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9" r:id="rId3"/>
    <p:sldId id="294" r:id="rId4"/>
    <p:sldId id="296" r:id="rId5"/>
    <p:sldId id="318" r:id="rId6"/>
    <p:sldId id="315" r:id="rId7"/>
    <p:sldId id="316" r:id="rId8"/>
    <p:sldId id="319" r:id="rId9"/>
    <p:sldId id="317" r:id="rId10"/>
    <p:sldId id="314" r:id="rId11"/>
    <p:sldId id="300" r:id="rId12"/>
    <p:sldId id="276" r:id="rId13"/>
    <p:sldId id="307" r:id="rId14"/>
    <p:sldId id="274" r:id="rId15"/>
    <p:sldId id="275" r:id="rId16"/>
    <p:sldId id="308" r:id="rId17"/>
    <p:sldId id="279" r:id="rId18"/>
    <p:sldId id="295" r:id="rId19"/>
    <p:sldId id="320" r:id="rId20"/>
    <p:sldId id="305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13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1/24/2025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pic>
        <p:nvPicPr>
          <p:cNvPr id="5" name="Picture 4" descr="A person standing in a line of people&#10;&#10;Description automatically generated">
            <a:extLst>
              <a:ext uri="{FF2B5EF4-FFF2-40B4-BE49-F238E27FC236}">
                <a16:creationId xmlns:a16="http://schemas.microsoft.com/office/drawing/2014/main" id="{066D9674-B167-1868-B270-DD298217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" y="1060545"/>
            <a:ext cx="7315200" cy="4736592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715806" y="3060328"/>
            <a:ext cx="2256995" cy="7370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9D5-3791-BC24-E254-68BAC529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16485"/>
            <a:ext cx="4572000" cy="641350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D429-48D5-7740-16EB-D518D3A9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409525"/>
            <a:ext cx="4572000" cy="64135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Frontend Components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BF3AA-13E7-30FD-125E-621BEAD3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375894"/>
            <a:ext cx="4572000" cy="35726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Prediction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(CombinedPredictionComponent.js)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Prediction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(InsuranceForm.js)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C6DD-13E2-A446-E9D9-EF123276E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409525"/>
            <a:ext cx="4572000" cy="64135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Backend (app.py)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CAAF5-6154-B5D9-D5BE-DD639BC2F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375894"/>
            <a:ext cx="4572000" cy="357262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loading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and single prediction endpoints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6382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843-E069-F5FA-0961-D15B27B8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551" y="513275"/>
            <a:ext cx="3610897" cy="641350"/>
          </a:xfrm>
        </p:spPr>
        <p:txBody>
          <a:bodyPr/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88EF-D102-E37A-C809-1BC5D10C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0C9FF-4C54-F7CF-0B80-D03CF826A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A60BD2-F225-53F9-F6B4-FE7BB382B2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95400" y="2767113"/>
            <a:ext cx="4571999" cy="2805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 Management with Hooks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for Responsive Design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Libraries: </a:t>
            </a:r>
          </a:p>
          <a:p>
            <a:pPr marL="4572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Papa Parse (CSV Parsing)</a:t>
            </a:r>
          </a:p>
          <a:p>
            <a:pPr marL="4572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F7A0BC6-7BC7-BFDB-E21E-F7C62C3CCD9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4600" y="2767113"/>
            <a:ext cx="4667865" cy="2805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Flask Web Framework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 for Data Manipulation </a:t>
            </a:r>
          </a:p>
          <a:p>
            <a:pPr marL="2286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 for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Persistence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CORS Support</a:t>
            </a:r>
          </a:p>
        </p:txBody>
      </p:sp>
    </p:spTree>
    <p:extLst>
      <p:ext uri="{BB962C8B-B14F-4D97-AF65-F5344CB8AC3E}">
        <p14:creationId xmlns:p14="http://schemas.microsoft.com/office/powerpoint/2010/main" val="40407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B805-FC52-5594-040D-1CE12370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9" y="746125"/>
            <a:ext cx="5302045" cy="6413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E0A7-8EE4-FA6B-DD85-00FF444A6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9" y="2576272"/>
            <a:ext cx="4572000" cy="280698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GaussianNB (Naive Bayes)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(KNN)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(Support Vector Classifier)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DC844-B174-9A8A-0A21-C5D67631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7444" y="1680409"/>
            <a:ext cx="2652252" cy="6413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9884AB-EBE0-5C8E-5160-3FEE0745013C}"/>
              </a:ext>
            </a:extLst>
          </p:cNvPr>
          <p:cNvSpPr txBox="1">
            <a:spLocks/>
          </p:cNvSpPr>
          <p:nvPr/>
        </p:nvSpPr>
        <p:spPr>
          <a:xfrm>
            <a:off x="1295399" y="1661198"/>
            <a:ext cx="184109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D67F31-0BA8-C35C-8292-FBA22953ED6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602364" y="2576272"/>
            <a:ext cx="4294237" cy="2806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 Boost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ExtraTrees</a:t>
            </a:r>
          </a:p>
        </p:txBody>
      </p:sp>
    </p:spTree>
    <p:extLst>
      <p:ext uri="{BB962C8B-B14F-4D97-AF65-F5344CB8AC3E}">
        <p14:creationId xmlns:p14="http://schemas.microsoft.com/office/powerpoint/2010/main" val="10548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DC1A-6DDB-DA2D-A5A5-811AAD9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045" y="4188541"/>
            <a:ext cx="9500419" cy="8602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042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15A6-C636-EB96-B250-5ACAAE22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691" y="2349910"/>
            <a:ext cx="2843338" cy="4481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2BF40-1971-5925-FC19-3FFB606E88DC}"/>
              </a:ext>
            </a:extLst>
          </p:cNvPr>
          <p:cNvSpPr txBox="1"/>
          <p:nvPr/>
        </p:nvSpPr>
        <p:spPr>
          <a:xfrm>
            <a:off x="1130293" y="32715"/>
            <a:ext cx="5186025" cy="6808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Requirements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Broadband number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Monthly data over 6 months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attempts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amount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delay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speed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data by broadband number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 6-month customer data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aggregate and average metrics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features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churn probability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6F35-2BF2-6B86-42A4-C3FE0E639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1040"/>
            <a:ext cx="3657600" cy="4297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017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D163-E358-7170-4273-E500D7F0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615" y="2378159"/>
            <a:ext cx="3657600" cy="42976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6DD80-C5F6-151B-2943-03658F647EA9}"/>
              </a:ext>
            </a:extLst>
          </p:cNvPr>
          <p:cNvSpPr txBox="1"/>
          <p:nvPr/>
        </p:nvSpPr>
        <p:spPr>
          <a:xfrm>
            <a:off x="1145948" y="101903"/>
            <a:ext cx="4317066" cy="665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Requirements,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ID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months of policy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value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history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changes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to renewal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Steps,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data by customer ID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aggregate metrics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policy start dates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features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churn probability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0CB94B-856B-651E-1FEB-940CAB9F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9057" y="2999232"/>
            <a:ext cx="3657600" cy="4297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350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9058-CFAE-0431-BD98-648F2B72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40132"/>
            <a:ext cx="5832987" cy="680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Risk Categorization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BD0D-4B2D-1B12-7EE3-DD000CDC506B}"/>
              </a:ext>
            </a:extLst>
          </p:cNvPr>
          <p:cNvSpPr txBox="1"/>
          <p:nvPr/>
        </p:nvSpPr>
        <p:spPr>
          <a:xfrm>
            <a:off x="2464904" y="1292030"/>
            <a:ext cx="48208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Churn probability &gt; 70%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Risk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Churn probability  40 – 70%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Risk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Churn probability &lt; 40%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23B1D1-C711-0BCE-E022-FB4EEFD228C1}"/>
              </a:ext>
            </a:extLst>
          </p:cNvPr>
          <p:cNvSpPr txBox="1">
            <a:spLocks/>
          </p:cNvSpPr>
          <p:nvPr/>
        </p:nvSpPr>
        <p:spPr>
          <a:xfrm>
            <a:off x="1295400" y="2785576"/>
            <a:ext cx="5105400" cy="680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Approach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BDB189-07A9-F278-8CA0-35922776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04" y="3537474"/>
            <a:ext cx="5579166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Color-coded risk levels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Risk: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gradient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Medium Risk: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Orange gradient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Risk: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gradient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Percentage-based probability display </a:t>
            </a:r>
          </a:p>
        </p:txBody>
      </p:sp>
    </p:spTree>
    <p:extLst>
      <p:ext uri="{BB962C8B-B14F-4D97-AF65-F5344CB8AC3E}">
        <p14:creationId xmlns:p14="http://schemas.microsoft.com/office/powerpoint/2010/main" val="28179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4D55-CB3E-8FBE-C2F4-37DEF705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018" y="1779639"/>
            <a:ext cx="2856763" cy="10991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Evaluation</a:t>
            </a:r>
          </a:p>
        </p:txBody>
      </p:sp>
      <p:pic>
        <p:nvPicPr>
          <p:cNvPr id="4" name="Picture 3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BA42D601-EBAD-10B6-AB22-CC942BF5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866417"/>
            <a:ext cx="6499122" cy="291900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747613-7A5D-7519-EF07-43906F12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6" y="4242776"/>
            <a:ext cx="6567948" cy="1450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63E7F-3310-D7E4-7F1A-FB30AE13E60B}"/>
              </a:ext>
            </a:extLst>
          </p:cNvPr>
          <p:cNvSpPr txBox="1"/>
          <p:nvPr/>
        </p:nvSpPr>
        <p:spPr>
          <a:xfrm>
            <a:off x="7910050" y="3070115"/>
            <a:ext cx="3868994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(AUC)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Score </a:t>
            </a:r>
          </a:p>
        </p:txBody>
      </p:sp>
    </p:spTree>
    <p:extLst>
      <p:ext uri="{BB962C8B-B14F-4D97-AF65-F5344CB8AC3E}">
        <p14:creationId xmlns:p14="http://schemas.microsoft.com/office/powerpoint/2010/main" val="41545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2FDE-2424-BB70-27E3-97CDEE6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5" y="646215"/>
            <a:ext cx="2755490" cy="55485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53AA-2644-41F8-1A0D-FD4670A5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3155" y="1510623"/>
            <a:ext cx="1506794" cy="64135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Telecom</a:t>
            </a:r>
          </a:p>
        </p:txBody>
      </p:sp>
      <p:pic>
        <p:nvPicPr>
          <p:cNvPr id="10" name="Content Placeholder 9" descr="A graph of different models&#10;&#10;Description automatically generated">
            <a:extLst>
              <a:ext uri="{FF2B5EF4-FFF2-40B4-BE49-F238E27FC236}">
                <a16:creationId xmlns:a16="http://schemas.microsoft.com/office/drawing/2014/main" id="{A3FB9375-908A-1348-F455-88CB03F42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666" r="1"/>
          <a:stretch/>
        </p:blipFill>
        <p:spPr>
          <a:xfrm>
            <a:off x="589935" y="2241755"/>
            <a:ext cx="5210455" cy="34151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95526-A676-B1DB-89E8-7690F348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0780" y="1510623"/>
            <a:ext cx="1364226" cy="64135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Insurance</a:t>
            </a:r>
          </a:p>
        </p:txBody>
      </p:sp>
      <p:pic>
        <p:nvPicPr>
          <p:cNvPr id="8" name="Content Placeholder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610D8AC-4437-FFE0-216D-0E2B136606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666" r="1"/>
          <a:stretch/>
        </p:blipFill>
        <p:spPr>
          <a:xfrm>
            <a:off x="6391611" y="2241755"/>
            <a:ext cx="5210454" cy="3415174"/>
          </a:xfrm>
        </p:spPr>
      </p:pic>
    </p:spTree>
    <p:extLst>
      <p:ext uri="{BB962C8B-B14F-4D97-AF65-F5344CB8AC3E}">
        <p14:creationId xmlns:p14="http://schemas.microsoft.com/office/powerpoint/2010/main" val="30089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ABD2-BE68-94B9-3D60-A24C97E3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84" y="383458"/>
            <a:ext cx="10296832" cy="6531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9BF-661D-FBB9-C845-C200A54B53E7}"/>
              </a:ext>
            </a:extLst>
          </p:cNvPr>
          <p:cNvSpPr txBox="1"/>
          <p:nvPr/>
        </p:nvSpPr>
        <p:spPr>
          <a:xfrm>
            <a:off x="1046522" y="1150351"/>
            <a:ext cx="4194071" cy="483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Telecom Sector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(AUC: 0.768)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0.719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0.7392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(AUC: 0.763)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0.718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0.727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optimal overall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FD468-A77D-69D4-A536-145D84918DDF}"/>
              </a:ext>
            </a:extLst>
          </p:cNvPr>
          <p:cNvSpPr txBox="1"/>
          <p:nvPr/>
        </p:nvSpPr>
        <p:spPr>
          <a:xfrm>
            <a:off x="6675489" y="1150351"/>
            <a:ext cx="4110498" cy="483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Insurance Sector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(AUC: 0.668)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0.642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0.619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(AUC: 0.649)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0.630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0.609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optimal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982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100" y="2181907"/>
            <a:ext cx="2705687" cy="5866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0CB24-41A4-CCAE-6143-DCCD612223F2}"/>
              </a:ext>
            </a:extLst>
          </p:cNvPr>
          <p:cNvSpPr txBox="1"/>
          <p:nvPr/>
        </p:nvSpPr>
        <p:spPr>
          <a:xfrm>
            <a:off x="235974" y="2181907"/>
            <a:ext cx="6833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 is the process of identifying customers who are likely to leave/stop using a product or service.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E9B8-D9B1-432F-33AB-3538ABA0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739" y="1268361"/>
            <a:ext cx="3914522" cy="54502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64929-ABFF-6316-22C0-EFB11036F0FD}"/>
              </a:ext>
            </a:extLst>
          </p:cNvPr>
          <p:cNvSpPr txBox="1"/>
          <p:nvPr/>
        </p:nvSpPr>
        <p:spPr>
          <a:xfrm>
            <a:off x="568614" y="2528554"/>
            <a:ext cx="3914522" cy="1883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 Preprocessing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Varied Data Formats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Scaling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Data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B6AC5-B46E-3A62-84ED-F104799AC87D}"/>
              </a:ext>
            </a:extLst>
          </p:cNvPr>
          <p:cNvSpPr txBox="1"/>
          <p:nvPr/>
        </p:nvSpPr>
        <p:spPr>
          <a:xfrm>
            <a:off x="8534773" y="2530214"/>
            <a:ext cx="3136062" cy="1883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0F2EE-6096-41B6-17B3-584F548C9A8F}"/>
              </a:ext>
            </a:extLst>
          </p:cNvPr>
          <p:cNvSpPr txBox="1"/>
          <p:nvPr/>
        </p:nvSpPr>
        <p:spPr>
          <a:xfrm>
            <a:off x="4849333" y="2528553"/>
            <a:ext cx="3319242" cy="18836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Design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9523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BC03-B1D9-AB77-6C14-9F7F388D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218" y="2467897"/>
            <a:ext cx="3657600" cy="42072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Features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A9CF-F9AB-B966-361C-A82E692E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65006" y="526738"/>
            <a:ext cx="4080387" cy="58045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Upload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file processing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prediction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Risk-level grouping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Customer Search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customer ID lookup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churn probability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level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828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995-341B-D9DB-D444-08EA0D7B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018" y="1543665"/>
            <a:ext cx="2846930" cy="12073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C5B8-607C-05A5-7DB1-64C80DD8F248}"/>
              </a:ext>
            </a:extLst>
          </p:cNvPr>
          <p:cNvSpPr txBox="1"/>
          <p:nvPr/>
        </p:nvSpPr>
        <p:spPr>
          <a:xfrm>
            <a:off x="707923" y="648929"/>
            <a:ext cx="5525729" cy="492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61319-3256-0856-3E07-5A140BDD7DA5}"/>
              </a:ext>
            </a:extLst>
          </p:cNvPr>
          <p:cNvSpPr txBox="1"/>
          <p:nvPr/>
        </p:nvSpPr>
        <p:spPr>
          <a:xfrm>
            <a:off x="127821" y="450300"/>
            <a:ext cx="7157884" cy="59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Customer 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Slow, unhelpful, or impersonal support drives customers away.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Unmet Expectations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Products or services fail to meet promises or customer needs.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perceive better value elsewhere or cannot afford rising costs.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Engagement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Minimal interaction or communication leaves customers disconnected.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Issues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Frequent problems or outdated offerings lead to dissatisfaction.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Offers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Rivals provide better deals, features, or experiences.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customer no longer requires the product or service.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Reasons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Lifestyle, financial changes, or relocations affect usage.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Issues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Breaches, disputes, or unethical practices erode confidence.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Loyalty Incentives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rewards or recognition makes customers feel unvalued.</a:t>
            </a:r>
          </a:p>
        </p:txBody>
      </p:sp>
    </p:spTree>
    <p:extLst>
      <p:ext uri="{BB962C8B-B14F-4D97-AF65-F5344CB8AC3E}">
        <p14:creationId xmlns:p14="http://schemas.microsoft.com/office/powerpoint/2010/main" val="7281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383C-6229-0FCC-A7AA-6CBFA7CE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3" y="560439"/>
            <a:ext cx="4191000" cy="7468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CFF9-E3ED-FE7A-6DB6-0BD1832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0051"/>
            <a:ext cx="9601200" cy="359789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predictive system to identify customer churn risks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Covered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Telecom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Insurance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for churn prediction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for both branch and single customer analysis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 and adaptable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DAF7-DC6A-8AA8-F7F9-540566AE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34065"/>
            <a:ext cx="7956755" cy="712173"/>
          </a:xfrm>
        </p:spPr>
        <p:txBody>
          <a:bodyPr>
            <a:normAutofit/>
          </a:bodyPr>
          <a:lstStyle/>
          <a:p>
            <a:r>
              <a:rPr lang="en-US" dirty="0"/>
              <a:t>Synthetic Data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C52D7-8045-2990-FBCD-11268C8AE829}"/>
              </a:ext>
            </a:extLst>
          </p:cNvPr>
          <p:cNvSpPr txBox="1"/>
          <p:nvPr/>
        </p:nvSpPr>
        <p:spPr>
          <a:xfrm>
            <a:off x="1445342" y="2025506"/>
            <a:ext cx="918332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Purpose: Generate a detailed and realistic dataset for telecom and insurance customers.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Tool: Claude AI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Objectives: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diverse customer behaviors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comprehensive 6-month customer profiles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machine learning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42804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1AA-826F-FA77-1D29-178E0E56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26" y="548481"/>
            <a:ext cx="7710948" cy="6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Generation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2A3DF-E2F2-31BD-D927-48A3D2F8D987}"/>
              </a:ext>
            </a:extLst>
          </p:cNvPr>
          <p:cNvSpPr txBox="1"/>
          <p:nvPr/>
        </p:nvSpPr>
        <p:spPr>
          <a:xfrm>
            <a:off x="609600" y="1467973"/>
            <a:ext cx="5368414" cy="2345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Process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for creating realistic telecom and insurance customer datasets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but controlled data generation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statistical validity and diversity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7B61F-2349-FE49-95B0-9BDE2DFB367D}"/>
              </a:ext>
            </a:extLst>
          </p:cNvPr>
          <p:cNvSpPr txBox="1"/>
          <p:nvPr/>
        </p:nvSpPr>
        <p:spPr>
          <a:xfrm>
            <a:off x="5751872" y="4118936"/>
            <a:ext cx="5830529" cy="188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Parameters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Customers: 6,000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Span: 6 months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Seed-based randomization for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7916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623-3DF3-6B57-A3D9-3789DC09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60" y="350036"/>
            <a:ext cx="6442588" cy="5548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Telecom Data Creation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B87C-E9E2-7446-CE1A-C7060CE78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683" y="1401085"/>
            <a:ext cx="4994789" cy="2236754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Base Customer Characteristics</a:t>
            </a:r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base data usage</a:t>
            </a:r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frequency distribution</a:t>
            </a:r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billing amount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34DF4-2D5F-CD3F-5B90-275C1892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387" y="1401085"/>
            <a:ext cx="5228303" cy="2236754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Simulate Monthly Variations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performance fluctuations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attempt variations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behavior 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0DCAB7-5D18-EC0E-EB81-A42F5A14A6BA}"/>
              </a:ext>
            </a:extLst>
          </p:cNvPr>
          <p:cNvSpPr txBox="1">
            <a:spLocks/>
          </p:cNvSpPr>
          <p:nvPr/>
        </p:nvSpPr>
        <p:spPr>
          <a:xfrm>
            <a:off x="3372463" y="3799600"/>
            <a:ext cx="5228303" cy="2255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Churn Risk Calculation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performance degradation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probabilistic churn prediction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customers by risk level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2EDA-B70A-58AA-65CC-F85E4257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CE4E-7C86-4948-6B40-49F7ECAF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60" y="350036"/>
            <a:ext cx="6580240" cy="5548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Insurance Data Creation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B4DC-9A16-21EF-85B5-19C196F20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683" y="1401085"/>
            <a:ext cx="4994789" cy="2236754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Base Policy Data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age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value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claims history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71F5F-6232-7421-031D-2CCE0AF1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387" y="1401085"/>
            <a:ext cx="5228303" cy="2236754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Monthly Patterns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occurrence 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time variation 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change events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8C9F9-22F4-4D11-A0E9-B0AF9810FA8D}"/>
              </a:ext>
            </a:extLst>
          </p:cNvPr>
          <p:cNvSpPr txBox="1">
            <a:spLocks/>
          </p:cNvSpPr>
          <p:nvPr/>
        </p:nvSpPr>
        <p:spPr>
          <a:xfrm>
            <a:off x="3372463" y="3799600"/>
            <a:ext cx="5228303" cy="231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Churn Risk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high claims impact 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processing delays </a:t>
            </a:r>
          </a:p>
          <a:p>
            <a:pPr lvl="2">
              <a:lnSpc>
                <a:spcPct val="16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renewal probability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8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0B52-6620-806B-2DEB-25148049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430" y="1779638"/>
            <a:ext cx="2676190" cy="910303"/>
          </a:xfrm>
        </p:spPr>
        <p:txBody>
          <a:bodyPr/>
          <a:lstStyle/>
          <a:p>
            <a:pPr algn="ctr"/>
            <a:r>
              <a:rPr lang="en-US" dirty="0"/>
              <a:t>Technical Implementation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C618775-C0DE-692D-0977-0D1E90D0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27" y="460886"/>
            <a:ext cx="6331975" cy="5936227"/>
          </a:xfrm>
        </p:spPr>
      </p:pic>
    </p:spTree>
    <p:extLst>
      <p:ext uri="{BB962C8B-B14F-4D97-AF65-F5344CB8AC3E}">
        <p14:creationId xmlns:p14="http://schemas.microsoft.com/office/powerpoint/2010/main" val="31613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565</TotalTime>
  <Words>876</Words>
  <Application>Microsoft Office PowerPoint</Application>
  <PresentationFormat>Widescreen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Wingdings</vt:lpstr>
      <vt:lpstr>Diamond Grid 16x9</vt:lpstr>
      <vt:lpstr>Customer Churn</vt:lpstr>
      <vt:lpstr>Introduction</vt:lpstr>
      <vt:lpstr>Reasons  for  customer churn</vt:lpstr>
      <vt:lpstr>Project Overview</vt:lpstr>
      <vt:lpstr>Synthetic Data Generation</vt:lpstr>
      <vt:lpstr>Synthetic Dataset Generation Methodology</vt:lpstr>
      <vt:lpstr>Synthetic Telecom Data Creation Steps</vt:lpstr>
      <vt:lpstr>Synthetic Insurance Data Creation Steps</vt:lpstr>
      <vt:lpstr>Technical Implementation</vt:lpstr>
      <vt:lpstr>Technical Architecture</vt:lpstr>
      <vt:lpstr>Technical Stack</vt:lpstr>
      <vt:lpstr>PowerPoint Presentation</vt:lpstr>
      <vt:lpstr>Industry-Specific Churn Prediction</vt:lpstr>
      <vt:lpstr>Telecom Customer</vt:lpstr>
      <vt:lpstr>Insurance Customer</vt:lpstr>
      <vt:lpstr>Churn Risk Categorization</vt:lpstr>
      <vt:lpstr>Performance Metrics     and           Evaluation</vt:lpstr>
      <vt:lpstr>ROC Curves</vt:lpstr>
      <vt:lpstr>Model Performance Comparison and Recommendations</vt:lpstr>
      <vt:lpstr>Technical Challenges</vt:lpstr>
      <vt:lpstr>User Interface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NIRASHA P V it22005458</dc:creator>
  <cp:lastModifiedBy>Mohamed Muaad</cp:lastModifiedBy>
  <cp:revision>66</cp:revision>
  <dcterms:created xsi:type="dcterms:W3CDTF">2025-01-06T13:06:34Z</dcterms:created>
  <dcterms:modified xsi:type="dcterms:W3CDTF">2025-01-24T11:45:57Z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