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1" r:id="rId2"/>
    <p:sldId id="269" r:id="rId3"/>
    <p:sldId id="294" r:id="rId4"/>
    <p:sldId id="285" r:id="rId5"/>
    <p:sldId id="274" r:id="rId6"/>
    <p:sldId id="275" r:id="rId7"/>
    <p:sldId id="276" r:id="rId8"/>
    <p:sldId id="279" r:id="rId9"/>
    <p:sldId id="295" r:id="rId10"/>
    <p:sldId id="278" r:id="rId11"/>
    <p:sldId id="286" r:id="rId12"/>
    <p:sldId id="293" r:id="rId13"/>
    <p:sldId id="290" r:id="rId14"/>
    <p:sldId id="292" r:id="rId15"/>
    <p:sldId id="2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06" autoAdjust="0"/>
  </p:normalViewPr>
  <p:slideViewPr>
    <p:cSldViewPr snapToGrid="0">
      <p:cViewPr varScale="1">
        <p:scale>
          <a:sx n="78" d="100"/>
          <a:sy n="78" d="100"/>
        </p:scale>
        <p:origin x="878" y="8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3:10:36.3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13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1/16/2025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1/16/2025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1/16/2025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1/16/2025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1/16/2025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1/16/2025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1/16/2025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1/16/2025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Churn</a:t>
            </a:r>
          </a:p>
        </p:txBody>
      </p:sp>
      <p:pic>
        <p:nvPicPr>
          <p:cNvPr id="5" name="Picture 4" descr="A person standing in a line of people&#10;&#10;Description automatically generated">
            <a:extLst>
              <a:ext uri="{FF2B5EF4-FFF2-40B4-BE49-F238E27FC236}">
                <a16:creationId xmlns:a16="http://schemas.microsoft.com/office/drawing/2014/main" id="{066D9674-B167-1868-B270-DD2982170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" y="1060545"/>
            <a:ext cx="7315200" cy="4736592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4D0A6-BAFF-9564-F143-910C1812F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C913D-D48E-3D55-4A9F-83F6D7328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189080"/>
            <a:ext cx="10512782" cy="2687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 - React JS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(using Flask) - Python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handle data processing, model training, and make predictions -</a:t>
            </a:r>
          </a:p>
          <a:p>
            <a:pPr marL="1992312" lvl="8" indent="-3429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 </a:t>
            </a:r>
          </a:p>
          <a:p>
            <a:pPr marL="1992312" lvl="8" indent="-3429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 </a:t>
            </a:r>
          </a:p>
          <a:p>
            <a:pPr marL="1992312" lvl="8" indent="-3429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78B9E22-1849-D7C2-C9BA-E3D119F18AE9}"/>
                  </a:ext>
                </a:extLst>
              </p14:cNvPr>
              <p14:cNvContentPartPr/>
              <p14:nvPr/>
            </p14:nvContentPartPr>
            <p14:xfrm>
              <a:off x="6695617" y="2369412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78B9E22-1849-D7C2-C9BA-E3D119F18A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9497" y="2363292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512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FA3F9-DD7A-2CA1-44AA-205EB300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ui-sans-serif"/>
              </a:rPr>
              <a:t>Architecture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C795C-1FD6-8ECE-7F6D-FE34C1367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88806" y="2315497"/>
            <a:ext cx="4023852" cy="2413819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307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 (React)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307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Forms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307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UI Updates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74CBB-2D24-6EB0-D566-178DCE28B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4987" y="2315497"/>
            <a:ext cx="4208207" cy="241381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307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 (Flask)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307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REST API Endpoints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307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 Model Integration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307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64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1687-88D0-3211-7415-75CC9F39E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ui-sans-serif"/>
              </a:rPr>
              <a:t>Frontend Features</a:t>
            </a:r>
            <a:br>
              <a:rPr lang="en-US" b="1" i="0" dirty="0">
                <a:effectLst/>
                <a:latin typeface="ui-sans-serif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8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0857F6D-D5A6-A8B3-E119-F9ED1693E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9560" y="2514836"/>
            <a:ext cx="3657600" cy="1012328"/>
          </a:xfrm>
        </p:spPr>
        <p:txBody>
          <a:bodyPr anchor="b">
            <a:normAutofit fontScale="90000"/>
          </a:bodyPr>
          <a:lstStyle/>
          <a:p>
            <a:br>
              <a:rPr lang="en-US" b="1" i="0" dirty="0">
                <a:effectLst/>
                <a:latin typeface="ui-sans-serif"/>
              </a:rPr>
            </a:br>
            <a:br>
              <a:rPr lang="en-US" b="1" i="0" dirty="0">
                <a:effectLst/>
                <a:latin typeface="ui-sans-serif"/>
              </a:rPr>
            </a:br>
            <a:br>
              <a:rPr lang="en-US" b="1" i="0" dirty="0">
                <a:effectLst/>
                <a:latin typeface="ui-sans-serif"/>
              </a:rPr>
            </a:br>
            <a:br>
              <a:rPr lang="en-US" b="1" i="0" dirty="0">
                <a:effectLst/>
                <a:latin typeface="ui-sans-serif"/>
              </a:rPr>
            </a:br>
            <a:br>
              <a:rPr lang="en-US" b="1" i="0" dirty="0">
                <a:effectLst/>
                <a:latin typeface="ui-sans-serif"/>
              </a:rPr>
            </a:br>
            <a:br>
              <a:rPr lang="en-US" b="1" i="0" dirty="0">
                <a:effectLst/>
                <a:latin typeface="ui-sans-serif"/>
              </a:rPr>
            </a:br>
            <a:br>
              <a:rPr lang="en-US" b="1" i="0" dirty="0">
                <a:effectLst/>
                <a:latin typeface="ui-sans-serif"/>
              </a:rPr>
            </a:br>
            <a:br>
              <a:rPr lang="en-US" b="1" i="0" dirty="0">
                <a:effectLst/>
                <a:latin typeface="ui-sans-serif"/>
              </a:rPr>
            </a:br>
            <a:br>
              <a:rPr lang="en-US" b="1" i="0" dirty="0">
                <a:effectLst/>
                <a:latin typeface="ui-sans-serif"/>
              </a:rPr>
            </a:br>
            <a:br>
              <a:rPr lang="en-US" b="1" i="0" dirty="0">
                <a:effectLst/>
                <a:latin typeface="ui-sans-serif"/>
              </a:rPr>
            </a:br>
            <a:br>
              <a:rPr lang="en-US" b="1" i="0" dirty="0">
                <a:effectLst/>
                <a:latin typeface="ui-sans-serif"/>
              </a:rPr>
            </a:br>
            <a:br>
              <a:rPr lang="en-US" b="1" i="0" dirty="0">
                <a:effectLst/>
                <a:latin typeface="ui-sans-serif"/>
              </a:rPr>
            </a:br>
            <a:br>
              <a:rPr lang="en-US" b="1" i="0" dirty="0">
                <a:effectLst/>
                <a:latin typeface="ui-sans-serif"/>
              </a:rPr>
            </a:br>
            <a:br>
              <a:rPr lang="en-US" b="1" i="0" dirty="0">
                <a:effectLst/>
                <a:latin typeface="ui-sans-serif"/>
              </a:rPr>
            </a:br>
            <a:br>
              <a:rPr lang="en-US" b="1" i="0" dirty="0">
                <a:effectLst/>
                <a:latin typeface="ui-sans-serif"/>
              </a:rPr>
            </a:br>
            <a:r>
              <a:rPr lang="en-US" b="1" i="0" dirty="0">
                <a:effectLst/>
                <a:latin typeface="ui-sans-serif"/>
              </a:rPr>
              <a:t>Telecom Form</a:t>
            </a:r>
            <a:br>
              <a:rPr lang="en-US" b="1" i="0" dirty="0">
                <a:solidFill>
                  <a:srgbClr val="030712"/>
                </a:solidFill>
                <a:effectLst/>
                <a:latin typeface="ui-sans-serif"/>
              </a:rPr>
            </a:br>
            <a:br>
              <a:rPr lang="en-US" b="1" i="0" dirty="0">
                <a:effectLst/>
              </a:rPr>
            </a:br>
            <a:endParaRPr lang="en-US" dirty="0"/>
          </a:p>
        </p:txBody>
      </p:sp>
      <p:pic>
        <p:nvPicPr>
          <p:cNvPr id="12" name="Picture Placeholder 11" descr="A screenshot of a customer prediction system&#10;&#10;Description automatically generated">
            <a:extLst>
              <a:ext uri="{FF2B5EF4-FFF2-40B4-BE49-F238E27FC236}">
                <a16:creationId xmlns:a16="http://schemas.microsoft.com/office/drawing/2014/main" id="{1D25B8FC-EA57-0F37-2885-5DAF4B7DCF1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/>
        </p:blipFill>
        <p:spPr>
          <a:xfrm>
            <a:off x="4412" y="1106265"/>
            <a:ext cx="7315200" cy="4645152"/>
          </a:xfrm>
          <a:noFill/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0E88736-DCB3-E387-3EBB-82F0652D1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9560" y="2922677"/>
            <a:ext cx="3657600" cy="3322910"/>
          </a:xfrm>
        </p:spPr>
        <p:txBody>
          <a:bodyPr>
            <a:normAutofit/>
          </a:bodyPr>
          <a:lstStyle/>
          <a:p>
            <a:pPr marL="1200150" lvl="2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usage(Mb)</a:t>
            </a:r>
          </a:p>
          <a:p>
            <a:pPr marL="1200150" lvl="2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patterns</a:t>
            </a:r>
          </a:p>
          <a:p>
            <a:pPr marL="1200150" lvl="2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Bill Amount</a:t>
            </a:r>
          </a:p>
          <a:p>
            <a:pPr marL="1200150" lvl="2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delay days</a:t>
            </a:r>
          </a:p>
          <a:p>
            <a:pPr marL="1200150" lvl="2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latency</a:t>
            </a:r>
          </a:p>
          <a:p>
            <a:pPr marL="1200150" lvl="2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 loss percentage</a:t>
            </a:r>
          </a:p>
          <a:p>
            <a:pPr marL="1200150" lvl="2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speed(Mbps)</a:t>
            </a:r>
          </a:p>
          <a:p>
            <a:pPr>
              <a:buClr>
                <a:schemeClr val="bg1"/>
              </a:buClr>
            </a:pP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235081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6811D-24C1-96D8-6A66-55DA01A9B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34D315D-B724-4B44-F152-377990B2A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9560" y="2271250"/>
            <a:ext cx="3657600" cy="961497"/>
          </a:xfrm>
        </p:spPr>
        <p:txBody>
          <a:bodyPr/>
          <a:lstStyle/>
          <a:p>
            <a:r>
              <a:rPr lang="en-US" sz="2300" b="1" i="0" dirty="0">
                <a:effectLst/>
                <a:latin typeface="ui-sans-serif"/>
              </a:rPr>
              <a:t>Insurance</a:t>
            </a:r>
            <a:r>
              <a:rPr lang="en-US" b="1" i="0" dirty="0">
                <a:effectLst/>
                <a:latin typeface="ui-sans-serif"/>
              </a:rPr>
              <a:t> Form</a:t>
            </a:r>
            <a:br>
              <a:rPr lang="en-US" b="1" i="0" dirty="0">
                <a:solidFill>
                  <a:srgbClr val="030712"/>
                </a:solidFill>
                <a:effectLst/>
                <a:latin typeface="ui-sans-serif"/>
              </a:rPr>
            </a:br>
            <a:endParaRPr lang="en-US" dirty="0"/>
          </a:p>
        </p:txBody>
      </p:sp>
      <p:pic>
        <p:nvPicPr>
          <p:cNvPr id="8" name="Content Placeholder 7" descr="A screenshot of a customer prediction system&#10;&#10;Description automatically generated">
            <a:extLst>
              <a:ext uri="{FF2B5EF4-FFF2-40B4-BE49-F238E27FC236}">
                <a16:creationId xmlns:a16="http://schemas.microsoft.com/office/drawing/2014/main" id="{F41CD222-AFFE-E642-0466-932D84A82FA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/>
        </p:blipFill>
        <p:spPr>
          <a:xfrm>
            <a:off x="4412" y="868521"/>
            <a:ext cx="7315200" cy="5120639"/>
          </a:xfrm>
          <a:noFill/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33ED963-63F1-38DC-0251-F2AE571A9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71226" y="2989399"/>
            <a:ext cx="4316362" cy="3381903"/>
          </a:xfrm>
        </p:spPr>
        <p:txBody>
          <a:bodyPr>
            <a:normAutofit/>
          </a:bodyPr>
          <a:lstStyle/>
          <a:p>
            <a:pPr marL="1200150" lvl="2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Age</a:t>
            </a:r>
          </a:p>
          <a:p>
            <a:pPr marL="1200150" lvl="2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 Age </a:t>
            </a:r>
          </a:p>
          <a:p>
            <a:pPr marL="1200150" lvl="2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claim processing time</a:t>
            </a:r>
          </a:p>
          <a:p>
            <a:pPr marL="1200150" lvl="2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 changes</a:t>
            </a:r>
          </a:p>
          <a:p>
            <a:pPr marL="1200150" lvl="2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 to renewal</a:t>
            </a:r>
          </a:p>
          <a:p>
            <a:pPr marL="1200150" lvl="2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Claims</a:t>
            </a:r>
          </a:p>
          <a:p>
            <a:pPr marL="1200150" lvl="2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 value</a:t>
            </a:r>
          </a:p>
          <a:p>
            <a:pPr lvl="2">
              <a:lnSpc>
                <a:spcPct val="150000"/>
              </a:lnSpc>
            </a:pP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0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221D7-F0CC-0247-5643-B50CCD8B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ui-sans-serif"/>
              </a:rPr>
              <a:t>Backend Processing</a:t>
            </a:r>
            <a:br>
              <a:rPr lang="en-US" b="1" i="0" dirty="0">
                <a:effectLst/>
                <a:latin typeface="ui-sans-serif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E3C7B-2DD5-150F-3453-2D156E721F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30712"/>
                </a:solidFill>
                <a:effectLst/>
                <a:latin typeface="ui-sans-serif"/>
              </a:rPr>
              <a:t>Data Processing Pipeline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Feature Preprocessing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Data Scaling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Model Prediction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Risk Classification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F009B-79C0-470A-5FF0-2E6D88551B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30712"/>
                </a:solidFill>
                <a:effectLst/>
                <a:latin typeface="ui-sans-serif"/>
              </a:rPr>
              <a:t>Output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Churn Probability Score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Risk Category (High/Medium/Low)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D0CB24-41A4-CCAE-6143-DCCD612223F2}"/>
              </a:ext>
            </a:extLst>
          </p:cNvPr>
          <p:cNvSpPr txBox="1"/>
          <p:nvPr/>
        </p:nvSpPr>
        <p:spPr>
          <a:xfrm>
            <a:off x="206478" y="2260768"/>
            <a:ext cx="6941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churn prediction is the process of identifying customers who are likely to leave/stop using a product or service. </a:t>
            </a:r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E995-341B-D9DB-D444-08EA0D7B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customer churn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E5C5B8-607C-05A5-7DB1-64C80DD8F248}"/>
              </a:ext>
            </a:extLst>
          </p:cNvPr>
          <p:cNvSpPr txBox="1"/>
          <p:nvPr/>
        </p:nvSpPr>
        <p:spPr>
          <a:xfrm>
            <a:off x="707923" y="648929"/>
            <a:ext cx="5525729" cy="4925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D61319-3256-0856-3E07-5A140BDD7DA5}"/>
              </a:ext>
            </a:extLst>
          </p:cNvPr>
          <p:cNvSpPr txBox="1"/>
          <p:nvPr/>
        </p:nvSpPr>
        <p:spPr>
          <a:xfrm>
            <a:off x="334296" y="142876"/>
            <a:ext cx="6548283" cy="657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5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Customer Service</a:t>
            </a:r>
            <a:r>
              <a:rPr lang="en-US" sz="15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Slow, unhelpful, or impersonal support drives customers away.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5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Unmet Expectations</a:t>
            </a:r>
            <a:r>
              <a:rPr lang="en-US" sz="15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Products or services fail to meet promises or customer needs.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5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r>
              <a:rPr lang="en-US" sz="15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Customers perceive better value elsewhere or cannot afford rising costs.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5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Engagement</a:t>
            </a:r>
            <a:r>
              <a:rPr lang="en-US" sz="15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Minimal interaction or communication leaves customers disconnected.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5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Issues</a:t>
            </a:r>
            <a:r>
              <a:rPr lang="en-US" sz="15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Frequent problems or outdated offerings lead to dissatisfaction.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5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Offers</a:t>
            </a:r>
            <a:r>
              <a:rPr lang="en-US" sz="15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Rivals provide better deals, features, or experiences.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5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of Need</a:t>
            </a:r>
            <a:r>
              <a:rPr lang="en-US" sz="15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customer no longer requires the product or service.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5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Reasons</a:t>
            </a:r>
            <a:r>
              <a:rPr lang="en-US" sz="15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Lifestyle, financial changes, or relocations affect usage.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5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 Issues</a:t>
            </a:r>
            <a:r>
              <a:rPr lang="en-US" sz="15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Breaches, disputes, or unethical practices erode confidence.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5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Loyalty Incentives</a:t>
            </a:r>
            <a:r>
              <a:rPr lang="en-US" sz="15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Lack of rewards or recognition makes customers feel unvalued.</a:t>
            </a:r>
          </a:p>
        </p:txBody>
      </p:sp>
    </p:spTree>
    <p:extLst>
      <p:ext uri="{BB962C8B-B14F-4D97-AF65-F5344CB8AC3E}">
        <p14:creationId xmlns:p14="http://schemas.microsoft.com/office/powerpoint/2010/main" val="72817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D39D-F648-152D-BB93-39D901B1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064" y="969264"/>
            <a:ext cx="2991465" cy="1175021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B7FC4-53AD-7F0C-C4F3-55E53A6D9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4241" y="2480186"/>
            <a:ext cx="4692446" cy="301604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 Industry</a:t>
            </a:r>
          </a:p>
          <a:p>
            <a:pPr marL="457200" indent="-45720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Insurance Sector</a:t>
            </a:r>
          </a:p>
          <a:p>
            <a:r>
              <a:rPr lang="en-US" sz="3200" dirty="0"/>
              <a:t>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7328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F15A6-C636-EB96-B250-5ACAAE22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Telecom Industry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2BF40-1971-5925-FC19-3FFB606E88DC}"/>
              </a:ext>
            </a:extLst>
          </p:cNvPr>
          <p:cNvSpPr txBox="1"/>
          <p:nvPr/>
        </p:nvSpPr>
        <p:spPr>
          <a:xfrm>
            <a:off x="542590" y="640512"/>
            <a:ext cx="6361043" cy="5576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Metrics: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usage(Mb)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patterns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 Amount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delay days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latency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loss percentage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speed(Mbps)</a:t>
            </a:r>
          </a:p>
          <a:p>
            <a:pPr lvl="2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tested: PyTorch, TensorFlow,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performance: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highest ROC-AUC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engineering: 6-month summarization Trend</a:t>
            </a:r>
          </a:p>
        </p:txBody>
      </p:sp>
    </p:spTree>
    <p:extLst>
      <p:ext uri="{BB962C8B-B14F-4D97-AF65-F5344CB8AC3E}">
        <p14:creationId xmlns:p14="http://schemas.microsoft.com/office/powerpoint/2010/main" val="320171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D163-E358-7170-4273-E500D7F0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Insurance Sector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36DD80-C5F6-151B-2943-03658F647EA9}"/>
              </a:ext>
            </a:extLst>
          </p:cNvPr>
          <p:cNvSpPr txBox="1"/>
          <p:nvPr/>
        </p:nvSpPr>
        <p:spPr>
          <a:xfrm>
            <a:off x="368497" y="178847"/>
            <a:ext cx="6740226" cy="650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metrics: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Age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Age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claim processing time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changes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to renewal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value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Claims</a:t>
            </a:r>
          </a:p>
          <a:p>
            <a:pPr lvl="2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architecture: A neural network with improved feature preprocessing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innovation: Adding time-based features like policy duration and renewal timing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SMOTE implementation: Used to address class imbalance</a:t>
            </a:r>
          </a:p>
        </p:txBody>
      </p:sp>
    </p:spTree>
    <p:extLst>
      <p:ext uri="{BB962C8B-B14F-4D97-AF65-F5344CB8AC3E}">
        <p14:creationId xmlns:p14="http://schemas.microsoft.com/office/powerpoint/2010/main" val="83505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BB805-FC52-5594-040D-1CE12370D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399" y="746125"/>
            <a:ext cx="5302045" cy="641350"/>
          </a:xfrm>
        </p:spPr>
        <p:txBody>
          <a:bodyPr>
            <a:noAutofit/>
          </a:bodyPr>
          <a:lstStyle/>
          <a:p>
            <a:r>
              <a:rPr lang="en-US" sz="3200" b="1" dirty="0"/>
              <a:t>Machine Learning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9E0A7-8EE4-FA6B-DD85-00FF444A6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DecisionTreeClassifier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GaussianNB (Naive Bayes)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KNeighborsClassifier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SVC (Support Vector Classifier)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MLPClassifier (Multilayer Perceptron)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LogisticRegression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BDC844-B174-9A8A-0A21-C5D676312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79758" y="1726263"/>
            <a:ext cx="2652252" cy="64135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Ensemble methods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69884AB-EBE0-5C8E-5160-3FEE0745013C}"/>
              </a:ext>
            </a:extLst>
          </p:cNvPr>
          <p:cNvSpPr txBox="1">
            <a:spLocks/>
          </p:cNvSpPr>
          <p:nvPr/>
        </p:nvSpPr>
        <p:spPr>
          <a:xfrm>
            <a:off x="2239297" y="1726263"/>
            <a:ext cx="1841090" cy="641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Base models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EAD67F31-0BA8-C35C-8292-FBA22953ED65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6324600" y="2609311"/>
            <a:ext cx="4412225" cy="30762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RandomForestClassifier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AdaBoostClassifier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GradientBoostingClassifier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ExtraTreesClassifier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XGBClassifier CatBoostClassifier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482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4D55-CB3E-8FBE-C2F4-37DEF7058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 and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89064-7EEB-C8D7-B6BA-5A6EBBA7B18E}"/>
              </a:ext>
            </a:extLst>
          </p:cNvPr>
          <p:cNvSpPr txBox="1"/>
          <p:nvPr/>
        </p:nvSpPr>
        <p:spPr>
          <a:xfrm>
            <a:off x="769503" y="438128"/>
            <a:ext cx="615240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Under the ROC Curve (AUC)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and Recall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Validation Score (CV score)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A table of numbers with black text&#10;&#10;Description automatically generated">
            <a:extLst>
              <a:ext uri="{FF2B5EF4-FFF2-40B4-BE49-F238E27FC236}">
                <a16:creationId xmlns:a16="http://schemas.microsoft.com/office/drawing/2014/main" id="{BA42D601-EBAD-10B6-AB22-CC942BF59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2346343"/>
            <a:ext cx="5896798" cy="2562583"/>
          </a:xfrm>
          <a:prstGeom prst="rect">
            <a:avLst/>
          </a:prstGeom>
        </p:spPr>
      </p:pic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9747613-7A5D-7519-EF07-43906F121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29" y="5029356"/>
            <a:ext cx="5868219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9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D2FDE-2424-BB70-27E3-97CDEE683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5" y="366202"/>
            <a:ext cx="2755490" cy="1142385"/>
          </a:xfrm>
        </p:spPr>
        <p:txBody>
          <a:bodyPr/>
          <a:lstStyle/>
          <a:p>
            <a:pPr algn="ctr"/>
            <a:r>
              <a:rPr lang="en-US" dirty="0"/>
              <a:t>ROC Curves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E53AA-2644-41F8-1A0D-FD4670A5D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4678" y="1818322"/>
            <a:ext cx="4572000" cy="641350"/>
          </a:xfrm>
        </p:spPr>
        <p:txBody>
          <a:bodyPr/>
          <a:lstStyle/>
          <a:p>
            <a:r>
              <a:rPr lang="en-US" dirty="0"/>
              <a:t>Telecom</a:t>
            </a:r>
          </a:p>
        </p:txBody>
      </p:sp>
      <p:pic>
        <p:nvPicPr>
          <p:cNvPr id="10" name="Content Placeholder 9" descr="A graph of different models&#10;&#10;Description automatically generated">
            <a:extLst>
              <a:ext uri="{FF2B5EF4-FFF2-40B4-BE49-F238E27FC236}">
                <a16:creationId xmlns:a16="http://schemas.microsoft.com/office/drawing/2014/main" id="{A3FB9375-908A-1348-F455-88CB03F422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4995" y="2461320"/>
            <a:ext cx="4841683" cy="319725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295526-A676-B1DB-89E8-7690F3485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75324" y="1818322"/>
            <a:ext cx="4572000" cy="641350"/>
          </a:xfrm>
        </p:spPr>
        <p:txBody>
          <a:bodyPr/>
          <a:lstStyle/>
          <a:p>
            <a:r>
              <a:rPr lang="en-US" dirty="0"/>
              <a:t>Insurance</a:t>
            </a:r>
          </a:p>
        </p:txBody>
      </p:sp>
      <p:pic>
        <p:nvPicPr>
          <p:cNvPr id="8" name="Content Placeholder 7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610D8AC-4437-FFE0-216D-0E2B136606D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75324" y="2464618"/>
            <a:ext cx="4984956" cy="3193957"/>
          </a:xfrm>
        </p:spPr>
      </p:pic>
    </p:spTree>
    <p:extLst>
      <p:ext uri="{BB962C8B-B14F-4D97-AF65-F5344CB8AC3E}">
        <p14:creationId xmlns:p14="http://schemas.microsoft.com/office/powerpoint/2010/main" val="300897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286</TotalTime>
  <Words>479</Words>
  <Application>Microsoft Office PowerPoint</Application>
  <PresentationFormat>Widescreen</PresentationFormat>
  <Paragraphs>107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Times New Roman</vt:lpstr>
      <vt:lpstr>ui-sans-serif</vt:lpstr>
      <vt:lpstr>Wingdings</vt:lpstr>
      <vt:lpstr>Diamond Grid 16x9</vt:lpstr>
      <vt:lpstr>Customer Churn</vt:lpstr>
      <vt:lpstr>Introduction</vt:lpstr>
      <vt:lpstr>Reasons for customer churn</vt:lpstr>
      <vt:lpstr>Industries</vt:lpstr>
      <vt:lpstr>Telecom Industry</vt:lpstr>
      <vt:lpstr>Insurance Sector</vt:lpstr>
      <vt:lpstr>PowerPoint Presentation</vt:lpstr>
      <vt:lpstr>Performance Metrics and Evaluation</vt:lpstr>
      <vt:lpstr>ROC Curves</vt:lpstr>
      <vt:lpstr>Tools</vt:lpstr>
      <vt:lpstr>Architecture Overview</vt:lpstr>
      <vt:lpstr>Frontend Features </vt:lpstr>
      <vt:lpstr>               Telecom Form  </vt:lpstr>
      <vt:lpstr>Insurance Form </vt:lpstr>
      <vt:lpstr>Backend Processing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NIRASHA P V it22005458</dc:creator>
  <cp:lastModifiedBy>Mohamed Muaad</cp:lastModifiedBy>
  <cp:revision>20</cp:revision>
  <dcterms:created xsi:type="dcterms:W3CDTF">2025-01-06T13:06:34Z</dcterms:created>
  <dcterms:modified xsi:type="dcterms:W3CDTF">2025-01-16T05:40:01Z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