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5"/>
  </p:notesMasterIdLst>
  <p:sldIdLst>
    <p:sldId id="256" r:id="rId2"/>
    <p:sldId id="258" r:id="rId3"/>
    <p:sldId id="261" r:id="rId4"/>
    <p:sldId id="264" r:id="rId5"/>
    <p:sldId id="327" r:id="rId6"/>
    <p:sldId id="259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</p:sldIdLst>
  <p:sldSz cx="9144000" cy="5143500" type="screen16x9"/>
  <p:notesSz cx="6858000" cy="9144000"/>
  <p:embeddedFontLst>
    <p:embeddedFont>
      <p:font typeface="Dosis" pitchFamily="2" charset="0"/>
      <p:regular r:id="rId26"/>
      <p:bold r:id="rId27"/>
    </p:embeddedFont>
    <p:embeddedFont>
      <p:font typeface="Space Grotesk" panose="020B0604020202020204" charset="0"/>
      <p:regular r:id="rId28"/>
      <p:bold r:id="rId29"/>
    </p:embeddedFont>
    <p:embeddedFont>
      <p:font typeface="Space Grotesk Light" panose="020B0604020202020204" charset="0"/>
      <p:regular r:id="rId30"/>
      <p:bold r:id="rId31"/>
    </p:embeddedFont>
    <p:embeddedFont>
      <p:font typeface="Space Grotesk Medium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8DB18D-B879-4BD5-8C3B-710D8EC54196}">
  <a:tblStyle styleId="{A38DB18D-B879-4BD5-8C3B-710D8EC541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11aa7c6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11aa7c6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E2E2E5"/>
              </a:solidFill>
              <a:effectLst/>
              <a:highlight>
                <a:srgbClr val="1A1C1E"/>
              </a:highlight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1891525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897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13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956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844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79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9906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736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195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04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13973a1280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13973a1280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869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322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002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63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g111784267d7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3" name="Google Shape;3843;g111784267d7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77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4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85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4" name="Google Shape;3724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5" name="Google Shape;3725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08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5449425" y="3203575"/>
            <a:ext cx="2998800" cy="6042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0" name="Google Shape;140;p3"/>
          <p:cNvGrpSpPr/>
          <p:nvPr/>
        </p:nvGrpSpPr>
        <p:grpSpPr>
          <a:xfrm rot="10800000" flipH="1">
            <a:off x="-1432565" y="-125795"/>
            <a:ext cx="4015313" cy="3884503"/>
            <a:chOff x="5440750" y="1669400"/>
            <a:chExt cx="971525" cy="939875"/>
          </a:xfrm>
        </p:grpSpPr>
        <p:sp>
          <p:nvSpPr>
            <p:cNvPr id="141" name="Google Shape;141;p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1147477" y="2947974"/>
            <a:ext cx="2872292" cy="2378232"/>
            <a:chOff x="2210400" y="2558550"/>
            <a:chExt cx="971025" cy="804000"/>
          </a:xfrm>
        </p:grpSpPr>
        <p:sp>
          <p:nvSpPr>
            <p:cNvPr id="261" name="Google Shape;261;p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"/>
          <p:cNvGrpSpPr/>
          <p:nvPr/>
        </p:nvGrpSpPr>
        <p:grpSpPr>
          <a:xfrm>
            <a:off x="1392756" y="169091"/>
            <a:ext cx="849275" cy="848250"/>
            <a:chOff x="2651171" y="2397773"/>
            <a:chExt cx="2099568" cy="2097033"/>
          </a:xfrm>
        </p:grpSpPr>
        <p:sp>
          <p:nvSpPr>
            <p:cNvPr id="270" name="Google Shape;270;p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11"/>
          <p:cNvGrpSpPr/>
          <p:nvPr/>
        </p:nvGrpSpPr>
        <p:grpSpPr>
          <a:xfrm flipH="1">
            <a:off x="-275840" y="688309"/>
            <a:ext cx="4030417" cy="3337154"/>
            <a:chOff x="3573297" y="232872"/>
            <a:chExt cx="5470164" cy="4529254"/>
          </a:xfrm>
        </p:grpSpPr>
        <p:sp>
          <p:nvSpPr>
            <p:cNvPr id="1012" name="Google Shape;1012;p11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11"/>
          <p:cNvGrpSpPr/>
          <p:nvPr/>
        </p:nvGrpSpPr>
        <p:grpSpPr>
          <a:xfrm flipH="1">
            <a:off x="-162540" y="-610701"/>
            <a:ext cx="2872292" cy="2378232"/>
            <a:chOff x="2210400" y="2558550"/>
            <a:chExt cx="971025" cy="804000"/>
          </a:xfrm>
        </p:grpSpPr>
        <p:sp>
          <p:nvSpPr>
            <p:cNvPr id="1021" name="Google Shape;1021;p11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11"/>
          <p:cNvSpPr/>
          <p:nvPr/>
        </p:nvSpPr>
        <p:spPr>
          <a:xfrm flipH="1">
            <a:off x="-59962" y="28048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11"/>
          <p:cNvGrpSpPr/>
          <p:nvPr/>
        </p:nvGrpSpPr>
        <p:grpSpPr>
          <a:xfrm>
            <a:off x="5984694" y="-558274"/>
            <a:ext cx="3525470" cy="2917646"/>
            <a:chOff x="5440750" y="1669400"/>
            <a:chExt cx="971525" cy="804025"/>
          </a:xfrm>
        </p:grpSpPr>
        <p:sp>
          <p:nvSpPr>
            <p:cNvPr id="1031" name="Google Shape;1031;p11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11"/>
          <p:cNvGrpSpPr/>
          <p:nvPr/>
        </p:nvGrpSpPr>
        <p:grpSpPr>
          <a:xfrm rot="10800000">
            <a:off x="6888722" y="2718139"/>
            <a:ext cx="2872292" cy="2378232"/>
            <a:chOff x="2210400" y="2558550"/>
            <a:chExt cx="971025" cy="804000"/>
          </a:xfrm>
        </p:grpSpPr>
        <p:sp>
          <p:nvSpPr>
            <p:cNvPr id="1043" name="Google Shape;1043;p11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11"/>
          <p:cNvSpPr/>
          <p:nvPr/>
        </p:nvSpPr>
        <p:spPr>
          <a:xfrm rot="10800000">
            <a:off x="6793483" y="3087230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11"/>
          <p:cNvSpPr txBox="1">
            <a:spLocks noGrp="1"/>
          </p:cNvSpPr>
          <p:nvPr>
            <p:ph type="title" hasCustomPrompt="1"/>
          </p:nvPr>
        </p:nvSpPr>
        <p:spPr>
          <a:xfrm>
            <a:off x="1750325" y="1478650"/>
            <a:ext cx="5848500" cy="161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3" name="Google Shape;1053;p11"/>
          <p:cNvSpPr txBox="1">
            <a:spLocks noGrp="1"/>
          </p:cNvSpPr>
          <p:nvPr>
            <p:ph type="body" idx="1"/>
          </p:nvPr>
        </p:nvSpPr>
        <p:spPr>
          <a:xfrm>
            <a:off x="1751539" y="3243000"/>
            <a:ext cx="5848500" cy="491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 b="1">
                <a:solidFill>
                  <a:schemeClr val="dk1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7" name="Google Shape;1057;p13"/>
          <p:cNvSpPr txBox="1">
            <a:spLocks noGrp="1"/>
          </p:cNvSpPr>
          <p:nvPr>
            <p:ph type="title" idx="2" hasCustomPrompt="1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8" name="Google Shape;1058;p1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13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4" hasCustomPrompt="1"/>
          </p:nvPr>
        </p:nvSpPr>
        <p:spPr>
          <a:xfrm>
            <a:off x="730469" y="342502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13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title" idx="7" hasCustomPrompt="1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4" name="Google Shape;1064;p13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13"/>
          <p:cNvSpPr txBox="1">
            <a:spLocks noGrp="1"/>
          </p:cNvSpPr>
          <p:nvPr>
            <p:ph type="title" idx="9" hasCustomPrompt="1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66" name="Google Shape;1066;p13"/>
          <p:cNvGrpSpPr/>
          <p:nvPr/>
        </p:nvGrpSpPr>
        <p:grpSpPr>
          <a:xfrm>
            <a:off x="-3302090" y="-450720"/>
            <a:ext cx="4015313" cy="3884503"/>
            <a:chOff x="5440750" y="1669400"/>
            <a:chExt cx="971525" cy="939875"/>
          </a:xfrm>
        </p:grpSpPr>
        <p:sp>
          <p:nvSpPr>
            <p:cNvPr id="1067" name="Google Shape;1067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13"/>
          <p:cNvSpPr/>
          <p:nvPr/>
        </p:nvSpPr>
        <p:spPr>
          <a:xfrm>
            <a:off x="7013780" y="2081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13"/>
          <p:cNvGrpSpPr/>
          <p:nvPr/>
        </p:nvGrpSpPr>
        <p:grpSpPr>
          <a:xfrm>
            <a:off x="7000981" y="195816"/>
            <a:ext cx="849275" cy="848250"/>
            <a:chOff x="2651171" y="2397773"/>
            <a:chExt cx="2099568" cy="2097033"/>
          </a:xfrm>
        </p:grpSpPr>
        <p:sp>
          <p:nvSpPr>
            <p:cNvPr id="1188" name="Google Shape;1188;p1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13"/>
          <p:cNvGrpSpPr/>
          <p:nvPr/>
        </p:nvGrpSpPr>
        <p:grpSpPr>
          <a:xfrm>
            <a:off x="7263610" y="-297378"/>
            <a:ext cx="2216073" cy="1834889"/>
            <a:chOff x="2210400" y="2558550"/>
            <a:chExt cx="971025" cy="804000"/>
          </a:xfrm>
        </p:grpSpPr>
        <p:sp>
          <p:nvSpPr>
            <p:cNvPr id="1191" name="Google Shape;1191;p1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>
            <a:off x="5978160" y="2286430"/>
            <a:ext cx="4015313" cy="3884503"/>
            <a:chOff x="5440750" y="1669400"/>
            <a:chExt cx="971525" cy="939875"/>
          </a:xfrm>
        </p:grpSpPr>
        <p:sp>
          <p:nvSpPr>
            <p:cNvPr id="1200" name="Google Shape;1200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3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7"/>
          <p:cNvSpPr/>
          <p:nvPr/>
        </p:nvSpPr>
        <p:spPr>
          <a:xfrm>
            <a:off x="7422442" y="35027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17"/>
          <p:cNvGrpSpPr/>
          <p:nvPr/>
        </p:nvGrpSpPr>
        <p:grpSpPr>
          <a:xfrm>
            <a:off x="5868426" y="-153461"/>
            <a:ext cx="3931972" cy="3255637"/>
            <a:chOff x="2210400" y="2558550"/>
            <a:chExt cx="971025" cy="804000"/>
          </a:xfrm>
        </p:grpSpPr>
        <p:sp>
          <p:nvSpPr>
            <p:cNvPr id="1436" name="Google Shape;1436;p1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7"/>
          <p:cNvGrpSpPr/>
          <p:nvPr/>
        </p:nvGrpSpPr>
        <p:grpSpPr>
          <a:xfrm>
            <a:off x="5637046" y="992950"/>
            <a:ext cx="1162705" cy="962710"/>
            <a:chOff x="2210400" y="2558550"/>
            <a:chExt cx="971025" cy="804000"/>
          </a:xfrm>
        </p:grpSpPr>
        <p:sp>
          <p:nvSpPr>
            <p:cNvPr id="1445" name="Google Shape;1445;p1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7"/>
          <p:cNvGrpSpPr/>
          <p:nvPr/>
        </p:nvGrpSpPr>
        <p:grpSpPr>
          <a:xfrm>
            <a:off x="7253149" y="3334154"/>
            <a:ext cx="1162531" cy="1161127"/>
            <a:chOff x="2651171" y="2397773"/>
            <a:chExt cx="2099568" cy="2097033"/>
          </a:xfrm>
        </p:grpSpPr>
        <p:sp>
          <p:nvSpPr>
            <p:cNvPr id="1454" name="Google Shape;1454;p1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17"/>
          <p:cNvGrpSpPr/>
          <p:nvPr/>
        </p:nvGrpSpPr>
        <p:grpSpPr>
          <a:xfrm>
            <a:off x="-1552190" y="1537709"/>
            <a:ext cx="4779359" cy="3901002"/>
            <a:chOff x="2556818" y="232872"/>
            <a:chExt cx="6486643" cy="5294519"/>
          </a:xfrm>
        </p:grpSpPr>
        <p:sp>
          <p:nvSpPr>
            <p:cNvPr id="1457" name="Google Shape;1457;p17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7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7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7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7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17"/>
          <p:cNvGrpSpPr/>
          <p:nvPr/>
        </p:nvGrpSpPr>
        <p:grpSpPr>
          <a:xfrm>
            <a:off x="1701728" y="4085003"/>
            <a:ext cx="1067211" cy="1065922"/>
            <a:chOff x="2651171" y="2397773"/>
            <a:chExt cx="2099568" cy="2097033"/>
          </a:xfrm>
        </p:grpSpPr>
        <p:sp>
          <p:nvSpPr>
            <p:cNvPr id="1467" name="Google Shape;1467;p17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0" name="Google Shape;1470;p17"/>
          <p:cNvSpPr txBox="1">
            <a:spLocks noGrp="1"/>
          </p:cNvSpPr>
          <p:nvPr>
            <p:ph type="title"/>
          </p:nvPr>
        </p:nvSpPr>
        <p:spPr>
          <a:xfrm>
            <a:off x="2074375" y="2993651"/>
            <a:ext cx="4658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71" name="Google Shape;1471;p17"/>
          <p:cNvSpPr txBox="1">
            <a:spLocks noGrp="1"/>
          </p:cNvSpPr>
          <p:nvPr>
            <p:ph type="subTitle" idx="1"/>
          </p:nvPr>
        </p:nvSpPr>
        <p:spPr>
          <a:xfrm>
            <a:off x="2074375" y="1438075"/>
            <a:ext cx="5385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23"/>
          <p:cNvGrpSpPr/>
          <p:nvPr/>
        </p:nvGrpSpPr>
        <p:grpSpPr>
          <a:xfrm>
            <a:off x="8057480" y="3530521"/>
            <a:ext cx="2514088" cy="2081645"/>
            <a:chOff x="3573297" y="232872"/>
            <a:chExt cx="5470164" cy="4529254"/>
          </a:xfrm>
        </p:grpSpPr>
        <p:sp>
          <p:nvSpPr>
            <p:cNvPr id="1680" name="Google Shape;1680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2" name="Google Shape;1702;p23"/>
          <p:cNvGrpSpPr/>
          <p:nvPr/>
        </p:nvGrpSpPr>
        <p:grpSpPr>
          <a:xfrm>
            <a:off x="-2292835" y="-60870"/>
            <a:ext cx="4084025" cy="3381541"/>
            <a:chOff x="3573297" y="232872"/>
            <a:chExt cx="5470164" cy="4529254"/>
          </a:xfrm>
        </p:grpSpPr>
        <p:sp>
          <p:nvSpPr>
            <p:cNvPr id="1703" name="Google Shape;1703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23"/>
          <p:cNvGrpSpPr/>
          <p:nvPr/>
        </p:nvGrpSpPr>
        <p:grpSpPr>
          <a:xfrm flipH="1">
            <a:off x="7185910" y="-217751"/>
            <a:ext cx="2872292" cy="2378232"/>
            <a:chOff x="2210400" y="2558550"/>
            <a:chExt cx="971025" cy="804000"/>
          </a:xfrm>
        </p:grpSpPr>
        <p:sp>
          <p:nvSpPr>
            <p:cNvPr id="1712" name="Google Shape;1712;p2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0" name="Google Shape;1720;p23"/>
          <p:cNvSpPr/>
          <p:nvPr/>
        </p:nvSpPr>
        <p:spPr>
          <a:xfrm flipH="1">
            <a:off x="8817412" y="11134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1" name="Google Shape;1721;p23"/>
          <p:cNvGrpSpPr/>
          <p:nvPr/>
        </p:nvGrpSpPr>
        <p:grpSpPr>
          <a:xfrm>
            <a:off x="7581510" y="-9"/>
            <a:ext cx="849275" cy="848250"/>
            <a:chOff x="8751122" y="1283566"/>
            <a:chExt cx="849275" cy="848250"/>
          </a:xfrm>
        </p:grpSpPr>
        <p:sp>
          <p:nvSpPr>
            <p:cNvPr id="1722" name="Google Shape;1722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3" name="Google Shape;1723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24" name="Google Shape;1724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23"/>
          <p:cNvGrpSpPr/>
          <p:nvPr/>
        </p:nvGrpSpPr>
        <p:grpSpPr>
          <a:xfrm>
            <a:off x="-1209358" y="2362946"/>
            <a:ext cx="2514088" cy="2081645"/>
            <a:chOff x="3573297" y="232872"/>
            <a:chExt cx="5470164" cy="4529254"/>
          </a:xfrm>
        </p:grpSpPr>
        <p:sp>
          <p:nvSpPr>
            <p:cNvPr id="1727" name="Google Shape;1727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3"/>
          <p:cNvGrpSpPr/>
          <p:nvPr/>
        </p:nvGrpSpPr>
        <p:grpSpPr>
          <a:xfrm>
            <a:off x="8197422" y="4147216"/>
            <a:ext cx="849275" cy="848250"/>
            <a:chOff x="8751122" y="1283566"/>
            <a:chExt cx="849275" cy="848250"/>
          </a:xfrm>
        </p:grpSpPr>
        <p:sp>
          <p:nvSpPr>
            <p:cNvPr id="1736" name="Google Shape;1736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38" name="Google Shape;1738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0" name="Google Shape;1740;p23"/>
          <p:cNvSpPr/>
          <p:nvPr/>
        </p:nvSpPr>
        <p:spPr>
          <a:xfrm>
            <a:off x="46319" y="2327646"/>
            <a:ext cx="801132" cy="80113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42" name="Google Shape;1742;p23"/>
          <p:cNvSpPr txBox="1">
            <a:spLocks noGrp="1"/>
          </p:cNvSpPr>
          <p:nvPr>
            <p:ph type="title" idx="2"/>
          </p:nvPr>
        </p:nvSpPr>
        <p:spPr>
          <a:xfrm>
            <a:off x="1195863" y="1835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3" name="Google Shape;1743;p23"/>
          <p:cNvSpPr txBox="1">
            <a:spLocks noGrp="1"/>
          </p:cNvSpPr>
          <p:nvPr>
            <p:ph type="subTitle" idx="1"/>
          </p:nvPr>
        </p:nvSpPr>
        <p:spPr>
          <a:xfrm>
            <a:off x="1195825" y="227870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4" name="Google Shape;1744;p23"/>
          <p:cNvSpPr txBox="1">
            <a:spLocks noGrp="1"/>
          </p:cNvSpPr>
          <p:nvPr>
            <p:ph type="title" idx="3"/>
          </p:nvPr>
        </p:nvSpPr>
        <p:spPr>
          <a:xfrm>
            <a:off x="5081043" y="1835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5" name="Google Shape;1745;p23"/>
          <p:cNvSpPr txBox="1">
            <a:spLocks noGrp="1"/>
          </p:cNvSpPr>
          <p:nvPr>
            <p:ph type="subTitle" idx="4"/>
          </p:nvPr>
        </p:nvSpPr>
        <p:spPr>
          <a:xfrm>
            <a:off x="5081005" y="227870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6" name="Google Shape;1746;p23"/>
          <p:cNvSpPr txBox="1">
            <a:spLocks noGrp="1"/>
          </p:cNvSpPr>
          <p:nvPr>
            <p:ph type="title" idx="5"/>
          </p:nvPr>
        </p:nvSpPr>
        <p:spPr>
          <a:xfrm>
            <a:off x="1195850" y="3619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7" name="Google Shape;1747;p23"/>
          <p:cNvSpPr txBox="1">
            <a:spLocks noGrp="1"/>
          </p:cNvSpPr>
          <p:nvPr>
            <p:ph type="subTitle" idx="6"/>
          </p:nvPr>
        </p:nvSpPr>
        <p:spPr>
          <a:xfrm>
            <a:off x="1195813" y="40629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8" name="Google Shape;1748;p23"/>
          <p:cNvSpPr txBox="1">
            <a:spLocks noGrp="1"/>
          </p:cNvSpPr>
          <p:nvPr>
            <p:ph type="title" idx="7"/>
          </p:nvPr>
        </p:nvSpPr>
        <p:spPr>
          <a:xfrm>
            <a:off x="5081030" y="3619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9" name="Google Shape;1749;p23"/>
          <p:cNvSpPr txBox="1">
            <a:spLocks noGrp="1"/>
          </p:cNvSpPr>
          <p:nvPr>
            <p:ph type="subTitle" idx="8"/>
          </p:nvPr>
        </p:nvSpPr>
        <p:spPr>
          <a:xfrm>
            <a:off x="5080993" y="40629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3" r:id="rId6"/>
    <p:sldLayoutId id="2147483669" r:id="rId7"/>
    <p:sldLayoutId id="2147483702" r:id="rId8"/>
    <p:sldLayoutId id="214748370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0043E3B-4018-F5E7-D61C-EA5496677431}"/>
              </a:ext>
            </a:extLst>
          </p:cNvPr>
          <p:cNvSpPr txBox="1"/>
          <p:nvPr/>
        </p:nvSpPr>
        <p:spPr>
          <a:xfrm>
            <a:off x="3988886" y="621166"/>
            <a:ext cx="49558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Disease Prediction</a:t>
            </a:r>
          </a:p>
        </p:txBody>
      </p:sp>
      <p:pic>
        <p:nvPicPr>
          <p:cNvPr id="7" name="Picture 2" descr="IntersectIQ">
            <a:extLst>
              <a:ext uri="{FF2B5EF4-FFF2-40B4-BE49-F238E27FC236}">
                <a16:creationId xmlns:a16="http://schemas.microsoft.com/office/drawing/2014/main" id="{F23FFFBC-9646-95D6-AA35-18EB1C9A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360984" cy="5143500"/>
          </a:xfrm>
          <a:prstGeom prst="rect">
            <a:avLst/>
          </a:prstGeom>
          <a:noFill/>
          <a:effectLst>
            <a:glow>
              <a:schemeClr val="accent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r="5400000" sy="-100000" algn="bl" rotWithShape="0"/>
            <a:softEdge rad="1016000"/>
          </a:effectLst>
          <a:scene3d>
            <a:camera prst="orthographicFront"/>
            <a:lightRig rig="threePt" dir="t"/>
          </a:scene3d>
          <a:sp3d>
            <a:bevelT w="0" h="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3647;p61"/>
          <p:cNvSpPr txBox="1">
            <a:spLocks noGrp="1"/>
          </p:cNvSpPr>
          <p:nvPr>
            <p:ph type="subTitle" idx="1"/>
          </p:nvPr>
        </p:nvSpPr>
        <p:spPr>
          <a:xfrm>
            <a:off x="5149047" y="4000400"/>
            <a:ext cx="3007598" cy="521934"/>
          </a:xfrm>
          <a:prstGeom prst="round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Mohamed Nassih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18"/>
    </mc:Choice>
    <mc:Fallback xmlns="">
      <p:transition spd="slow" advTm="362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135467" y="105127"/>
            <a:ext cx="293387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Boxplots</a:t>
            </a:r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for </a:t>
            </a:r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Numerical</a:t>
            </a:r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Variables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28A61-80DF-52B8-380C-5D5F5ECEF779}"/>
              </a:ext>
            </a:extLst>
          </p:cNvPr>
          <p:cNvSpPr txBox="1"/>
          <p:nvPr/>
        </p:nvSpPr>
        <p:spPr>
          <a:xfrm>
            <a:off x="135467" y="1980599"/>
            <a:ext cx="28335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A graph showing how the medical numbers are spread out for each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Looking at how the medical numbers are spread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Finding any unusual numbers</a:t>
            </a:r>
            <a:endParaRPr lang="fr-FR" sz="1600" dirty="0">
              <a:solidFill>
                <a:schemeClr val="lt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5F7538-29FA-6DB3-BE22-C09C4CC8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20" y="105127"/>
            <a:ext cx="5815013" cy="4933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19"/>
    </mc:Choice>
    <mc:Fallback xmlns="">
      <p:transition spd="slow" advTm="559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135467" y="105127"/>
            <a:ext cx="29338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Correlation</a:t>
            </a:r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Matrix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28A61-80DF-52B8-380C-5D5F5ECEF779}"/>
              </a:ext>
            </a:extLst>
          </p:cNvPr>
          <p:cNvSpPr txBox="1"/>
          <p:nvPr/>
        </p:nvSpPr>
        <p:spPr>
          <a:xfrm>
            <a:off x="135467" y="1788688"/>
            <a:ext cx="283351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A chart showing how connected different medical variables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Looking at how medical variables are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Finding variables that are strongly connected</a:t>
            </a:r>
            <a:endParaRPr lang="fr-FR" sz="1600" dirty="0">
              <a:solidFill>
                <a:schemeClr val="lt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55E83D-51F7-8299-A6F2-DE416174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77" y="105127"/>
            <a:ext cx="6039556" cy="4933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38"/>
    </mc:Choice>
    <mc:Fallback xmlns="">
      <p:transition spd="slow" advTm="4783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4396444" y="2251006"/>
            <a:ext cx="4100099" cy="1178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/>
              <a:t>Model </a:t>
            </a:r>
            <a:r>
              <a:rPr lang="fr-FR" sz="4000" b="1" dirty="0" err="1"/>
              <a:t>Selection</a:t>
            </a:r>
            <a:r>
              <a:rPr lang="fr-FR" sz="4000" b="1" dirty="0"/>
              <a:t> and Evaluation</a:t>
            </a:r>
          </a:p>
        </p:txBody>
      </p:sp>
      <p:sp>
        <p:nvSpPr>
          <p:cNvPr id="3772" name="Google Shape;3772;p66"/>
          <p:cNvSpPr txBox="1">
            <a:spLocks noGrp="1"/>
          </p:cNvSpPr>
          <p:nvPr>
            <p:ph type="subTitle" idx="1"/>
          </p:nvPr>
        </p:nvSpPr>
        <p:spPr>
          <a:xfrm>
            <a:off x="4947094" y="4103145"/>
            <a:ext cx="2998800" cy="481555"/>
          </a:xfrm>
          <a:prstGeom prst="round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Choosing the Best Machine Learning Tools</a:t>
            </a:r>
            <a:endParaRPr lang="fr-FR" dirty="0"/>
          </a:p>
        </p:txBody>
      </p:sp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5360447" y="300142"/>
            <a:ext cx="2172091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6150" name="Picture 6" descr="qEEG Brain Map | Dr. Trish Leigh">
            <a:extLst>
              <a:ext uri="{FF2B5EF4-FFF2-40B4-BE49-F238E27FC236}">
                <a16:creationId xmlns:a16="http://schemas.microsoft.com/office/drawing/2014/main" id="{FBA34D69-48E6-8622-9641-6661AFF1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" y="558800"/>
            <a:ext cx="4502266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50"/>
    </mc:Choice>
    <mc:Fallback xmlns="">
      <p:transition spd="slow" advTm="463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135466" y="1274678"/>
            <a:ext cx="240036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Model </a:t>
            </a:r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Selection</a:t>
            </a:r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and Evaluation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28A61-80DF-52B8-380C-5D5F5ECEF779}"/>
              </a:ext>
            </a:extLst>
          </p:cNvPr>
          <p:cNvSpPr txBox="1"/>
          <p:nvPr/>
        </p:nvSpPr>
        <p:spPr>
          <a:xfrm>
            <a:off x="2686756" y="846123"/>
            <a:ext cx="283351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Machine learning methods we use: logistic regression, decision trees, random forests, gradient boosting, support vector machines (SVMs)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How we judge how well the models work: accuracy, </a:t>
            </a:r>
            <a:r>
              <a:rPr lang="en-US" sz="1600" dirty="0" err="1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precesion</a:t>
            </a: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, recall, 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Results of each model</a:t>
            </a:r>
            <a:endParaRPr lang="fr-FR" sz="1600" dirty="0">
              <a:solidFill>
                <a:schemeClr val="lt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45FD12-70CC-DCA9-8C39-FC08993F96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1193" y="169334"/>
            <a:ext cx="3077696" cy="4809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1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95"/>
    </mc:Choice>
    <mc:Fallback xmlns="">
      <p:transition spd="slow" advTm="5309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4636932" y="2018815"/>
            <a:ext cx="4100099" cy="1178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 err="1"/>
              <a:t>Feature</a:t>
            </a:r>
            <a:r>
              <a:rPr lang="fr-FR" sz="4000" b="1" dirty="0"/>
              <a:t> Importance</a:t>
            </a:r>
          </a:p>
        </p:txBody>
      </p:sp>
      <p:sp>
        <p:nvSpPr>
          <p:cNvPr id="3772" name="Google Shape;3772;p66"/>
          <p:cNvSpPr txBox="1">
            <a:spLocks noGrp="1"/>
          </p:cNvSpPr>
          <p:nvPr>
            <p:ph type="subTitle" idx="1"/>
          </p:nvPr>
        </p:nvSpPr>
        <p:spPr>
          <a:xfrm>
            <a:off x="5317856" y="3847060"/>
            <a:ext cx="2998800" cy="481555"/>
          </a:xfrm>
          <a:prstGeom prst="round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Most Important for Each Disease?</a:t>
            </a:r>
            <a:endParaRPr lang="fr-FR" dirty="0"/>
          </a:p>
        </p:txBody>
      </p:sp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5592101" y="311431"/>
            <a:ext cx="2172091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7170" name="Picture 2" descr="Database storage - Free computer icons">
            <a:extLst>
              <a:ext uri="{FF2B5EF4-FFF2-40B4-BE49-F238E27FC236}">
                <a16:creationId xmlns:a16="http://schemas.microsoft.com/office/drawing/2014/main" id="{463FECEF-513F-49C2-E432-50792C473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6969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2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3"/>
    </mc:Choice>
    <mc:Fallback xmlns="">
      <p:transition spd="slow" advTm="752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135467" y="105127"/>
            <a:ext cx="29338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Feature</a:t>
            </a:r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Importance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28A61-80DF-52B8-380C-5D5F5ECEF779}"/>
              </a:ext>
            </a:extLst>
          </p:cNvPr>
          <p:cNvSpPr txBox="1"/>
          <p:nvPr/>
        </p:nvSpPr>
        <p:spPr>
          <a:xfrm>
            <a:off x="2878666" y="195044"/>
            <a:ext cx="60056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Finding the most important variables that predict each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Using random forests to find important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Showing the most important variables for each disease</a:t>
            </a:r>
            <a:endParaRPr lang="fr-FR" sz="1600" dirty="0">
              <a:solidFill>
                <a:schemeClr val="lt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A63B85-01A3-E82B-F320-AAC026BEEE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395111" y="1873956"/>
            <a:ext cx="8398933" cy="307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3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13"/>
    </mc:Choice>
    <mc:Fallback xmlns="">
      <p:transition spd="slow" advTm="4001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4958986" y="2246032"/>
            <a:ext cx="3416403" cy="1178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/>
              <a:t>Model Evaluation by </a:t>
            </a:r>
            <a:r>
              <a:rPr lang="fr-FR" sz="4000" b="1" dirty="0" err="1"/>
              <a:t>Category</a:t>
            </a:r>
            <a:endParaRPr lang="fr-FR" sz="4000" b="1" dirty="0"/>
          </a:p>
        </p:txBody>
      </p:sp>
      <p:sp>
        <p:nvSpPr>
          <p:cNvPr id="3772" name="Google Shape;3772;p66"/>
          <p:cNvSpPr txBox="1">
            <a:spLocks noGrp="1"/>
          </p:cNvSpPr>
          <p:nvPr>
            <p:ph type="subTitle" idx="1"/>
          </p:nvPr>
        </p:nvSpPr>
        <p:spPr>
          <a:xfrm>
            <a:off x="5291574" y="4219683"/>
            <a:ext cx="2998800" cy="481555"/>
          </a:xfrm>
          <a:prstGeom prst="round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the Models for Each Disease</a:t>
            </a:r>
            <a:endParaRPr lang="fr-FR" dirty="0"/>
          </a:p>
        </p:txBody>
      </p:sp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5581143" y="349101"/>
            <a:ext cx="2172091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8196" name="Picture 4" descr="qEEG Brain Map | Dr. Trish Leigh">
            <a:extLst>
              <a:ext uri="{FF2B5EF4-FFF2-40B4-BE49-F238E27FC236}">
                <a16:creationId xmlns:a16="http://schemas.microsoft.com/office/drawing/2014/main" id="{BD1D0699-4666-8563-251C-3FBFA270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74" y="90311"/>
            <a:ext cx="4810912" cy="49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9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7"/>
    </mc:Choice>
    <mc:Fallback xmlns="">
      <p:transition spd="slow" advTm="482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135467" y="105127"/>
            <a:ext cx="41543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Model Evaluation by </a:t>
            </a:r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Category</a:t>
            </a:r>
            <a:endParaRPr lang="fr-FR" sz="3300" b="1" dirty="0">
              <a:solidFill>
                <a:schemeClr val="lt1"/>
              </a:solidFill>
              <a:latin typeface="Space Grotesk"/>
              <a:cs typeface="Space Grotesk"/>
              <a:sym typeface="Space Grotesk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28A61-80DF-52B8-380C-5D5F5ECEF779}"/>
              </a:ext>
            </a:extLst>
          </p:cNvPr>
          <p:cNvSpPr txBox="1"/>
          <p:nvPr/>
        </p:nvSpPr>
        <p:spPr>
          <a:xfrm>
            <a:off x="135467" y="1407272"/>
            <a:ext cx="35221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Testing the models for each type of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Models we used: random forests, decision trees, SVMs, k-NN, gradient boosting,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How we judge how well the models work: precision, accuracy, recall, 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Results for each model and each disease</a:t>
            </a:r>
            <a:endParaRPr lang="fr-FR" sz="1600" dirty="0">
              <a:solidFill>
                <a:schemeClr val="lt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C004CD-9223-A8C2-CD4A-768FC42FD4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3902744" y="105126"/>
            <a:ext cx="1673754" cy="4933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6A09B76-E6D0-EABA-9CC4-E423FC8B42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8644" y="105125"/>
            <a:ext cx="1652267" cy="4933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586B2A-B268-4EF5-7729-70BA852108D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3057" y="109363"/>
            <a:ext cx="1645920" cy="4929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8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51"/>
    </mc:Choice>
    <mc:Fallback xmlns="">
      <p:transition spd="slow" advTm="5035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135467" y="105127"/>
            <a:ext cx="41543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Selecting</a:t>
            </a:r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the Best </a:t>
            </a:r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Models</a:t>
            </a:r>
            <a:endParaRPr lang="fr-FR" sz="3300" b="1" dirty="0">
              <a:solidFill>
                <a:schemeClr val="lt1"/>
              </a:solidFill>
              <a:latin typeface="Space Grotesk"/>
              <a:cs typeface="Space Grotesk"/>
              <a:sym typeface="Space Grotesk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28A61-80DF-52B8-380C-5D5F5ECEF779}"/>
              </a:ext>
            </a:extLst>
          </p:cNvPr>
          <p:cNvSpPr txBox="1"/>
          <p:nvPr/>
        </p:nvSpPr>
        <p:spPr>
          <a:xfrm>
            <a:off x="539044" y="1944965"/>
            <a:ext cx="33471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Choosing the best model for each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What we use to choose: 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Showing the best models for each disease</a:t>
            </a:r>
            <a:endParaRPr lang="fr-FR" sz="1600" dirty="0">
              <a:solidFill>
                <a:schemeClr val="lt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0F4B965-A754-009A-9977-3DD1D4A12A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8264" y="1544462"/>
            <a:ext cx="4103558" cy="237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85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68"/>
    </mc:Choice>
    <mc:Fallback xmlns="">
      <p:transition spd="slow" advTm="4736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4970419" y="2237737"/>
            <a:ext cx="3416403" cy="1178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 err="1"/>
              <a:t>Predictions</a:t>
            </a:r>
            <a:r>
              <a:rPr lang="fr-FR" sz="4000" b="1" dirty="0"/>
              <a:t> and Final Evaluation</a:t>
            </a:r>
          </a:p>
        </p:txBody>
      </p:sp>
      <p:sp>
        <p:nvSpPr>
          <p:cNvPr id="3772" name="Google Shape;3772;p66"/>
          <p:cNvSpPr txBox="1">
            <a:spLocks noGrp="1"/>
          </p:cNvSpPr>
          <p:nvPr>
            <p:ph type="subTitle" idx="1"/>
          </p:nvPr>
        </p:nvSpPr>
        <p:spPr>
          <a:xfrm>
            <a:off x="5179220" y="4086458"/>
            <a:ext cx="2998800" cy="481555"/>
          </a:xfrm>
          <a:prstGeom prst="round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Making Predictions and Checking Them</a:t>
            </a:r>
            <a:endParaRPr lang="fr-FR" dirty="0"/>
          </a:p>
        </p:txBody>
      </p:sp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5502121" y="311431"/>
            <a:ext cx="2172091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9218" name="Picture 2" descr="Recommendation, engine icon - Download on Iconfinder">
            <a:extLst>
              <a:ext uri="{FF2B5EF4-FFF2-40B4-BE49-F238E27FC236}">
                <a16:creationId xmlns:a16="http://schemas.microsoft.com/office/drawing/2014/main" id="{D28BC113-C903-89AE-EB5E-C9B7DDAE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" y="0"/>
            <a:ext cx="4763912" cy="469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1"/>
    </mc:Choice>
    <mc:Fallback xmlns="">
      <p:transition spd="slow" advTm="96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6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ace Grotesk Light"/>
                <a:ea typeface="Space Grotesk Light"/>
                <a:cs typeface="Space Grotesk Light"/>
                <a:sym typeface="Space Grotesk Light"/>
              </a:rPr>
              <a:t>Table of </a:t>
            </a:r>
            <a:r>
              <a:rPr lang="en" b="1" dirty="0">
                <a:latin typeface="Space Grotesk"/>
                <a:ea typeface="Space Grotesk"/>
                <a:cs typeface="Space Grotesk"/>
                <a:sym typeface="Space Grotesk"/>
              </a:rPr>
              <a:t>contents</a:t>
            </a:r>
            <a:endParaRPr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711" name="Google Shape;3711;p63"/>
          <p:cNvSpPr txBox="1">
            <a:spLocks noGrp="1"/>
          </p:cNvSpPr>
          <p:nvPr>
            <p:ph type="title"/>
          </p:nvPr>
        </p:nvSpPr>
        <p:spPr>
          <a:xfrm>
            <a:off x="1412614" y="1423753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 to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712" name="Google Shape;3712;p63"/>
          <p:cNvSpPr txBox="1">
            <a:spLocks noGrp="1"/>
          </p:cNvSpPr>
          <p:nvPr>
            <p:ph type="title" idx="2"/>
          </p:nvPr>
        </p:nvSpPr>
        <p:spPr>
          <a:xfrm>
            <a:off x="529046" y="1400862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4" name="Google Shape;3714;p63"/>
          <p:cNvSpPr txBox="1">
            <a:spLocks noGrp="1"/>
          </p:cNvSpPr>
          <p:nvPr>
            <p:ph type="title" idx="3"/>
          </p:nvPr>
        </p:nvSpPr>
        <p:spPr>
          <a:xfrm>
            <a:off x="1431366" y="2306354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r>
              <a:rPr lang="fr-FR" dirty="0"/>
              <a:t> (EDA)</a:t>
            </a:r>
            <a:endParaRPr dirty="0"/>
          </a:p>
        </p:txBody>
      </p:sp>
      <p:sp>
        <p:nvSpPr>
          <p:cNvPr id="3715" name="Google Shape;3715;p63"/>
          <p:cNvSpPr txBox="1">
            <a:spLocks noGrp="1"/>
          </p:cNvSpPr>
          <p:nvPr>
            <p:ph type="title" idx="4"/>
          </p:nvPr>
        </p:nvSpPr>
        <p:spPr>
          <a:xfrm>
            <a:off x="529046" y="2307900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17" name="Google Shape;3717;p63"/>
          <p:cNvSpPr txBox="1">
            <a:spLocks noGrp="1"/>
          </p:cNvSpPr>
          <p:nvPr>
            <p:ph type="title" idx="6"/>
          </p:nvPr>
        </p:nvSpPr>
        <p:spPr>
          <a:xfrm>
            <a:off x="5053258" y="1396045"/>
            <a:ext cx="268176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Data </a:t>
            </a:r>
            <a:r>
              <a:rPr lang="fr-FR" dirty="0" err="1"/>
              <a:t>Loading</a:t>
            </a:r>
            <a:r>
              <a:rPr lang="fr-FR" dirty="0"/>
              <a:t> and </a:t>
            </a:r>
            <a:r>
              <a:rPr lang="fr-FR" dirty="0" err="1"/>
              <a:t>Preparation</a:t>
            </a:r>
            <a:endParaRPr dirty="0"/>
          </a:p>
        </p:txBody>
      </p:sp>
      <p:sp>
        <p:nvSpPr>
          <p:cNvPr id="3718" name="Google Shape;3718;p63"/>
          <p:cNvSpPr txBox="1">
            <a:spLocks noGrp="1"/>
          </p:cNvSpPr>
          <p:nvPr>
            <p:ph type="title" idx="7"/>
          </p:nvPr>
        </p:nvSpPr>
        <p:spPr>
          <a:xfrm>
            <a:off x="4127866" y="1396045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20" name="Google Shape;3720;p63"/>
          <p:cNvSpPr txBox="1">
            <a:spLocks noGrp="1"/>
          </p:cNvSpPr>
          <p:nvPr>
            <p:ph type="title" idx="13"/>
          </p:nvPr>
        </p:nvSpPr>
        <p:spPr>
          <a:xfrm>
            <a:off x="5053258" y="2306354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and Evaluation</a:t>
            </a:r>
            <a:endParaRPr dirty="0"/>
          </a:p>
        </p:txBody>
      </p:sp>
      <p:sp>
        <p:nvSpPr>
          <p:cNvPr id="3721" name="Google Shape;3721;p63"/>
          <p:cNvSpPr txBox="1">
            <a:spLocks noGrp="1"/>
          </p:cNvSpPr>
          <p:nvPr>
            <p:ph type="title" idx="9"/>
          </p:nvPr>
        </p:nvSpPr>
        <p:spPr>
          <a:xfrm>
            <a:off x="4131886" y="2307900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" name="Google Shape;3715;p63">
            <a:extLst>
              <a:ext uri="{FF2B5EF4-FFF2-40B4-BE49-F238E27FC236}">
                <a16:creationId xmlns:a16="http://schemas.microsoft.com/office/drawing/2014/main" id="{1E7A0D4A-F9EA-86EC-042C-161FC27E7268}"/>
              </a:ext>
            </a:extLst>
          </p:cNvPr>
          <p:cNvSpPr txBox="1">
            <a:spLocks/>
          </p:cNvSpPr>
          <p:nvPr/>
        </p:nvSpPr>
        <p:spPr>
          <a:xfrm>
            <a:off x="529046" y="3214938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3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3714;p63">
            <a:extLst>
              <a:ext uri="{FF2B5EF4-FFF2-40B4-BE49-F238E27FC236}">
                <a16:creationId xmlns:a16="http://schemas.microsoft.com/office/drawing/2014/main" id="{0F34FE49-A9C4-7EBF-A28A-CB7391754A8A}"/>
              </a:ext>
            </a:extLst>
          </p:cNvPr>
          <p:cNvSpPr txBox="1">
            <a:spLocks/>
          </p:cNvSpPr>
          <p:nvPr/>
        </p:nvSpPr>
        <p:spPr>
          <a:xfrm>
            <a:off x="1431366" y="3214938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1800" b="0" i="0" u="none" strike="noStrike" cap="none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fr-FR" dirty="0" err="1"/>
              <a:t>Feature</a:t>
            </a:r>
            <a:r>
              <a:rPr lang="fr-FR" dirty="0"/>
              <a:t> Importance</a:t>
            </a:r>
          </a:p>
        </p:txBody>
      </p:sp>
      <p:sp>
        <p:nvSpPr>
          <p:cNvPr id="12" name="Google Shape;3714;p63">
            <a:extLst>
              <a:ext uri="{FF2B5EF4-FFF2-40B4-BE49-F238E27FC236}">
                <a16:creationId xmlns:a16="http://schemas.microsoft.com/office/drawing/2014/main" id="{B82A5CCF-CEEC-305A-3C9B-50CBE24E5F75}"/>
              </a:ext>
            </a:extLst>
          </p:cNvPr>
          <p:cNvSpPr txBox="1">
            <a:spLocks/>
          </p:cNvSpPr>
          <p:nvPr/>
        </p:nvSpPr>
        <p:spPr>
          <a:xfrm>
            <a:off x="5053258" y="3219755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1800" b="0" i="0" u="none" strike="noStrike" cap="none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fr-FR" dirty="0"/>
              <a:t>Model Evaluation by </a:t>
            </a:r>
            <a:r>
              <a:rPr lang="fr-FR" dirty="0" err="1"/>
              <a:t>Category</a:t>
            </a:r>
            <a:endParaRPr lang="fr-FR" dirty="0"/>
          </a:p>
        </p:txBody>
      </p:sp>
      <p:sp>
        <p:nvSpPr>
          <p:cNvPr id="13" name="Google Shape;3714;p63">
            <a:extLst>
              <a:ext uri="{FF2B5EF4-FFF2-40B4-BE49-F238E27FC236}">
                <a16:creationId xmlns:a16="http://schemas.microsoft.com/office/drawing/2014/main" id="{D38C09C0-0BE4-A933-0F8D-9D84EF689948}"/>
              </a:ext>
            </a:extLst>
          </p:cNvPr>
          <p:cNvSpPr txBox="1">
            <a:spLocks/>
          </p:cNvSpPr>
          <p:nvPr/>
        </p:nvSpPr>
        <p:spPr>
          <a:xfrm>
            <a:off x="1431366" y="4123522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1800" b="0" i="0" u="none" strike="noStrike" cap="none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fr-FR" dirty="0" err="1"/>
              <a:t>Predictions</a:t>
            </a:r>
            <a:r>
              <a:rPr lang="fr-FR" dirty="0"/>
              <a:t> and Final Evaluation</a:t>
            </a:r>
          </a:p>
        </p:txBody>
      </p:sp>
      <p:sp>
        <p:nvSpPr>
          <p:cNvPr id="14" name="Google Shape;3714;p63">
            <a:extLst>
              <a:ext uri="{FF2B5EF4-FFF2-40B4-BE49-F238E27FC236}">
                <a16:creationId xmlns:a16="http://schemas.microsoft.com/office/drawing/2014/main" id="{3F6CC6AB-8FB0-F5A7-602B-7D71B4C1C172}"/>
              </a:ext>
            </a:extLst>
          </p:cNvPr>
          <p:cNvSpPr txBox="1">
            <a:spLocks/>
          </p:cNvSpPr>
          <p:nvPr/>
        </p:nvSpPr>
        <p:spPr>
          <a:xfrm>
            <a:off x="5053258" y="4123522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1800" b="0" i="0" u="none" strike="noStrike" cap="none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15" name="Google Shape;3721;p63">
            <a:extLst>
              <a:ext uri="{FF2B5EF4-FFF2-40B4-BE49-F238E27FC236}">
                <a16:creationId xmlns:a16="http://schemas.microsoft.com/office/drawing/2014/main" id="{089ADAD3-54D1-4E1F-D468-4D8B97A82A6B}"/>
              </a:ext>
            </a:extLst>
          </p:cNvPr>
          <p:cNvSpPr txBox="1">
            <a:spLocks/>
          </p:cNvSpPr>
          <p:nvPr/>
        </p:nvSpPr>
        <p:spPr>
          <a:xfrm>
            <a:off x="4127866" y="321975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3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6" name="Google Shape;3721;p63">
            <a:extLst>
              <a:ext uri="{FF2B5EF4-FFF2-40B4-BE49-F238E27FC236}">
                <a16:creationId xmlns:a16="http://schemas.microsoft.com/office/drawing/2014/main" id="{74862B68-6D3C-D75A-9021-2BC3F7898198}"/>
              </a:ext>
            </a:extLst>
          </p:cNvPr>
          <p:cNvSpPr txBox="1">
            <a:spLocks/>
          </p:cNvSpPr>
          <p:nvPr/>
        </p:nvSpPr>
        <p:spPr>
          <a:xfrm>
            <a:off x="4127866" y="4123522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3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7" name="Google Shape;3721;p63">
            <a:extLst>
              <a:ext uri="{FF2B5EF4-FFF2-40B4-BE49-F238E27FC236}">
                <a16:creationId xmlns:a16="http://schemas.microsoft.com/office/drawing/2014/main" id="{8FC9C14F-A95A-35EC-B679-9380721F8837}"/>
              </a:ext>
            </a:extLst>
          </p:cNvPr>
          <p:cNvSpPr txBox="1">
            <a:spLocks/>
          </p:cNvSpPr>
          <p:nvPr/>
        </p:nvSpPr>
        <p:spPr>
          <a:xfrm>
            <a:off x="529046" y="4128382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3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" dirty="0"/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25"/>
    </mc:Choice>
    <mc:Fallback xmlns="">
      <p:transition spd="slow" advTm="5662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135467" y="251882"/>
            <a:ext cx="41543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Predictions</a:t>
            </a:r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and Final Evaluation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28A61-80DF-52B8-380C-5D5F5ECEF779}"/>
              </a:ext>
            </a:extLst>
          </p:cNvPr>
          <p:cNvSpPr txBox="1"/>
          <p:nvPr/>
        </p:nvSpPr>
        <p:spPr>
          <a:xfrm>
            <a:off x="135467" y="1674031"/>
            <a:ext cx="334715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Making predictions using the best models on the testing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Checking how well the predictions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How we judge how well the predictions work: accuracy, recall, F1-score, classification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Final results</a:t>
            </a:r>
            <a:endParaRPr lang="fr-FR" sz="1600" dirty="0">
              <a:solidFill>
                <a:schemeClr val="lt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BE8C9E-B306-F82A-0D6F-A24BDFECB1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4666" y="805880"/>
            <a:ext cx="4662311" cy="3766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4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61"/>
    </mc:Choice>
    <mc:Fallback xmlns="">
      <p:transition spd="slow" advTm="4606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4699485" y="2236047"/>
            <a:ext cx="3416403" cy="1178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/>
              <a:t>Conclusion</a:t>
            </a:r>
          </a:p>
        </p:txBody>
      </p:sp>
      <p:sp>
        <p:nvSpPr>
          <p:cNvPr id="3772" name="Google Shape;3772;p66"/>
          <p:cNvSpPr txBox="1">
            <a:spLocks noGrp="1"/>
          </p:cNvSpPr>
          <p:nvPr>
            <p:ph type="subTitle" idx="1"/>
          </p:nvPr>
        </p:nvSpPr>
        <p:spPr>
          <a:xfrm>
            <a:off x="4957433" y="3980805"/>
            <a:ext cx="2998800" cy="481555"/>
          </a:xfrm>
          <a:prstGeom prst="round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Learned and What's Next</a:t>
            </a:r>
            <a:endParaRPr lang="fr-FR" dirty="0"/>
          </a:p>
        </p:txBody>
      </p:sp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5242476" y="669700"/>
            <a:ext cx="2172091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10242" name="Picture 2" descr="conclusion png 20 free Cliparts | Download images on Clipground 2024">
            <a:extLst>
              <a:ext uri="{FF2B5EF4-FFF2-40B4-BE49-F238E27FC236}">
                <a16:creationId xmlns:a16="http://schemas.microsoft.com/office/drawing/2014/main" id="{D2834C8C-8D4B-9C83-45F5-EED374B9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022" y="4303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5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2"/>
    </mc:Choice>
    <mc:Fallback xmlns="">
      <p:transition spd="slow" advTm="423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1728962" y="615378"/>
            <a:ext cx="5848500" cy="16125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0"/>
            </a:pPr>
            <a:r>
              <a:rPr lang="en-US" sz="9000" b="0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Conclusion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28A61-80DF-52B8-380C-5D5F5ECEF779}"/>
              </a:ext>
            </a:extLst>
          </p:cNvPr>
          <p:cNvSpPr txBox="1"/>
          <p:nvPr/>
        </p:nvSpPr>
        <p:spPr>
          <a:xfrm>
            <a:off x="1728962" y="2708622"/>
            <a:ext cx="5848500" cy="16125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indent="-342900" algn="ctr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Dosis"/>
              <a:buChar char="●"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t>Summary of the project's results</a:t>
            </a:r>
          </a:p>
          <a:p>
            <a:pPr marL="457200" indent="-342900" algn="ctr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Dosis"/>
              <a:buChar char="●"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t>How important machine learning is for healthcare</a:t>
            </a:r>
          </a:p>
          <a:p>
            <a:pPr marL="457200" indent="-342900" algn="ctr"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Dosis"/>
              <a:buChar char="●"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Dosis"/>
                <a:ea typeface="Dosis"/>
                <a:cs typeface="Dosis"/>
                <a:sym typeface="Dosis"/>
              </a:rPr>
              <a:t>Future steps: improving the models, using more data, connecting with healthcare systems</a:t>
            </a:r>
          </a:p>
        </p:txBody>
      </p:sp>
    </p:spTree>
    <p:extLst>
      <p:ext uri="{BB962C8B-B14F-4D97-AF65-F5344CB8AC3E}">
        <p14:creationId xmlns:p14="http://schemas.microsoft.com/office/powerpoint/2010/main" val="14459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59"/>
    </mc:Choice>
    <mc:Fallback xmlns="">
      <p:transition spd="slow" advTm="4695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620460" y="1765499"/>
            <a:ext cx="7891361" cy="208401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lt1"/>
              </a:buClr>
              <a:buSzPts val="12000"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Thank you! </a:t>
            </a:r>
          </a:p>
        </p:txBody>
      </p:sp>
      <p:pic>
        <p:nvPicPr>
          <p:cNvPr id="11266" name="Picture 2" descr="Namaste - Free hands and gestures icons">
            <a:extLst>
              <a:ext uri="{FF2B5EF4-FFF2-40B4-BE49-F238E27FC236}">
                <a16:creationId xmlns:a16="http://schemas.microsoft.com/office/drawing/2014/main" id="{7F35C0E0-97B1-1421-9E8A-C13F2BDE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867098"/>
            <a:ext cx="1975556" cy="18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2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2"/>
    </mc:Choice>
    <mc:Fallback xmlns="">
      <p:transition spd="slow" advTm="46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4758327" y="2167022"/>
            <a:ext cx="3559108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/>
              <a:t>Introduction</a:t>
            </a:r>
          </a:p>
        </p:txBody>
      </p:sp>
      <p:sp>
        <p:nvSpPr>
          <p:cNvPr id="3772" name="Google Shape;3772;p66"/>
          <p:cNvSpPr txBox="1">
            <a:spLocks noGrp="1"/>
          </p:cNvSpPr>
          <p:nvPr>
            <p:ph type="subTitle" idx="1"/>
          </p:nvPr>
        </p:nvSpPr>
        <p:spPr>
          <a:xfrm>
            <a:off x="4952714" y="3871609"/>
            <a:ext cx="2998800" cy="481555"/>
          </a:xfrm>
          <a:prstGeom prst="round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Why</a:t>
            </a:r>
            <a:r>
              <a:rPr lang="fr-FR" dirty="0"/>
              <a:t> This </a:t>
            </a:r>
            <a:r>
              <a:rPr lang="fr-FR" dirty="0" err="1"/>
              <a:t>Matters</a:t>
            </a:r>
            <a:endParaRPr dirty="0"/>
          </a:p>
        </p:txBody>
      </p:sp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5308225" y="566286"/>
            <a:ext cx="20157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12290" name="Picture 2" descr="Introduction Icon #233937 - Free Icons Library">
            <a:extLst>
              <a:ext uri="{FF2B5EF4-FFF2-40B4-BE49-F238E27FC236}">
                <a16:creationId xmlns:a16="http://schemas.microsoft.com/office/drawing/2014/main" id="{4E941446-84D4-E9EE-D18D-BF14CC6D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6" y="884318"/>
            <a:ext cx="4011724" cy="34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6"/>
    </mc:Choice>
    <mc:Fallback xmlns="">
      <p:transition spd="slow" advTm="117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p69"/>
          <p:cNvSpPr/>
          <p:nvPr/>
        </p:nvSpPr>
        <p:spPr>
          <a:xfrm>
            <a:off x="6366262" y="3457409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69"/>
          <p:cNvSpPr/>
          <p:nvPr/>
        </p:nvSpPr>
        <p:spPr>
          <a:xfrm>
            <a:off x="2083027" y="3454583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69"/>
          <p:cNvSpPr/>
          <p:nvPr/>
        </p:nvSpPr>
        <p:spPr>
          <a:xfrm>
            <a:off x="6336518" y="1005258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69"/>
          <p:cNvSpPr txBox="1">
            <a:spLocks noGrp="1"/>
          </p:cNvSpPr>
          <p:nvPr>
            <p:ph type="title"/>
          </p:nvPr>
        </p:nvSpPr>
        <p:spPr>
          <a:xfrm>
            <a:off x="654678" y="162904"/>
            <a:ext cx="31962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3850" name="Google Shape;3850;p69"/>
          <p:cNvSpPr txBox="1">
            <a:spLocks noGrp="1"/>
          </p:cNvSpPr>
          <p:nvPr>
            <p:ph type="title" idx="2"/>
          </p:nvPr>
        </p:nvSpPr>
        <p:spPr>
          <a:xfrm>
            <a:off x="983850" y="1631646"/>
            <a:ext cx="2867100" cy="9112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is disease prediction important in healthcare?</a:t>
            </a:r>
          </a:p>
        </p:txBody>
      </p:sp>
      <p:sp>
        <p:nvSpPr>
          <p:cNvPr id="3852" name="Google Shape;3852;p69"/>
          <p:cNvSpPr txBox="1">
            <a:spLocks noGrp="1"/>
          </p:cNvSpPr>
          <p:nvPr>
            <p:ph type="title" idx="3"/>
          </p:nvPr>
        </p:nvSpPr>
        <p:spPr>
          <a:xfrm>
            <a:off x="5274694" y="164839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early prediction is so helpful</a:t>
            </a:r>
          </a:p>
        </p:txBody>
      </p:sp>
      <p:sp>
        <p:nvSpPr>
          <p:cNvPr id="3854" name="Google Shape;3854;p69"/>
          <p:cNvSpPr txBox="1">
            <a:spLocks noGrp="1"/>
          </p:cNvSpPr>
          <p:nvPr>
            <p:ph type="title" idx="5"/>
          </p:nvPr>
        </p:nvSpPr>
        <p:spPr>
          <a:xfrm>
            <a:off x="988392" y="4128531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methods we use</a:t>
            </a:r>
          </a:p>
        </p:txBody>
      </p:sp>
      <p:sp>
        <p:nvSpPr>
          <p:cNvPr id="3856" name="Google Shape;3856;p69"/>
          <p:cNvSpPr txBox="1">
            <a:spLocks noGrp="1"/>
          </p:cNvSpPr>
          <p:nvPr>
            <p:ph type="title" idx="7"/>
          </p:nvPr>
        </p:nvSpPr>
        <p:spPr>
          <a:xfrm>
            <a:off x="5231506" y="4128531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how good the models are</a:t>
            </a:r>
          </a:p>
        </p:txBody>
      </p:sp>
      <p:sp>
        <p:nvSpPr>
          <p:cNvPr id="12" name="Google Shape;3846;p69">
            <a:extLst>
              <a:ext uri="{FF2B5EF4-FFF2-40B4-BE49-F238E27FC236}">
                <a16:creationId xmlns:a16="http://schemas.microsoft.com/office/drawing/2014/main" id="{B8E616A9-15C6-4979-AC45-AEA444F52F06}"/>
              </a:ext>
            </a:extLst>
          </p:cNvPr>
          <p:cNvSpPr/>
          <p:nvPr/>
        </p:nvSpPr>
        <p:spPr>
          <a:xfrm>
            <a:off x="2045100" y="986216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8" name="Google Shape;3858;p69"/>
          <p:cNvGrpSpPr/>
          <p:nvPr/>
        </p:nvGrpSpPr>
        <p:grpSpPr>
          <a:xfrm>
            <a:off x="2264278" y="1077386"/>
            <a:ext cx="315327" cy="314978"/>
            <a:chOff x="5823294" y="2309751"/>
            <a:chExt cx="315327" cy="314978"/>
          </a:xfrm>
        </p:grpSpPr>
        <p:sp>
          <p:nvSpPr>
            <p:cNvPr id="3859" name="Google Shape;3859;p69"/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0" name="Google Shape;3860;p69"/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1" name="Google Shape;3861;p69"/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2" name="Google Shape;3862;p69"/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3863" name="Google Shape;3863;p69"/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4" name="Google Shape;3864;p69"/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5" name="Google Shape;3865;p69"/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6" name="Google Shape;3866;p69"/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7" name="Google Shape;3867;p69"/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8" name="Google Shape;3868;p69"/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9" name="Google Shape;3869;p69"/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0" name="Google Shape;3870;p69"/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1" name="Google Shape;3871;p69"/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2" name="Google Shape;3872;p69"/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3" name="Google Shape;3873;p69"/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4" name="Google Shape;3874;p69"/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5" name="Google Shape;3875;p69"/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6" name="Google Shape;3876;p69"/>
          <p:cNvGrpSpPr/>
          <p:nvPr/>
        </p:nvGrpSpPr>
        <p:grpSpPr>
          <a:xfrm>
            <a:off x="6558369" y="1074587"/>
            <a:ext cx="300897" cy="356627"/>
            <a:chOff x="8020159" y="1516551"/>
            <a:chExt cx="300897" cy="356627"/>
          </a:xfrm>
        </p:grpSpPr>
        <p:sp>
          <p:nvSpPr>
            <p:cNvPr id="3877" name="Google Shape;3877;p69"/>
            <p:cNvSpPr/>
            <p:nvPr/>
          </p:nvSpPr>
          <p:spPr>
            <a:xfrm>
              <a:off x="8126240" y="1669482"/>
              <a:ext cx="88703" cy="30523"/>
            </a:xfrm>
            <a:custGeom>
              <a:avLst/>
              <a:gdLst/>
              <a:ahLst/>
              <a:cxnLst/>
              <a:rect l="l" t="t" r="r" b="b"/>
              <a:pathLst>
                <a:path w="2787" h="959" extrusionOk="0">
                  <a:moveTo>
                    <a:pt x="1144" y="1"/>
                  </a:moveTo>
                  <a:cubicBezTo>
                    <a:pt x="800" y="1"/>
                    <a:pt x="487" y="41"/>
                    <a:pt x="287" y="77"/>
                  </a:cubicBezTo>
                  <a:cubicBezTo>
                    <a:pt x="120" y="101"/>
                    <a:pt x="1" y="244"/>
                    <a:pt x="1" y="411"/>
                  </a:cubicBezTo>
                  <a:lnTo>
                    <a:pt x="1" y="792"/>
                  </a:lnTo>
                  <a:cubicBezTo>
                    <a:pt x="1" y="875"/>
                    <a:pt x="72" y="958"/>
                    <a:pt x="167" y="958"/>
                  </a:cubicBezTo>
                  <a:cubicBezTo>
                    <a:pt x="251" y="958"/>
                    <a:pt x="322" y="875"/>
                    <a:pt x="322" y="792"/>
                  </a:cubicBezTo>
                  <a:lnTo>
                    <a:pt x="322" y="411"/>
                  </a:lnTo>
                  <a:cubicBezTo>
                    <a:pt x="322" y="411"/>
                    <a:pt x="322" y="399"/>
                    <a:pt x="346" y="399"/>
                  </a:cubicBezTo>
                  <a:cubicBezTo>
                    <a:pt x="510" y="379"/>
                    <a:pt x="814" y="344"/>
                    <a:pt x="1164" y="344"/>
                  </a:cubicBezTo>
                  <a:cubicBezTo>
                    <a:pt x="1246" y="344"/>
                    <a:pt x="1331" y="346"/>
                    <a:pt x="1418" y="351"/>
                  </a:cubicBezTo>
                  <a:cubicBezTo>
                    <a:pt x="1918" y="387"/>
                    <a:pt x="2287" y="518"/>
                    <a:pt x="2513" y="744"/>
                  </a:cubicBezTo>
                  <a:cubicBezTo>
                    <a:pt x="2543" y="774"/>
                    <a:pt x="2584" y="789"/>
                    <a:pt x="2628" y="789"/>
                  </a:cubicBezTo>
                  <a:cubicBezTo>
                    <a:pt x="2671" y="789"/>
                    <a:pt x="2715" y="774"/>
                    <a:pt x="2751" y="744"/>
                  </a:cubicBezTo>
                  <a:cubicBezTo>
                    <a:pt x="2787" y="672"/>
                    <a:pt x="2787" y="565"/>
                    <a:pt x="2727" y="494"/>
                  </a:cubicBezTo>
                  <a:cubicBezTo>
                    <a:pt x="2338" y="104"/>
                    <a:pt x="1699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78" name="Google Shape;3878;p69"/>
            <p:cNvSpPr/>
            <p:nvPr/>
          </p:nvSpPr>
          <p:spPr>
            <a:xfrm>
              <a:off x="8069778" y="1621518"/>
              <a:ext cx="200513" cy="251278"/>
            </a:xfrm>
            <a:custGeom>
              <a:avLst/>
              <a:gdLst/>
              <a:ahLst/>
              <a:cxnLst/>
              <a:rect l="l" t="t" r="r" b="b"/>
              <a:pathLst>
                <a:path w="6300" h="7895" extrusionOk="0">
                  <a:moveTo>
                    <a:pt x="4918" y="358"/>
                  </a:moveTo>
                  <a:lnTo>
                    <a:pt x="4918" y="1953"/>
                  </a:lnTo>
                  <a:cubicBezTo>
                    <a:pt x="4918" y="2191"/>
                    <a:pt x="4859" y="2429"/>
                    <a:pt x="4751" y="2644"/>
                  </a:cubicBezTo>
                  <a:cubicBezTo>
                    <a:pt x="4739" y="2656"/>
                    <a:pt x="4739" y="2680"/>
                    <a:pt x="4739" y="2715"/>
                  </a:cubicBezTo>
                  <a:lnTo>
                    <a:pt x="4739" y="3180"/>
                  </a:lnTo>
                  <a:cubicBezTo>
                    <a:pt x="4739" y="3620"/>
                    <a:pt x="4561" y="4037"/>
                    <a:pt x="4227" y="4334"/>
                  </a:cubicBezTo>
                  <a:cubicBezTo>
                    <a:pt x="3935" y="4605"/>
                    <a:pt x="3563" y="4768"/>
                    <a:pt x="3158" y="4768"/>
                  </a:cubicBezTo>
                  <a:cubicBezTo>
                    <a:pt x="3118" y="4768"/>
                    <a:pt x="3077" y="4766"/>
                    <a:pt x="3037" y="4763"/>
                  </a:cubicBezTo>
                  <a:cubicBezTo>
                    <a:pt x="2227" y="4704"/>
                    <a:pt x="1572" y="3977"/>
                    <a:pt x="1572" y="3108"/>
                  </a:cubicBezTo>
                  <a:lnTo>
                    <a:pt x="1572" y="2715"/>
                  </a:lnTo>
                  <a:cubicBezTo>
                    <a:pt x="1572" y="2680"/>
                    <a:pt x="1572" y="2668"/>
                    <a:pt x="1549" y="2644"/>
                  </a:cubicBezTo>
                  <a:cubicBezTo>
                    <a:pt x="1453" y="2418"/>
                    <a:pt x="1394" y="2191"/>
                    <a:pt x="1394" y="1953"/>
                  </a:cubicBezTo>
                  <a:lnTo>
                    <a:pt x="1394" y="1596"/>
                  </a:lnTo>
                  <a:cubicBezTo>
                    <a:pt x="1394" y="905"/>
                    <a:pt x="1941" y="358"/>
                    <a:pt x="2620" y="358"/>
                  </a:cubicBezTo>
                  <a:close/>
                  <a:moveTo>
                    <a:pt x="4049" y="4858"/>
                  </a:moveTo>
                  <a:lnTo>
                    <a:pt x="4049" y="5156"/>
                  </a:lnTo>
                  <a:lnTo>
                    <a:pt x="3156" y="5775"/>
                  </a:lnTo>
                  <a:lnTo>
                    <a:pt x="2263" y="5168"/>
                  </a:lnTo>
                  <a:lnTo>
                    <a:pt x="2263" y="4858"/>
                  </a:lnTo>
                  <a:cubicBezTo>
                    <a:pt x="2489" y="4977"/>
                    <a:pt x="2763" y="5061"/>
                    <a:pt x="3025" y="5073"/>
                  </a:cubicBezTo>
                  <a:lnTo>
                    <a:pt x="3156" y="5073"/>
                  </a:lnTo>
                  <a:cubicBezTo>
                    <a:pt x="3477" y="5073"/>
                    <a:pt x="3775" y="5001"/>
                    <a:pt x="4049" y="4858"/>
                  </a:cubicBezTo>
                  <a:close/>
                  <a:moveTo>
                    <a:pt x="2132" y="5477"/>
                  </a:moveTo>
                  <a:lnTo>
                    <a:pt x="2906" y="6013"/>
                  </a:lnTo>
                  <a:lnTo>
                    <a:pt x="2489" y="6418"/>
                  </a:lnTo>
                  <a:lnTo>
                    <a:pt x="2477" y="6418"/>
                  </a:lnTo>
                  <a:lnTo>
                    <a:pt x="1965" y="5656"/>
                  </a:lnTo>
                  <a:lnTo>
                    <a:pt x="2132" y="5477"/>
                  </a:lnTo>
                  <a:close/>
                  <a:moveTo>
                    <a:pt x="4168" y="5466"/>
                  </a:moveTo>
                  <a:lnTo>
                    <a:pt x="4335" y="5644"/>
                  </a:lnTo>
                  <a:lnTo>
                    <a:pt x="3835" y="6418"/>
                  </a:lnTo>
                  <a:lnTo>
                    <a:pt x="3811" y="6418"/>
                  </a:lnTo>
                  <a:lnTo>
                    <a:pt x="3394" y="6001"/>
                  </a:lnTo>
                  <a:lnTo>
                    <a:pt x="4168" y="5466"/>
                  </a:lnTo>
                  <a:close/>
                  <a:moveTo>
                    <a:pt x="2620" y="1"/>
                  </a:moveTo>
                  <a:cubicBezTo>
                    <a:pt x="1763" y="1"/>
                    <a:pt x="1060" y="703"/>
                    <a:pt x="1060" y="1572"/>
                  </a:cubicBezTo>
                  <a:lnTo>
                    <a:pt x="1060" y="1918"/>
                  </a:lnTo>
                  <a:cubicBezTo>
                    <a:pt x="1060" y="2203"/>
                    <a:pt x="1120" y="2477"/>
                    <a:pt x="1239" y="2727"/>
                  </a:cubicBezTo>
                  <a:lnTo>
                    <a:pt x="1239" y="3096"/>
                  </a:lnTo>
                  <a:cubicBezTo>
                    <a:pt x="1239" y="3703"/>
                    <a:pt x="1513" y="4263"/>
                    <a:pt x="1941" y="4632"/>
                  </a:cubicBezTo>
                  <a:lnTo>
                    <a:pt x="1941" y="5180"/>
                  </a:lnTo>
                  <a:lnTo>
                    <a:pt x="1632" y="5513"/>
                  </a:lnTo>
                  <a:cubicBezTo>
                    <a:pt x="1596" y="5537"/>
                    <a:pt x="1584" y="5585"/>
                    <a:pt x="1584" y="5632"/>
                  </a:cubicBezTo>
                  <a:lnTo>
                    <a:pt x="572" y="6001"/>
                  </a:lnTo>
                  <a:cubicBezTo>
                    <a:pt x="227" y="6120"/>
                    <a:pt x="1" y="6442"/>
                    <a:pt x="1" y="6823"/>
                  </a:cubicBezTo>
                  <a:lnTo>
                    <a:pt x="1" y="7728"/>
                  </a:lnTo>
                  <a:cubicBezTo>
                    <a:pt x="1" y="7823"/>
                    <a:pt x="84" y="7894"/>
                    <a:pt x="167" y="7894"/>
                  </a:cubicBezTo>
                  <a:cubicBezTo>
                    <a:pt x="263" y="7894"/>
                    <a:pt x="334" y="7823"/>
                    <a:pt x="334" y="7728"/>
                  </a:cubicBezTo>
                  <a:lnTo>
                    <a:pt x="334" y="6823"/>
                  </a:lnTo>
                  <a:cubicBezTo>
                    <a:pt x="334" y="6597"/>
                    <a:pt x="477" y="6382"/>
                    <a:pt x="691" y="6311"/>
                  </a:cubicBezTo>
                  <a:lnTo>
                    <a:pt x="1751" y="5930"/>
                  </a:lnTo>
                  <a:lnTo>
                    <a:pt x="2192" y="6597"/>
                  </a:lnTo>
                  <a:cubicBezTo>
                    <a:pt x="2251" y="6680"/>
                    <a:pt x="2346" y="6728"/>
                    <a:pt x="2442" y="6740"/>
                  </a:cubicBezTo>
                  <a:lnTo>
                    <a:pt x="2477" y="6740"/>
                  </a:lnTo>
                  <a:cubicBezTo>
                    <a:pt x="2561" y="6740"/>
                    <a:pt x="2656" y="6716"/>
                    <a:pt x="2715" y="6644"/>
                  </a:cubicBezTo>
                  <a:lnTo>
                    <a:pt x="2977" y="6370"/>
                  </a:lnTo>
                  <a:lnTo>
                    <a:pt x="2977" y="7728"/>
                  </a:lnTo>
                  <a:cubicBezTo>
                    <a:pt x="2977" y="7823"/>
                    <a:pt x="3061" y="7894"/>
                    <a:pt x="3144" y="7894"/>
                  </a:cubicBezTo>
                  <a:cubicBezTo>
                    <a:pt x="3239" y="7894"/>
                    <a:pt x="3311" y="7823"/>
                    <a:pt x="3311" y="7728"/>
                  </a:cubicBezTo>
                  <a:lnTo>
                    <a:pt x="3311" y="6370"/>
                  </a:lnTo>
                  <a:lnTo>
                    <a:pt x="3573" y="6644"/>
                  </a:lnTo>
                  <a:cubicBezTo>
                    <a:pt x="3632" y="6704"/>
                    <a:pt x="3727" y="6740"/>
                    <a:pt x="3811" y="6740"/>
                  </a:cubicBezTo>
                  <a:lnTo>
                    <a:pt x="3846" y="6740"/>
                  </a:lnTo>
                  <a:cubicBezTo>
                    <a:pt x="3954" y="6728"/>
                    <a:pt x="4037" y="6680"/>
                    <a:pt x="4097" y="6597"/>
                  </a:cubicBezTo>
                  <a:lnTo>
                    <a:pt x="4549" y="5930"/>
                  </a:lnTo>
                  <a:lnTo>
                    <a:pt x="5597" y="6311"/>
                  </a:lnTo>
                  <a:cubicBezTo>
                    <a:pt x="5811" y="6382"/>
                    <a:pt x="5954" y="6597"/>
                    <a:pt x="5954" y="6823"/>
                  </a:cubicBezTo>
                  <a:lnTo>
                    <a:pt x="5954" y="7728"/>
                  </a:lnTo>
                  <a:cubicBezTo>
                    <a:pt x="5954" y="7823"/>
                    <a:pt x="6037" y="7894"/>
                    <a:pt x="6121" y="7894"/>
                  </a:cubicBezTo>
                  <a:cubicBezTo>
                    <a:pt x="6204" y="7894"/>
                    <a:pt x="6287" y="7823"/>
                    <a:pt x="6287" y="7728"/>
                  </a:cubicBezTo>
                  <a:lnTo>
                    <a:pt x="6287" y="6823"/>
                  </a:lnTo>
                  <a:cubicBezTo>
                    <a:pt x="6299" y="6466"/>
                    <a:pt x="6073" y="6132"/>
                    <a:pt x="5740" y="6001"/>
                  </a:cubicBezTo>
                  <a:lnTo>
                    <a:pt x="4728" y="5632"/>
                  </a:lnTo>
                  <a:cubicBezTo>
                    <a:pt x="4728" y="5585"/>
                    <a:pt x="4704" y="5537"/>
                    <a:pt x="4680" y="5513"/>
                  </a:cubicBezTo>
                  <a:lnTo>
                    <a:pt x="4370" y="5180"/>
                  </a:lnTo>
                  <a:lnTo>
                    <a:pt x="4370" y="4644"/>
                  </a:lnTo>
                  <a:lnTo>
                    <a:pt x="4454" y="4561"/>
                  </a:lnTo>
                  <a:cubicBezTo>
                    <a:pt x="4847" y="4204"/>
                    <a:pt x="5061" y="3680"/>
                    <a:pt x="5061" y="3156"/>
                  </a:cubicBezTo>
                  <a:lnTo>
                    <a:pt x="5061" y="2727"/>
                  </a:lnTo>
                  <a:cubicBezTo>
                    <a:pt x="5180" y="2477"/>
                    <a:pt x="5240" y="2203"/>
                    <a:pt x="5240" y="1929"/>
                  </a:cubicBezTo>
                  <a:lnTo>
                    <a:pt x="5240" y="167"/>
                  </a:lnTo>
                  <a:cubicBezTo>
                    <a:pt x="5240" y="84"/>
                    <a:pt x="5168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79" name="Google Shape;3879;p69"/>
            <p:cNvSpPr/>
            <p:nvPr/>
          </p:nvSpPr>
          <p:spPr>
            <a:xfrm>
              <a:off x="8103515" y="1851535"/>
              <a:ext cx="10630" cy="21643"/>
            </a:xfrm>
            <a:custGeom>
              <a:avLst/>
              <a:gdLst/>
              <a:ahLst/>
              <a:cxnLst/>
              <a:rect l="l" t="t" r="r" b="b"/>
              <a:pathLst>
                <a:path w="334" h="680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3"/>
                  </a:cubicBezTo>
                  <a:lnTo>
                    <a:pt x="334" y="155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80" name="Google Shape;3880;p69"/>
            <p:cNvSpPr/>
            <p:nvPr/>
          </p:nvSpPr>
          <p:spPr>
            <a:xfrm>
              <a:off x="8226306" y="1851535"/>
              <a:ext cx="10248" cy="21643"/>
            </a:xfrm>
            <a:custGeom>
              <a:avLst/>
              <a:gdLst/>
              <a:ahLst/>
              <a:cxnLst/>
              <a:rect l="l" t="t" r="r" b="b"/>
              <a:pathLst>
                <a:path w="322" h="680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50" y="679"/>
                    <a:pt x="322" y="608"/>
                    <a:pt x="322" y="513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81" name="Google Shape;3881;p69"/>
            <p:cNvSpPr/>
            <p:nvPr/>
          </p:nvSpPr>
          <p:spPr>
            <a:xfrm>
              <a:off x="8020159" y="1516551"/>
              <a:ext cx="300897" cy="284251"/>
            </a:xfrm>
            <a:custGeom>
              <a:avLst/>
              <a:gdLst/>
              <a:ahLst/>
              <a:cxnLst/>
              <a:rect l="l" t="t" r="r" b="b"/>
              <a:pathLst>
                <a:path w="9454" h="8931" extrusionOk="0">
                  <a:moveTo>
                    <a:pt x="6263" y="596"/>
                  </a:moveTo>
                  <a:lnTo>
                    <a:pt x="6263" y="596"/>
                  </a:lnTo>
                  <a:cubicBezTo>
                    <a:pt x="7060" y="894"/>
                    <a:pt x="7739" y="1406"/>
                    <a:pt x="8227" y="2084"/>
                  </a:cubicBezTo>
                  <a:lnTo>
                    <a:pt x="7322" y="2084"/>
                  </a:lnTo>
                  <a:cubicBezTo>
                    <a:pt x="7215" y="1846"/>
                    <a:pt x="7096" y="1620"/>
                    <a:pt x="6953" y="1394"/>
                  </a:cubicBezTo>
                  <a:cubicBezTo>
                    <a:pt x="6739" y="1084"/>
                    <a:pt x="6525" y="822"/>
                    <a:pt x="6263" y="596"/>
                  </a:cubicBezTo>
                  <a:close/>
                  <a:moveTo>
                    <a:pt x="3143" y="608"/>
                  </a:moveTo>
                  <a:cubicBezTo>
                    <a:pt x="2893" y="822"/>
                    <a:pt x="2667" y="1084"/>
                    <a:pt x="2453" y="1406"/>
                  </a:cubicBezTo>
                  <a:cubicBezTo>
                    <a:pt x="2322" y="1620"/>
                    <a:pt x="2203" y="1846"/>
                    <a:pt x="2084" y="2096"/>
                  </a:cubicBezTo>
                  <a:lnTo>
                    <a:pt x="1179" y="2096"/>
                  </a:lnTo>
                  <a:cubicBezTo>
                    <a:pt x="1667" y="1429"/>
                    <a:pt x="2357" y="905"/>
                    <a:pt x="3143" y="608"/>
                  </a:cubicBezTo>
                  <a:close/>
                  <a:moveTo>
                    <a:pt x="4560" y="322"/>
                  </a:moveTo>
                  <a:lnTo>
                    <a:pt x="4560" y="2096"/>
                  </a:lnTo>
                  <a:lnTo>
                    <a:pt x="2453" y="2096"/>
                  </a:lnTo>
                  <a:cubicBezTo>
                    <a:pt x="2929" y="1084"/>
                    <a:pt x="3691" y="393"/>
                    <a:pt x="4560" y="322"/>
                  </a:cubicBezTo>
                  <a:close/>
                  <a:moveTo>
                    <a:pt x="4882" y="322"/>
                  </a:moveTo>
                  <a:cubicBezTo>
                    <a:pt x="5751" y="393"/>
                    <a:pt x="6489" y="1084"/>
                    <a:pt x="6977" y="2096"/>
                  </a:cubicBezTo>
                  <a:lnTo>
                    <a:pt x="4882" y="2096"/>
                  </a:lnTo>
                  <a:lnTo>
                    <a:pt x="4882" y="322"/>
                  </a:lnTo>
                  <a:close/>
                  <a:moveTo>
                    <a:pt x="1953" y="2418"/>
                  </a:moveTo>
                  <a:cubicBezTo>
                    <a:pt x="1715" y="3084"/>
                    <a:pt x="1584" y="3799"/>
                    <a:pt x="1560" y="4549"/>
                  </a:cubicBezTo>
                  <a:lnTo>
                    <a:pt x="310" y="4549"/>
                  </a:lnTo>
                  <a:cubicBezTo>
                    <a:pt x="345" y="3775"/>
                    <a:pt x="572" y="3049"/>
                    <a:pt x="953" y="2418"/>
                  </a:cubicBezTo>
                  <a:close/>
                  <a:moveTo>
                    <a:pt x="8465" y="2429"/>
                  </a:moveTo>
                  <a:cubicBezTo>
                    <a:pt x="8858" y="3049"/>
                    <a:pt x="9085" y="3775"/>
                    <a:pt x="9108" y="4549"/>
                  </a:cubicBezTo>
                  <a:lnTo>
                    <a:pt x="7858" y="4549"/>
                  </a:lnTo>
                  <a:cubicBezTo>
                    <a:pt x="7846" y="3799"/>
                    <a:pt x="7715" y="3084"/>
                    <a:pt x="7477" y="2429"/>
                  </a:cubicBezTo>
                  <a:close/>
                  <a:moveTo>
                    <a:pt x="1560" y="4882"/>
                  </a:moveTo>
                  <a:cubicBezTo>
                    <a:pt x="1584" y="5585"/>
                    <a:pt x="1703" y="6251"/>
                    <a:pt x="1905" y="6870"/>
                  </a:cubicBezTo>
                  <a:lnTo>
                    <a:pt x="1953" y="7001"/>
                  </a:lnTo>
                  <a:lnTo>
                    <a:pt x="953" y="7001"/>
                  </a:lnTo>
                  <a:cubicBezTo>
                    <a:pt x="572" y="6382"/>
                    <a:pt x="345" y="5656"/>
                    <a:pt x="310" y="4882"/>
                  </a:cubicBezTo>
                  <a:close/>
                  <a:moveTo>
                    <a:pt x="9096" y="4894"/>
                  </a:moveTo>
                  <a:cubicBezTo>
                    <a:pt x="9085" y="5608"/>
                    <a:pt x="8870" y="6323"/>
                    <a:pt x="8501" y="6954"/>
                  </a:cubicBezTo>
                  <a:cubicBezTo>
                    <a:pt x="8489" y="6966"/>
                    <a:pt x="8465" y="6990"/>
                    <a:pt x="8453" y="7001"/>
                  </a:cubicBezTo>
                  <a:lnTo>
                    <a:pt x="7453" y="7001"/>
                  </a:lnTo>
                  <a:lnTo>
                    <a:pt x="7501" y="6870"/>
                  </a:lnTo>
                  <a:cubicBezTo>
                    <a:pt x="7715" y="6251"/>
                    <a:pt x="7834" y="5585"/>
                    <a:pt x="7846" y="4894"/>
                  </a:cubicBezTo>
                  <a:close/>
                  <a:moveTo>
                    <a:pt x="4715" y="1"/>
                  </a:moveTo>
                  <a:cubicBezTo>
                    <a:pt x="3465" y="1"/>
                    <a:pt x="2262" y="489"/>
                    <a:pt x="1381" y="1382"/>
                  </a:cubicBezTo>
                  <a:cubicBezTo>
                    <a:pt x="488" y="2275"/>
                    <a:pt x="0" y="3465"/>
                    <a:pt x="0" y="4715"/>
                  </a:cubicBezTo>
                  <a:cubicBezTo>
                    <a:pt x="0" y="6489"/>
                    <a:pt x="976" y="8097"/>
                    <a:pt x="2548" y="8918"/>
                  </a:cubicBezTo>
                  <a:cubicBezTo>
                    <a:pt x="2572" y="8930"/>
                    <a:pt x="2584" y="8930"/>
                    <a:pt x="2619" y="8930"/>
                  </a:cubicBezTo>
                  <a:cubicBezTo>
                    <a:pt x="2679" y="8930"/>
                    <a:pt x="2738" y="8895"/>
                    <a:pt x="2762" y="8835"/>
                  </a:cubicBezTo>
                  <a:cubicBezTo>
                    <a:pt x="2810" y="8764"/>
                    <a:pt x="2786" y="8656"/>
                    <a:pt x="2691" y="8621"/>
                  </a:cubicBezTo>
                  <a:cubicBezTo>
                    <a:pt x="2084" y="8299"/>
                    <a:pt x="1572" y="7859"/>
                    <a:pt x="1191" y="7335"/>
                  </a:cubicBezTo>
                  <a:lnTo>
                    <a:pt x="2096" y="7335"/>
                  </a:lnTo>
                  <a:cubicBezTo>
                    <a:pt x="2286" y="7775"/>
                    <a:pt x="2548" y="8180"/>
                    <a:pt x="2846" y="8514"/>
                  </a:cubicBezTo>
                  <a:cubicBezTo>
                    <a:pt x="2877" y="8551"/>
                    <a:pt x="2918" y="8569"/>
                    <a:pt x="2961" y="8569"/>
                  </a:cubicBezTo>
                  <a:cubicBezTo>
                    <a:pt x="3002" y="8569"/>
                    <a:pt x="3044" y="8554"/>
                    <a:pt x="3084" y="8525"/>
                  </a:cubicBezTo>
                  <a:cubicBezTo>
                    <a:pt x="3155" y="8466"/>
                    <a:pt x="3155" y="8359"/>
                    <a:pt x="3096" y="8287"/>
                  </a:cubicBezTo>
                  <a:cubicBezTo>
                    <a:pt x="2858" y="8013"/>
                    <a:pt x="2643" y="7692"/>
                    <a:pt x="2465" y="7335"/>
                  </a:cubicBezTo>
                  <a:cubicBezTo>
                    <a:pt x="2548" y="7323"/>
                    <a:pt x="2619" y="7263"/>
                    <a:pt x="2619" y="7168"/>
                  </a:cubicBezTo>
                  <a:cubicBezTo>
                    <a:pt x="2619" y="7085"/>
                    <a:pt x="2548" y="7001"/>
                    <a:pt x="2453" y="7001"/>
                  </a:cubicBezTo>
                  <a:lnTo>
                    <a:pt x="2334" y="7001"/>
                  </a:lnTo>
                  <a:cubicBezTo>
                    <a:pt x="2084" y="6370"/>
                    <a:pt x="1929" y="5632"/>
                    <a:pt x="1917" y="4882"/>
                  </a:cubicBezTo>
                  <a:lnTo>
                    <a:pt x="2096" y="4882"/>
                  </a:lnTo>
                  <a:cubicBezTo>
                    <a:pt x="2191" y="4882"/>
                    <a:pt x="2262" y="4799"/>
                    <a:pt x="2262" y="4715"/>
                  </a:cubicBezTo>
                  <a:cubicBezTo>
                    <a:pt x="2262" y="4620"/>
                    <a:pt x="2191" y="4549"/>
                    <a:pt x="2096" y="4549"/>
                  </a:cubicBezTo>
                  <a:lnTo>
                    <a:pt x="1917" y="4549"/>
                  </a:lnTo>
                  <a:cubicBezTo>
                    <a:pt x="1929" y="3775"/>
                    <a:pt x="2084" y="3049"/>
                    <a:pt x="2334" y="2418"/>
                  </a:cubicBezTo>
                  <a:lnTo>
                    <a:pt x="4572" y="2418"/>
                  </a:lnTo>
                  <a:lnTo>
                    <a:pt x="4572" y="2775"/>
                  </a:lnTo>
                  <a:cubicBezTo>
                    <a:pt x="4572" y="2870"/>
                    <a:pt x="4643" y="2941"/>
                    <a:pt x="4727" y="2941"/>
                  </a:cubicBezTo>
                  <a:cubicBezTo>
                    <a:pt x="4822" y="2941"/>
                    <a:pt x="4894" y="2870"/>
                    <a:pt x="4894" y="2775"/>
                  </a:cubicBezTo>
                  <a:lnTo>
                    <a:pt x="4894" y="2418"/>
                  </a:lnTo>
                  <a:lnTo>
                    <a:pt x="7132" y="2418"/>
                  </a:lnTo>
                  <a:cubicBezTo>
                    <a:pt x="7370" y="3049"/>
                    <a:pt x="7513" y="3775"/>
                    <a:pt x="7549" y="4549"/>
                  </a:cubicBezTo>
                  <a:lnTo>
                    <a:pt x="7370" y="4549"/>
                  </a:lnTo>
                  <a:cubicBezTo>
                    <a:pt x="7275" y="4549"/>
                    <a:pt x="7203" y="4620"/>
                    <a:pt x="7203" y="4715"/>
                  </a:cubicBezTo>
                  <a:cubicBezTo>
                    <a:pt x="7203" y="4799"/>
                    <a:pt x="7275" y="4882"/>
                    <a:pt x="7370" y="4882"/>
                  </a:cubicBezTo>
                  <a:lnTo>
                    <a:pt x="7549" y="4882"/>
                  </a:lnTo>
                  <a:cubicBezTo>
                    <a:pt x="7525" y="5632"/>
                    <a:pt x="7382" y="6370"/>
                    <a:pt x="7132" y="7001"/>
                  </a:cubicBezTo>
                  <a:lnTo>
                    <a:pt x="7013" y="7001"/>
                  </a:lnTo>
                  <a:cubicBezTo>
                    <a:pt x="6918" y="7001"/>
                    <a:pt x="6846" y="7085"/>
                    <a:pt x="6846" y="7168"/>
                  </a:cubicBezTo>
                  <a:cubicBezTo>
                    <a:pt x="6846" y="7263"/>
                    <a:pt x="6906" y="7323"/>
                    <a:pt x="6989" y="7335"/>
                  </a:cubicBezTo>
                  <a:cubicBezTo>
                    <a:pt x="6810" y="7692"/>
                    <a:pt x="6608" y="8025"/>
                    <a:pt x="6370" y="8287"/>
                  </a:cubicBezTo>
                  <a:cubicBezTo>
                    <a:pt x="6310" y="8359"/>
                    <a:pt x="6310" y="8466"/>
                    <a:pt x="6382" y="8525"/>
                  </a:cubicBezTo>
                  <a:cubicBezTo>
                    <a:pt x="6418" y="8549"/>
                    <a:pt x="6453" y="8573"/>
                    <a:pt x="6489" y="8573"/>
                  </a:cubicBezTo>
                  <a:cubicBezTo>
                    <a:pt x="6537" y="8573"/>
                    <a:pt x="6572" y="8549"/>
                    <a:pt x="6608" y="8514"/>
                  </a:cubicBezTo>
                  <a:cubicBezTo>
                    <a:pt x="6894" y="8180"/>
                    <a:pt x="7144" y="7787"/>
                    <a:pt x="7346" y="7335"/>
                  </a:cubicBezTo>
                  <a:lnTo>
                    <a:pt x="8263" y="7335"/>
                  </a:lnTo>
                  <a:cubicBezTo>
                    <a:pt x="7906" y="7811"/>
                    <a:pt x="7441" y="8228"/>
                    <a:pt x="6918" y="8525"/>
                  </a:cubicBezTo>
                  <a:cubicBezTo>
                    <a:pt x="6846" y="8573"/>
                    <a:pt x="6810" y="8680"/>
                    <a:pt x="6858" y="8752"/>
                  </a:cubicBezTo>
                  <a:cubicBezTo>
                    <a:pt x="6891" y="8801"/>
                    <a:pt x="6951" y="8833"/>
                    <a:pt x="7009" y="8833"/>
                  </a:cubicBezTo>
                  <a:cubicBezTo>
                    <a:pt x="7036" y="8833"/>
                    <a:pt x="7062" y="8826"/>
                    <a:pt x="7084" y="8811"/>
                  </a:cubicBezTo>
                  <a:cubicBezTo>
                    <a:pt x="7787" y="8406"/>
                    <a:pt x="8382" y="7811"/>
                    <a:pt x="8799" y="7109"/>
                  </a:cubicBezTo>
                  <a:cubicBezTo>
                    <a:pt x="9227" y="6382"/>
                    <a:pt x="9454" y="5561"/>
                    <a:pt x="9454" y="4715"/>
                  </a:cubicBezTo>
                  <a:cubicBezTo>
                    <a:pt x="9442" y="3453"/>
                    <a:pt x="8942" y="2275"/>
                    <a:pt x="8049" y="1382"/>
                  </a:cubicBezTo>
                  <a:cubicBezTo>
                    <a:pt x="7156" y="489"/>
                    <a:pt x="5965" y="1"/>
                    <a:pt x="4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882" name="Google Shape;3882;p69"/>
          <p:cNvGrpSpPr/>
          <p:nvPr/>
        </p:nvGrpSpPr>
        <p:grpSpPr>
          <a:xfrm>
            <a:off x="2311428" y="3559190"/>
            <a:ext cx="349784" cy="349434"/>
            <a:chOff x="2201806" y="1976585"/>
            <a:chExt cx="349784" cy="349434"/>
          </a:xfrm>
        </p:grpSpPr>
        <p:sp>
          <p:nvSpPr>
            <p:cNvPr id="3883" name="Google Shape;3883;p69"/>
            <p:cNvSpPr/>
            <p:nvPr/>
          </p:nvSpPr>
          <p:spPr>
            <a:xfrm>
              <a:off x="2231755" y="2073373"/>
              <a:ext cx="319835" cy="252647"/>
            </a:xfrm>
            <a:custGeom>
              <a:avLst/>
              <a:gdLst/>
              <a:ahLst/>
              <a:cxnLst/>
              <a:rect l="l" t="t" r="r" b="b"/>
              <a:pathLst>
                <a:path w="10049" h="7938" extrusionOk="0">
                  <a:moveTo>
                    <a:pt x="9368" y="0"/>
                  </a:moveTo>
                  <a:cubicBezTo>
                    <a:pt x="9345" y="0"/>
                    <a:pt x="9322" y="6"/>
                    <a:pt x="9299" y="20"/>
                  </a:cubicBezTo>
                  <a:cubicBezTo>
                    <a:pt x="9227" y="67"/>
                    <a:pt x="9180" y="151"/>
                    <a:pt x="9227" y="234"/>
                  </a:cubicBezTo>
                  <a:cubicBezTo>
                    <a:pt x="9561" y="925"/>
                    <a:pt x="9716" y="1675"/>
                    <a:pt x="9716" y="2449"/>
                  </a:cubicBezTo>
                  <a:cubicBezTo>
                    <a:pt x="9716" y="3830"/>
                    <a:pt x="9180" y="5127"/>
                    <a:pt x="8203" y="6104"/>
                  </a:cubicBezTo>
                  <a:cubicBezTo>
                    <a:pt x="7215" y="7092"/>
                    <a:pt x="5917" y="7628"/>
                    <a:pt x="4536" y="7628"/>
                  </a:cubicBezTo>
                  <a:cubicBezTo>
                    <a:pt x="3715" y="7628"/>
                    <a:pt x="2929" y="7449"/>
                    <a:pt x="2203" y="7080"/>
                  </a:cubicBezTo>
                  <a:cubicBezTo>
                    <a:pt x="1596" y="6759"/>
                    <a:pt x="1060" y="6342"/>
                    <a:pt x="607" y="5830"/>
                  </a:cubicBezTo>
                  <a:lnTo>
                    <a:pt x="607" y="5830"/>
                  </a:lnTo>
                  <a:lnTo>
                    <a:pt x="1250" y="6032"/>
                  </a:lnTo>
                  <a:cubicBezTo>
                    <a:pt x="1272" y="6040"/>
                    <a:pt x="1293" y="6044"/>
                    <a:pt x="1312" y="6044"/>
                  </a:cubicBezTo>
                  <a:cubicBezTo>
                    <a:pt x="1380" y="6044"/>
                    <a:pt x="1434" y="5999"/>
                    <a:pt x="1453" y="5925"/>
                  </a:cubicBezTo>
                  <a:cubicBezTo>
                    <a:pt x="1488" y="5842"/>
                    <a:pt x="1441" y="5747"/>
                    <a:pt x="1357" y="5723"/>
                  </a:cubicBezTo>
                  <a:lnTo>
                    <a:pt x="202" y="5330"/>
                  </a:lnTo>
                  <a:cubicBezTo>
                    <a:pt x="191" y="5327"/>
                    <a:pt x="179" y="5325"/>
                    <a:pt x="167" y="5325"/>
                  </a:cubicBezTo>
                  <a:cubicBezTo>
                    <a:pt x="131" y="5325"/>
                    <a:pt x="95" y="5339"/>
                    <a:pt x="60" y="5366"/>
                  </a:cubicBezTo>
                  <a:cubicBezTo>
                    <a:pt x="12" y="5389"/>
                    <a:pt x="0" y="5449"/>
                    <a:pt x="0" y="5508"/>
                  </a:cubicBezTo>
                  <a:lnTo>
                    <a:pt x="191" y="6854"/>
                  </a:lnTo>
                  <a:cubicBezTo>
                    <a:pt x="214" y="6925"/>
                    <a:pt x="274" y="6985"/>
                    <a:pt x="357" y="6985"/>
                  </a:cubicBezTo>
                  <a:lnTo>
                    <a:pt x="393" y="6985"/>
                  </a:lnTo>
                  <a:cubicBezTo>
                    <a:pt x="476" y="6973"/>
                    <a:pt x="536" y="6890"/>
                    <a:pt x="524" y="6806"/>
                  </a:cubicBezTo>
                  <a:lnTo>
                    <a:pt x="417" y="6068"/>
                  </a:lnTo>
                  <a:lnTo>
                    <a:pt x="417" y="6068"/>
                  </a:lnTo>
                  <a:cubicBezTo>
                    <a:pt x="881" y="6604"/>
                    <a:pt x="1465" y="7044"/>
                    <a:pt x="2084" y="7354"/>
                  </a:cubicBezTo>
                  <a:cubicBezTo>
                    <a:pt x="2858" y="7747"/>
                    <a:pt x="3691" y="7937"/>
                    <a:pt x="4560" y="7937"/>
                  </a:cubicBezTo>
                  <a:cubicBezTo>
                    <a:pt x="6025" y="7937"/>
                    <a:pt x="7394" y="7366"/>
                    <a:pt x="8442" y="6330"/>
                  </a:cubicBezTo>
                  <a:cubicBezTo>
                    <a:pt x="9477" y="5282"/>
                    <a:pt x="10049" y="3913"/>
                    <a:pt x="10049" y="2449"/>
                  </a:cubicBezTo>
                  <a:cubicBezTo>
                    <a:pt x="10049" y="1627"/>
                    <a:pt x="9870" y="829"/>
                    <a:pt x="9513" y="91"/>
                  </a:cubicBezTo>
                  <a:cubicBezTo>
                    <a:pt x="9479" y="40"/>
                    <a:pt x="9426" y="0"/>
                    <a:pt x="9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84" name="Google Shape;3884;p69"/>
            <p:cNvSpPr/>
            <p:nvPr/>
          </p:nvSpPr>
          <p:spPr>
            <a:xfrm>
              <a:off x="2201806" y="1976585"/>
              <a:ext cx="319484" cy="252424"/>
            </a:xfrm>
            <a:custGeom>
              <a:avLst/>
              <a:gdLst/>
              <a:ahLst/>
              <a:cxnLst/>
              <a:rect l="l" t="t" r="r" b="b"/>
              <a:pathLst>
                <a:path w="10038" h="7931" extrusionOk="0">
                  <a:moveTo>
                    <a:pt x="5501" y="1"/>
                  </a:moveTo>
                  <a:cubicBezTo>
                    <a:pt x="4025" y="1"/>
                    <a:pt x="2656" y="560"/>
                    <a:pt x="1608" y="1608"/>
                  </a:cubicBezTo>
                  <a:cubicBezTo>
                    <a:pt x="572" y="2644"/>
                    <a:pt x="0" y="4013"/>
                    <a:pt x="0" y="5490"/>
                  </a:cubicBezTo>
                  <a:cubicBezTo>
                    <a:pt x="0" y="6311"/>
                    <a:pt x="179" y="7109"/>
                    <a:pt x="536" y="7835"/>
                  </a:cubicBezTo>
                  <a:cubicBezTo>
                    <a:pt x="572" y="7895"/>
                    <a:pt x="632" y="7930"/>
                    <a:pt x="691" y="7930"/>
                  </a:cubicBezTo>
                  <a:cubicBezTo>
                    <a:pt x="715" y="7930"/>
                    <a:pt x="739" y="7930"/>
                    <a:pt x="762" y="7918"/>
                  </a:cubicBezTo>
                  <a:cubicBezTo>
                    <a:pt x="834" y="7871"/>
                    <a:pt x="882" y="7776"/>
                    <a:pt x="834" y="7704"/>
                  </a:cubicBezTo>
                  <a:cubicBezTo>
                    <a:pt x="512" y="7002"/>
                    <a:pt x="346" y="6263"/>
                    <a:pt x="346" y="5490"/>
                  </a:cubicBezTo>
                  <a:cubicBezTo>
                    <a:pt x="346" y="4108"/>
                    <a:pt x="882" y="2811"/>
                    <a:pt x="1870" y="1822"/>
                  </a:cubicBezTo>
                  <a:cubicBezTo>
                    <a:pt x="2846" y="846"/>
                    <a:pt x="4144" y="310"/>
                    <a:pt x="5525" y="310"/>
                  </a:cubicBezTo>
                  <a:cubicBezTo>
                    <a:pt x="7049" y="310"/>
                    <a:pt x="8454" y="965"/>
                    <a:pt x="9454" y="2108"/>
                  </a:cubicBezTo>
                  <a:lnTo>
                    <a:pt x="8811" y="1906"/>
                  </a:lnTo>
                  <a:cubicBezTo>
                    <a:pt x="8792" y="1898"/>
                    <a:pt x="8772" y="1894"/>
                    <a:pt x="8753" y="1894"/>
                  </a:cubicBezTo>
                  <a:cubicBezTo>
                    <a:pt x="8688" y="1894"/>
                    <a:pt x="8627" y="1937"/>
                    <a:pt x="8609" y="2001"/>
                  </a:cubicBezTo>
                  <a:cubicBezTo>
                    <a:pt x="8573" y="2096"/>
                    <a:pt x="8621" y="2180"/>
                    <a:pt x="8716" y="2215"/>
                  </a:cubicBezTo>
                  <a:lnTo>
                    <a:pt x="9859" y="2596"/>
                  </a:lnTo>
                  <a:cubicBezTo>
                    <a:pt x="9871" y="2596"/>
                    <a:pt x="9883" y="2620"/>
                    <a:pt x="9906" y="2620"/>
                  </a:cubicBezTo>
                  <a:cubicBezTo>
                    <a:pt x="9930" y="2620"/>
                    <a:pt x="9978" y="2596"/>
                    <a:pt x="10002" y="2572"/>
                  </a:cubicBezTo>
                  <a:cubicBezTo>
                    <a:pt x="10026" y="2525"/>
                    <a:pt x="10037" y="2465"/>
                    <a:pt x="10037" y="2418"/>
                  </a:cubicBezTo>
                  <a:lnTo>
                    <a:pt x="9847" y="1084"/>
                  </a:lnTo>
                  <a:cubicBezTo>
                    <a:pt x="9827" y="1003"/>
                    <a:pt x="9772" y="948"/>
                    <a:pt x="9705" y="948"/>
                  </a:cubicBezTo>
                  <a:cubicBezTo>
                    <a:pt x="9693" y="948"/>
                    <a:pt x="9681" y="950"/>
                    <a:pt x="9668" y="953"/>
                  </a:cubicBezTo>
                  <a:cubicBezTo>
                    <a:pt x="9573" y="965"/>
                    <a:pt x="9514" y="1037"/>
                    <a:pt x="9525" y="1132"/>
                  </a:cubicBezTo>
                  <a:lnTo>
                    <a:pt x="9633" y="1870"/>
                  </a:lnTo>
                  <a:cubicBezTo>
                    <a:pt x="8597" y="667"/>
                    <a:pt x="7085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85" name="Google Shape;3885;p69"/>
            <p:cNvSpPr/>
            <p:nvPr/>
          </p:nvSpPr>
          <p:spPr>
            <a:xfrm>
              <a:off x="2331789" y="2068662"/>
              <a:ext cx="16709" cy="27340"/>
            </a:xfrm>
            <a:custGeom>
              <a:avLst/>
              <a:gdLst/>
              <a:ahLst/>
              <a:cxnLst/>
              <a:rect l="l" t="t" r="r" b="b"/>
              <a:pathLst>
                <a:path w="525" h="859" extrusionOk="0">
                  <a:moveTo>
                    <a:pt x="358" y="1"/>
                  </a:moveTo>
                  <a:cubicBezTo>
                    <a:pt x="262" y="1"/>
                    <a:pt x="191" y="84"/>
                    <a:pt x="191" y="168"/>
                  </a:cubicBezTo>
                  <a:lnTo>
                    <a:pt x="191" y="465"/>
                  </a:lnTo>
                  <a:lnTo>
                    <a:pt x="72" y="584"/>
                  </a:lnTo>
                  <a:cubicBezTo>
                    <a:pt x="12" y="644"/>
                    <a:pt x="0" y="751"/>
                    <a:pt x="72" y="811"/>
                  </a:cubicBezTo>
                  <a:cubicBezTo>
                    <a:pt x="96" y="834"/>
                    <a:pt x="143" y="858"/>
                    <a:pt x="191" y="858"/>
                  </a:cubicBezTo>
                  <a:cubicBezTo>
                    <a:pt x="238" y="858"/>
                    <a:pt x="262" y="834"/>
                    <a:pt x="298" y="811"/>
                  </a:cubicBezTo>
                  <a:lnTo>
                    <a:pt x="453" y="644"/>
                  </a:lnTo>
                  <a:cubicBezTo>
                    <a:pt x="488" y="620"/>
                    <a:pt x="500" y="572"/>
                    <a:pt x="500" y="525"/>
                  </a:cubicBezTo>
                  <a:lnTo>
                    <a:pt x="524" y="168"/>
                  </a:lnTo>
                  <a:cubicBezTo>
                    <a:pt x="524" y="84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86" name="Google Shape;3886;p69"/>
            <p:cNvSpPr/>
            <p:nvPr/>
          </p:nvSpPr>
          <p:spPr>
            <a:xfrm>
              <a:off x="2243118" y="2021653"/>
              <a:ext cx="265664" cy="261908"/>
            </a:xfrm>
            <a:custGeom>
              <a:avLst/>
              <a:gdLst/>
              <a:ahLst/>
              <a:cxnLst/>
              <a:rect l="l" t="t" r="r" b="b"/>
              <a:pathLst>
                <a:path w="8347" h="8229" extrusionOk="0">
                  <a:moveTo>
                    <a:pt x="2751" y="3109"/>
                  </a:moveTo>
                  <a:lnTo>
                    <a:pt x="2977" y="3133"/>
                  </a:lnTo>
                  <a:lnTo>
                    <a:pt x="3084" y="3133"/>
                  </a:lnTo>
                  <a:lnTo>
                    <a:pt x="2917" y="3502"/>
                  </a:lnTo>
                  <a:lnTo>
                    <a:pt x="2643" y="3431"/>
                  </a:lnTo>
                  <a:lnTo>
                    <a:pt x="2751" y="3109"/>
                  </a:lnTo>
                  <a:close/>
                  <a:moveTo>
                    <a:pt x="3834" y="3026"/>
                  </a:moveTo>
                  <a:lnTo>
                    <a:pt x="4156" y="3419"/>
                  </a:lnTo>
                  <a:lnTo>
                    <a:pt x="4120" y="3526"/>
                  </a:lnTo>
                  <a:cubicBezTo>
                    <a:pt x="4096" y="3609"/>
                    <a:pt x="4144" y="3704"/>
                    <a:pt x="4227" y="3728"/>
                  </a:cubicBezTo>
                  <a:cubicBezTo>
                    <a:pt x="4239" y="3728"/>
                    <a:pt x="4263" y="3740"/>
                    <a:pt x="4275" y="3740"/>
                  </a:cubicBezTo>
                  <a:cubicBezTo>
                    <a:pt x="4346" y="3740"/>
                    <a:pt x="4406" y="3704"/>
                    <a:pt x="4417" y="3645"/>
                  </a:cubicBezTo>
                  <a:lnTo>
                    <a:pt x="4465" y="3526"/>
                  </a:lnTo>
                  <a:cubicBezTo>
                    <a:pt x="4501" y="3419"/>
                    <a:pt x="4477" y="3312"/>
                    <a:pt x="4417" y="3240"/>
                  </a:cubicBezTo>
                  <a:lnTo>
                    <a:pt x="4334" y="3133"/>
                  </a:lnTo>
                  <a:lnTo>
                    <a:pt x="4608" y="3359"/>
                  </a:lnTo>
                  <a:cubicBezTo>
                    <a:pt x="4638" y="3374"/>
                    <a:pt x="4673" y="3389"/>
                    <a:pt x="4710" y="3389"/>
                  </a:cubicBezTo>
                  <a:cubicBezTo>
                    <a:pt x="4731" y="3389"/>
                    <a:pt x="4753" y="3384"/>
                    <a:pt x="4775" y="3371"/>
                  </a:cubicBezTo>
                  <a:lnTo>
                    <a:pt x="4989" y="3288"/>
                  </a:lnTo>
                  <a:lnTo>
                    <a:pt x="5108" y="3419"/>
                  </a:lnTo>
                  <a:cubicBezTo>
                    <a:pt x="5132" y="3466"/>
                    <a:pt x="5191" y="3478"/>
                    <a:pt x="5239" y="3478"/>
                  </a:cubicBezTo>
                  <a:lnTo>
                    <a:pt x="5644" y="3442"/>
                  </a:lnTo>
                  <a:lnTo>
                    <a:pt x="5656" y="3526"/>
                  </a:lnTo>
                  <a:cubicBezTo>
                    <a:pt x="5668" y="3562"/>
                    <a:pt x="5644" y="3597"/>
                    <a:pt x="5644" y="3609"/>
                  </a:cubicBezTo>
                  <a:cubicBezTo>
                    <a:pt x="5620" y="3621"/>
                    <a:pt x="5608" y="3657"/>
                    <a:pt x="5560" y="3657"/>
                  </a:cubicBezTo>
                  <a:lnTo>
                    <a:pt x="4882" y="3716"/>
                  </a:lnTo>
                  <a:cubicBezTo>
                    <a:pt x="4787" y="3716"/>
                    <a:pt x="4715" y="3764"/>
                    <a:pt x="4668" y="3835"/>
                  </a:cubicBezTo>
                  <a:cubicBezTo>
                    <a:pt x="4644" y="3895"/>
                    <a:pt x="4608" y="3954"/>
                    <a:pt x="4632" y="4014"/>
                  </a:cubicBezTo>
                  <a:lnTo>
                    <a:pt x="4167" y="3859"/>
                  </a:lnTo>
                  <a:cubicBezTo>
                    <a:pt x="4156" y="3859"/>
                    <a:pt x="4156" y="3847"/>
                    <a:pt x="4156" y="3835"/>
                  </a:cubicBezTo>
                  <a:cubicBezTo>
                    <a:pt x="4120" y="3657"/>
                    <a:pt x="3977" y="3538"/>
                    <a:pt x="3798" y="3538"/>
                  </a:cubicBezTo>
                  <a:lnTo>
                    <a:pt x="3775" y="3538"/>
                  </a:lnTo>
                  <a:lnTo>
                    <a:pt x="3286" y="3550"/>
                  </a:lnTo>
                  <a:lnTo>
                    <a:pt x="3405" y="3204"/>
                  </a:lnTo>
                  <a:cubicBezTo>
                    <a:pt x="3429" y="3181"/>
                    <a:pt x="3453" y="3169"/>
                    <a:pt x="3489" y="3145"/>
                  </a:cubicBezTo>
                  <a:lnTo>
                    <a:pt x="3834" y="3026"/>
                  </a:lnTo>
                  <a:close/>
                  <a:moveTo>
                    <a:pt x="7561" y="3562"/>
                  </a:moveTo>
                  <a:cubicBezTo>
                    <a:pt x="7573" y="3562"/>
                    <a:pt x="7620" y="3562"/>
                    <a:pt x="7656" y="3597"/>
                  </a:cubicBezTo>
                  <a:lnTo>
                    <a:pt x="7977" y="3907"/>
                  </a:lnTo>
                  <a:cubicBezTo>
                    <a:pt x="7989" y="4026"/>
                    <a:pt x="7989" y="4133"/>
                    <a:pt x="7977" y="4216"/>
                  </a:cubicBezTo>
                  <a:cubicBezTo>
                    <a:pt x="7930" y="5169"/>
                    <a:pt x="7549" y="6086"/>
                    <a:pt x="6858" y="6752"/>
                  </a:cubicBezTo>
                  <a:cubicBezTo>
                    <a:pt x="6763" y="6860"/>
                    <a:pt x="6656" y="6943"/>
                    <a:pt x="6537" y="7050"/>
                  </a:cubicBezTo>
                  <a:cubicBezTo>
                    <a:pt x="6596" y="6955"/>
                    <a:pt x="6644" y="6871"/>
                    <a:pt x="6680" y="6776"/>
                  </a:cubicBezTo>
                  <a:lnTo>
                    <a:pt x="7430" y="5074"/>
                  </a:lnTo>
                  <a:cubicBezTo>
                    <a:pt x="7454" y="5026"/>
                    <a:pt x="7442" y="4966"/>
                    <a:pt x="7418" y="4907"/>
                  </a:cubicBezTo>
                  <a:cubicBezTo>
                    <a:pt x="7382" y="4859"/>
                    <a:pt x="7323" y="4836"/>
                    <a:pt x="7263" y="4836"/>
                  </a:cubicBezTo>
                  <a:lnTo>
                    <a:pt x="7192" y="4836"/>
                  </a:lnTo>
                  <a:lnTo>
                    <a:pt x="7596" y="4026"/>
                  </a:lnTo>
                  <a:cubicBezTo>
                    <a:pt x="7656" y="3895"/>
                    <a:pt x="7620" y="3728"/>
                    <a:pt x="7501" y="3657"/>
                  </a:cubicBezTo>
                  <a:lnTo>
                    <a:pt x="7477" y="3621"/>
                  </a:lnTo>
                  <a:lnTo>
                    <a:pt x="7489" y="3609"/>
                  </a:lnTo>
                  <a:cubicBezTo>
                    <a:pt x="7513" y="3562"/>
                    <a:pt x="7549" y="3562"/>
                    <a:pt x="7561" y="3562"/>
                  </a:cubicBezTo>
                  <a:close/>
                  <a:moveTo>
                    <a:pt x="4088" y="0"/>
                  </a:moveTo>
                  <a:cubicBezTo>
                    <a:pt x="4055" y="0"/>
                    <a:pt x="4022" y="1"/>
                    <a:pt x="3989" y="2"/>
                  </a:cubicBezTo>
                  <a:cubicBezTo>
                    <a:pt x="2953" y="49"/>
                    <a:pt x="1977" y="478"/>
                    <a:pt x="1250" y="1216"/>
                  </a:cubicBezTo>
                  <a:cubicBezTo>
                    <a:pt x="524" y="1942"/>
                    <a:pt x="96" y="2919"/>
                    <a:pt x="48" y="3954"/>
                  </a:cubicBezTo>
                  <a:cubicBezTo>
                    <a:pt x="0" y="4978"/>
                    <a:pt x="346" y="5979"/>
                    <a:pt x="1012" y="6764"/>
                  </a:cubicBezTo>
                  <a:cubicBezTo>
                    <a:pt x="1048" y="6812"/>
                    <a:pt x="1084" y="6824"/>
                    <a:pt x="1131" y="6824"/>
                  </a:cubicBezTo>
                  <a:cubicBezTo>
                    <a:pt x="1167" y="6824"/>
                    <a:pt x="1203" y="6812"/>
                    <a:pt x="1239" y="6776"/>
                  </a:cubicBezTo>
                  <a:cubicBezTo>
                    <a:pt x="1310" y="6717"/>
                    <a:pt x="1310" y="6610"/>
                    <a:pt x="1250" y="6550"/>
                  </a:cubicBezTo>
                  <a:cubicBezTo>
                    <a:pt x="643" y="5824"/>
                    <a:pt x="334" y="4907"/>
                    <a:pt x="369" y="3966"/>
                  </a:cubicBezTo>
                  <a:cubicBezTo>
                    <a:pt x="417" y="3014"/>
                    <a:pt x="810" y="2109"/>
                    <a:pt x="1489" y="1430"/>
                  </a:cubicBezTo>
                  <a:cubicBezTo>
                    <a:pt x="2155" y="764"/>
                    <a:pt x="3072" y="359"/>
                    <a:pt x="4025" y="323"/>
                  </a:cubicBezTo>
                  <a:cubicBezTo>
                    <a:pt x="4087" y="316"/>
                    <a:pt x="4150" y="313"/>
                    <a:pt x="4213" y="313"/>
                  </a:cubicBezTo>
                  <a:cubicBezTo>
                    <a:pt x="4363" y="313"/>
                    <a:pt x="4512" y="330"/>
                    <a:pt x="4656" y="347"/>
                  </a:cubicBezTo>
                  <a:lnTo>
                    <a:pt x="4882" y="621"/>
                  </a:lnTo>
                  <a:lnTo>
                    <a:pt x="4798" y="823"/>
                  </a:lnTo>
                  <a:lnTo>
                    <a:pt x="4656" y="585"/>
                  </a:lnTo>
                  <a:cubicBezTo>
                    <a:pt x="4632" y="537"/>
                    <a:pt x="4572" y="502"/>
                    <a:pt x="4525" y="502"/>
                  </a:cubicBezTo>
                  <a:lnTo>
                    <a:pt x="4025" y="502"/>
                  </a:lnTo>
                  <a:cubicBezTo>
                    <a:pt x="3965" y="502"/>
                    <a:pt x="3906" y="525"/>
                    <a:pt x="3870" y="585"/>
                  </a:cubicBezTo>
                  <a:lnTo>
                    <a:pt x="3513" y="1276"/>
                  </a:lnTo>
                  <a:cubicBezTo>
                    <a:pt x="3465" y="1359"/>
                    <a:pt x="3465" y="1478"/>
                    <a:pt x="3513" y="1573"/>
                  </a:cubicBezTo>
                  <a:cubicBezTo>
                    <a:pt x="3560" y="1657"/>
                    <a:pt x="3667" y="1716"/>
                    <a:pt x="3763" y="1728"/>
                  </a:cubicBezTo>
                  <a:lnTo>
                    <a:pt x="4048" y="1764"/>
                  </a:lnTo>
                  <a:cubicBezTo>
                    <a:pt x="4108" y="1764"/>
                    <a:pt x="4167" y="1752"/>
                    <a:pt x="4203" y="1692"/>
                  </a:cubicBezTo>
                  <a:lnTo>
                    <a:pt x="4298" y="1537"/>
                  </a:lnTo>
                  <a:lnTo>
                    <a:pt x="4358" y="1609"/>
                  </a:lnTo>
                  <a:lnTo>
                    <a:pt x="4310" y="1895"/>
                  </a:lnTo>
                  <a:lnTo>
                    <a:pt x="3822" y="1966"/>
                  </a:lnTo>
                  <a:cubicBezTo>
                    <a:pt x="3798" y="1966"/>
                    <a:pt x="3775" y="1990"/>
                    <a:pt x="3751" y="2002"/>
                  </a:cubicBezTo>
                  <a:lnTo>
                    <a:pt x="3108" y="2466"/>
                  </a:lnTo>
                  <a:cubicBezTo>
                    <a:pt x="3084" y="2490"/>
                    <a:pt x="3048" y="2526"/>
                    <a:pt x="3048" y="2550"/>
                  </a:cubicBezTo>
                  <a:lnTo>
                    <a:pt x="2977" y="2847"/>
                  </a:lnTo>
                  <a:lnTo>
                    <a:pt x="2751" y="2823"/>
                  </a:lnTo>
                  <a:cubicBezTo>
                    <a:pt x="2736" y="2821"/>
                    <a:pt x="2721" y="2819"/>
                    <a:pt x="2706" y="2819"/>
                  </a:cubicBezTo>
                  <a:cubicBezTo>
                    <a:pt x="2591" y="2819"/>
                    <a:pt x="2483" y="2898"/>
                    <a:pt x="2441" y="3014"/>
                  </a:cubicBezTo>
                  <a:lnTo>
                    <a:pt x="2310" y="3371"/>
                  </a:lnTo>
                  <a:cubicBezTo>
                    <a:pt x="2274" y="3442"/>
                    <a:pt x="2274" y="3538"/>
                    <a:pt x="2322" y="3609"/>
                  </a:cubicBezTo>
                  <a:cubicBezTo>
                    <a:pt x="2370" y="3681"/>
                    <a:pt x="2429" y="3740"/>
                    <a:pt x="2501" y="3752"/>
                  </a:cubicBezTo>
                  <a:cubicBezTo>
                    <a:pt x="2346" y="3812"/>
                    <a:pt x="2251" y="3978"/>
                    <a:pt x="2251" y="4145"/>
                  </a:cubicBezTo>
                  <a:lnTo>
                    <a:pt x="2251" y="4216"/>
                  </a:lnTo>
                  <a:lnTo>
                    <a:pt x="1798" y="4740"/>
                  </a:lnTo>
                  <a:cubicBezTo>
                    <a:pt x="1727" y="4812"/>
                    <a:pt x="1703" y="4919"/>
                    <a:pt x="1703" y="5026"/>
                  </a:cubicBezTo>
                  <a:lnTo>
                    <a:pt x="1703" y="5621"/>
                  </a:lnTo>
                  <a:cubicBezTo>
                    <a:pt x="1703" y="5764"/>
                    <a:pt x="1750" y="5919"/>
                    <a:pt x="1881" y="6038"/>
                  </a:cubicBezTo>
                  <a:lnTo>
                    <a:pt x="2310" y="6455"/>
                  </a:lnTo>
                  <a:cubicBezTo>
                    <a:pt x="2393" y="6538"/>
                    <a:pt x="2524" y="6598"/>
                    <a:pt x="2643" y="6610"/>
                  </a:cubicBezTo>
                  <a:lnTo>
                    <a:pt x="3917" y="6717"/>
                  </a:lnTo>
                  <a:lnTo>
                    <a:pt x="3917" y="6764"/>
                  </a:lnTo>
                  <a:cubicBezTo>
                    <a:pt x="3894" y="6907"/>
                    <a:pt x="3965" y="7074"/>
                    <a:pt x="4096" y="7169"/>
                  </a:cubicBezTo>
                  <a:lnTo>
                    <a:pt x="4310" y="7324"/>
                  </a:lnTo>
                  <a:lnTo>
                    <a:pt x="4298" y="7372"/>
                  </a:lnTo>
                  <a:cubicBezTo>
                    <a:pt x="4251" y="7538"/>
                    <a:pt x="4298" y="7717"/>
                    <a:pt x="4429" y="7836"/>
                  </a:cubicBezTo>
                  <a:lnTo>
                    <a:pt x="4489" y="7895"/>
                  </a:lnTo>
                  <a:cubicBezTo>
                    <a:pt x="4429" y="7895"/>
                    <a:pt x="4394" y="7907"/>
                    <a:pt x="4334" y="7907"/>
                  </a:cubicBezTo>
                  <a:cubicBezTo>
                    <a:pt x="4272" y="7910"/>
                    <a:pt x="4211" y="7912"/>
                    <a:pt x="4149" y="7912"/>
                  </a:cubicBezTo>
                  <a:cubicBezTo>
                    <a:pt x="3262" y="7912"/>
                    <a:pt x="2407" y="7593"/>
                    <a:pt x="1739" y="7014"/>
                  </a:cubicBezTo>
                  <a:cubicBezTo>
                    <a:pt x="1708" y="6989"/>
                    <a:pt x="1672" y="6976"/>
                    <a:pt x="1637" y="6976"/>
                  </a:cubicBezTo>
                  <a:cubicBezTo>
                    <a:pt x="1591" y="6976"/>
                    <a:pt x="1546" y="6998"/>
                    <a:pt x="1512" y="7038"/>
                  </a:cubicBezTo>
                  <a:cubicBezTo>
                    <a:pt x="1453" y="7110"/>
                    <a:pt x="1477" y="7193"/>
                    <a:pt x="1536" y="7252"/>
                  </a:cubicBezTo>
                  <a:cubicBezTo>
                    <a:pt x="2274" y="7883"/>
                    <a:pt x="3215" y="8229"/>
                    <a:pt x="4179" y="8229"/>
                  </a:cubicBezTo>
                  <a:lnTo>
                    <a:pt x="4346" y="8229"/>
                  </a:lnTo>
                  <a:cubicBezTo>
                    <a:pt x="5382" y="8181"/>
                    <a:pt x="6358" y="7753"/>
                    <a:pt x="7084" y="7014"/>
                  </a:cubicBezTo>
                  <a:cubicBezTo>
                    <a:pt x="7811" y="6288"/>
                    <a:pt x="8239" y="5312"/>
                    <a:pt x="8287" y="4276"/>
                  </a:cubicBezTo>
                  <a:cubicBezTo>
                    <a:pt x="8347" y="3204"/>
                    <a:pt x="8001" y="2216"/>
                    <a:pt x="7335" y="1418"/>
                  </a:cubicBezTo>
                  <a:cubicBezTo>
                    <a:pt x="7303" y="1381"/>
                    <a:pt x="7259" y="1363"/>
                    <a:pt x="7216" y="1363"/>
                  </a:cubicBezTo>
                  <a:cubicBezTo>
                    <a:pt x="7176" y="1363"/>
                    <a:pt x="7137" y="1378"/>
                    <a:pt x="7108" y="1407"/>
                  </a:cubicBezTo>
                  <a:cubicBezTo>
                    <a:pt x="7037" y="1466"/>
                    <a:pt x="7037" y="1573"/>
                    <a:pt x="7096" y="1633"/>
                  </a:cubicBezTo>
                  <a:cubicBezTo>
                    <a:pt x="7525" y="2157"/>
                    <a:pt x="7823" y="2776"/>
                    <a:pt x="7930" y="3431"/>
                  </a:cubicBezTo>
                  <a:lnTo>
                    <a:pt x="7894" y="3383"/>
                  </a:lnTo>
                  <a:cubicBezTo>
                    <a:pt x="7809" y="3308"/>
                    <a:pt x="7694" y="3262"/>
                    <a:pt x="7577" y="3262"/>
                  </a:cubicBezTo>
                  <a:cubicBezTo>
                    <a:pt x="7564" y="3262"/>
                    <a:pt x="7550" y="3263"/>
                    <a:pt x="7537" y="3264"/>
                  </a:cubicBezTo>
                  <a:cubicBezTo>
                    <a:pt x="7394" y="3288"/>
                    <a:pt x="7275" y="3359"/>
                    <a:pt x="7215" y="3466"/>
                  </a:cubicBezTo>
                  <a:lnTo>
                    <a:pt x="7192" y="3502"/>
                  </a:lnTo>
                  <a:cubicBezTo>
                    <a:pt x="7108" y="3502"/>
                    <a:pt x="7037" y="3538"/>
                    <a:pt x="6977" y="3585"/>
                  </a:cubicBezTo>
                  <a:lnTo>
                    <a:pt x="6775" y="3323"/>
                  </a:lnTo>
                  <a:cubicBezTo>
                    <a:pt x="6744" y="3286"/>
                    <a:pt x="6700" y="3268"/>
                    <a:pt x="6656" y="3268"/>
                  </a:cubicBezTo>
                  <a:cubicBezTo>
                    <a:pt x="6616" y="3268"/>
                    <a:pt x="6577" y="3283"/>
                    <a:pt x="6549" y="3312"/>
                  </a:cubicBezTo>
                  <a:cubicBezTo>
                    <a:pt x="6477" y="3371"/>
                    <a:pt x="6477" y="3478"/>
                    <a:pt x="6537" y="3538"/>
                  </a:cubicBezTo>
                  <a:lnTo>
                    <a:pt x="6858" y="3919"/>
                  </a:lnTo>
                  <a:cubicBezTo>
                    <a:pt x="6894" y="3954"/>
                    <a:pt x="6942" y="3978"/>
                    <a:pt x="6977" y="3978"/>
                  </a:cubicBezTo>
                  <a:cubicBezTo>
                    <a:pt x="7025" y="3978"/>
                    <a:pt x="7073" y="3966"/>
                    <a:pt x="7096" y="3943"/>
                  </a:cubicBezTo>
                  <a:lnTo>
                    <a:pt x="7204" y="3835"/>
                  </a:lnTo>
                  <a:lnTo>
                    <a:pt x="7335" y="3919"/>
                  </a:lnTo>
                  <a:lnTo>
                    <a:pt x="6858" y="4871"/>
                  </a:lnTo>
                  <a:lnTo>
                    <a:pt x="6834" y="4871"/>
                  </a:lnTo>
                  <a:cubicBezTo>
                    <a:pt x="6799" y="4871"/>
                    <a:pt x="6763" y="4859"/>
                    <a:pt x="6739" y="4836"/>
                  </a:cubicBezTo>
                  <a:lnTo>
                    <a:pt x="6096" y="4062"/>
                  </a:lnTo>
                  <a:cubicBezTo>
                    <a:pt x="6069" y="4014"/>
                    <a:pt x="6023" y="3994"/>
                    <a:pt x="5977" y="3994"/>
                  </a:cubicBezTo>
                  <a:cubicBezTo>
                    <a:pt x="5942" y="3994"/>
                    <a:pt x="5908" y="4005"/>
                    <a:pt x="5882" y="4026"/>
                  </a:cubicBezTo>
                  <a:cubicBezTo>
                    <a:pt x="5799" y="4085"/>
                    <a:pt x="5799" y="4193"/>
                    <a:pt x="5846" y="4252"/>
                  </a:cubicBezTo>
                  <a:lnTo>
                    <a:pt x="6489" y="5026"/>
                  </a:lnTo>
                  <a:cubicBezTo>
                    <a:pt x="6584" y="5133"/>
                    <a:pt x="6715" y="5193"/>
                    <a:pt x="6858" y="5193"/>
                  </a:cubicBezTo>
                  <a:lnTo>
                    <a:pt x="7073" y="5169"/>
                  </a:lnTo>
                  <a:lnTo>
                    <a:pt x="6430" y="6645"/>
                  </a:lnTo>
                  <a:cubicBezTo>
                    <a:pt x="6382" y="6752"/>
                    <a:pt x="6322" y="6848"/>
                    <a:pt x="6251" y="6943"/>
                  </a:cubicBezTo>
                  <a:lnTo>
                    <a:pt x="5751" y="7550"/>
                  </a:lnTo>
                  <a:cubicBezTo>
                    <a:pt x="5489" y="7657"/>
                    <a:pt x="5227" y="7753"/>
                    <a:pt x="4953" y="7812"/>
                  </a:cubicBezTo>
                  <a:lnTo>
                    <a:pt x="4679" y="7562"/>
                  </a:lnTo>
                  <a:cubicBezTo>
                    <a:pt x="4644" y="7538"/>
                    <a:pt x="4632" y="7491"/>
                    <a:pt x="4644" y="7443"/>
                  </a:cubicBezTo>
                  <a:lnTo>
                    <a:pt x="4691" y="7288"/>
                  </a:lnTo>
                  <a:cubicBezTo>
                    <a:pt x="4703" y="7229"/>
                    <a:pt x="4691" y="7145"/>
                    <a:pt x="4632" y="7110"/>
                  </a:cubicBezTo>
                  <a:lnTo>
                    <a:pt x="4322" y="6871"/>
                  </a:lnTo>
                  <a:cubicBezTo>
                    <a:pt x="4287" y="6836"/>
                    <a:pt x="4275" y="6812"/>
                    <a:pt x="4275" y="6764"/>
                  </a:cubicBezTo>
                  <a:lnTo>
                    <a:pt x="4298" y="6550"/>
                  </a:lnTo>
                  <a:cubicBezTo>
                    <a:pt x="4298" y="6514"/>
                    <a:pt x="4298" y="6467"/>
                    <a:pt x="4275" y="6431"/>
                  </a:cubicBezTo>
                  <a:cubicBezTo>
                    <a:pt x="4239" y="6407"/>
                    <a:pt x="4203" y="6371"/>
                    <a:pt x="4167" y="6371"/>
                  </a:cubicBezTo>
                  <a:lnTo>
                    <a:pt x="2679" y="6264"/>
                  </a:lnTo>
                  <a:cubicBezTo>
                    <a:pt x="2620" y="6264"/>
                    <a:pt x="2572" y="6229"/>
                    <a:pt x="2536" y="6181"/>
                  </a:cubicBezTo>
                  <a:lnTo>
                    <a:pt x="2096" y="5764"/>
                  </a:lnTo>
                  <a:cubicBezTo>
                    <a:pt x="2060" y="5728"/>
                    <a:pt x="2024" y="5645"/>
                    <a:pt x="2024" y="5586"/>
                  </a:cubicBezTo>
                  <a:lnTo>
                    <a:pt x="2024" y="4990"/>
                  </a:lnTo>
                  <a:cubicBezTo>
                    <a:pt x="2024" y="4966"/>
                    <a:pt x="2036" y="4931"/>
                    <a:pt x="2060" y="4919"/>
                  </a:cubicBezTo>
                  <a:lnTo>
                    <a:pt x="2548" y="4359"/>
                  </a:lnTo>
                  <a:cubicBezTo>
                    <a:pt x="2572" y="4324"/>
                    <a:pt x="2596" y="4300"/>
                    <a:pt x="2596" y="4252"/>
                  </a:cubicBezTo>
                  <a:lnTo>
                    <a:pt x="2596" y="4121"/>
                  </a:lnTo>
                  <a:cubicBezTo>
                    <a:pt x="2596" y="4074"/>
                    <a:pt x="2620" y="4038"/>
                    <a:pt x="2655" y="4014"/>
                  </a:cubicBezTo>
                  <a:lnTo>
                    <a:pt x="3036" y="3847"/>
                  </a:lnTo>
                  <a:lnTo>
                    <a:pt x="3751" y="3835"/>
                  </a:lnTo>
                  <a:cubicBezTo>
                    <a:pt x="3763" y="3835"/>
                    <a:pt x="3786" y="3847"/>
                    <a:pt x="3786" y="3859"/>
                  </a:cubicBezTo>
                  <a:cubicBezTo>
                    <a:pt x="3798" y="3990"/>
                    <a:pt x="3906" y="4097"/>
                    <a:pt x="4025" y="4145"/>
                  </a:cubicBezTo>
                  <a:lnTo>
                    <a:pt x="4537" y="4324"/>
                  </a:lnTo>
                  <a:cubicBezTo>
                    <a:pt x="4569" y="4331"/>
                    <a:pt x="4601" y="4335"/>
                    <a:pt x="4633" y="4335"/>
                  </a:cubicBezTo>
                  <a:cubicBezTo>
                    <a:pt x="4705" y="4335"/>
                    <a:pt x="4772" y="4314"/>
                    <a:pt x="4822" y="4264"/>
                  </a:cubicBezTo>
                  <a:cubicBezTo>
                    <a:pt x="4882" y="4204"/>
                    <a:pt x="4918" y="4121"/>
                    <a:pt x="4918" y="4026"/>
                  </a:cubicBezTo>
                  <a:lnTo>
                    <a:pt x="5549" y="3978"/>
                  </a:lnTo>
                  <a:cubicBezTo>
                    <a:pt x="5668" y="3966"/>
                    <a:pt x="5787" y="3907"/>
                    <a:pt x="5870" y="3812"/>
                  </a:cubicBezTo>
                  <a:cubicBezTo>
                    <a:pt x="5941" y="3728"/>
                    <a:pt x="5965" y="3597"/>
                    <a:pt x="5941" y="3478"/>
                  </a:cubicBezTo>
                  <a:lnTo>
                    <a:pt x="5930" y="3383"/>
                  </a:lnTo>
                  <a:cubicBezTo>
                    <a:pt x="5896" y="3247"/>
                    <a:pt x="5776" y="3144"/>
                    <a:pt x="5632" y="3144"/>
                  </a:cubicBezTo>
                  <a:cubicBezTo>
                    <a:pt x="5624" y="3144"/>
                    <a:pt x="5616" y="3144"/>
                    <a:pt x="5608" y="3145"/>
                  </a:cubicBezTo>
                  <a:lnTo>
                    <a:pt x="5275" y="3181"/>
                  </a:lnTo>
                  <a:lnTo>
                    <a:pt x="5227" y="3121"/>
                  </a:lnTo>
                  <a:lnTo>
                    <a:pt x="5668" y="2669"/>
                  </a:lnTo>
                  <a:cubicBezTo>
                    <a:pt x="5727" y="2609"/>
                    <a:pt x="5727" y="2502"/>
                    <a:pt x="5668" y="2442"/>
                  </a:cubicBezTo>
                  <a:cubicBezTo>
                    <a:pt x="5638" y="2413"/>
                    <a:pt x="5599" y="2398"/>
                    <a:pt x="5560" y="2398"/>
                  </a:cubicBezTo>
                  <a:cubicBezTo>
                    <a:pt x="5522" y="2398"/>
                    <a:pt x="5483" y="2413"/>
                    <a:pt x="5453" y="2442"/>
                  </a:cubicBezTo>
                  <a:lnTo>
                    <a:pt x="4918" y="2978"/>
                  </a:lnTo>
                  <a:lnTo>
                    <a:pt x="4739" y="3061"/>
                  </a:lnTo>
                  <a:lnTo>
                    <a:pt x="4227" y="2669"/>
                  </a:lnTo>
                  <a:cubicBezTo>
                    <a:pt x="4193" y="2652"/>
                    <a:pt x="4166" y="2635"/>
                    <a:pt x="4131" y="2635"/>
                  </a:cubicBezTo>
                  <a:cubicBezTo>
                    <a:pt x="4117" y="2635"/>
                    <a:pt x="4102" y="2638"/>
                    <a:pt x="4084" y="2645"/>
                  </a:cubicBezTo>
                  <a:lnTo>
                    <a:pt x="3382" y="2859"/>
                  </a:lnTo>
                  <a:cubicBezTo>
                    <a:pt x="3370" y="2859"/>
                    <a:pt x="3334" y="2883"/>
                    <a:pt x="3322" y="2895"/>
                  </a:cubicBezTo>
                  <a:lnTo>
                    <a:pt x="3370" y="2680"/>
                  </a:lnTo>
                  <a:lnTo>
                    <a:pt x="3917" y="2288"/>
                  </a:lnTo>
                  <a:lnTo>
                    <a:pt x="4501" y="2192"/>
                  </a:lnTo>
                  <a:cubicBezTo>
                    <a:pt x="4572" y="2180"/>
                    <a:pt x="4620" y="2133"/>
                    <a:pt x="4632" y="2061"/>
                  </a:cubicBezTo>
                  <a:lnTo>
                    <a:pt x="4691" y="1597"/>
                  </a:lnTo>
                  <a:cubicBezTo>
                    <a:pt x="4691" y="1549"/>
                    <a:pt x="4691" y="1514"/>
                    <a:pt x="4656" y="1478"/>
                  </a:cubicBezTo>
                  <a:lnTo>
                    <a:pt x="4417" y="1180"/>
                  </a:lnTo>
                  <a:cubicBezTo>
                    <a:pt x="4394" y="1133"/>
                    <a:pt x="4346" y="1121"/>
                    <a:pt x="4287" y="1121"/>
                  </a:cubicBezTo>
                  <a:cubicBezTo>
                    <a:pt x="4239" y="1121"/>
                    <a:pt x="4179" y="1156"/>
                    <a:pt x="4156" y="1192"/>
                  </a:cubicBezTo>
                  <a:lnTo>
                    <a:pt x="3977" y="1454"/>
                  </a:lnTo>
                  <a:lnTo>
                    <a:pt x="3786" y="1430"/>
                  </a:lnTo>
                  <a:lnTo>
                    <a:pt x="4096" y="835"/>
                  </a:lnTo>
                  <a:lnTo>
                    <a:pt x="4417" y="835"/>
                  </a:lnTo>
                  <a:lnTo>
                    <a:pt x="4656" y="1287"/>
                  </a:lnTo>
                  <a:cubicBezTo>
                    <a:pt x="4691" y="1347"/>
                    <a:pt x="4751" y="1371"/>
                    <a:pt x="4810" y="1371"/>
                  </a:cubicBezTo>
                  <a:cubicBezTo>
                    <a:pt x="4870" y="1371"/>
                    <a:pt x="4929" y="1335"/>
                    <a:pt x="4941" y="1276"/>
                  </a:cubicBezTo>
                  <a:lnTo>
                    <a:pt x="5168" y="740"/>
                  </a:lnTo>
                  <a:cubicBezTo>
                    <a:pt x="5215" y="645"/>
                    <a:pt x="5191" y="525"/>
                    <a:pt x="5132" y="454"/>
                  </a:cubicBezTo>
                  <a:lnTo>
                    <a:pt x="5132" y="454"/>
                  </a:lnTo>
                  <a:cubicBezTo>
                    <a:pt x="5668" y="597"/>
                    <a:pt x="6168" y="859"/>
                    <a:pt x="6596" y="1216"/>
                  </a:cubicBezTo>
                  <a:cubicBezTo>
                    <a:pt x="6625" y="1240"/>
                    <a:pt x="6658" y="1250"/>
                    <a:pt x="6691" y="1250"/>
                  </a:cubicBezTo>
                  <a:cubicBezTo>
                    <a:pt x="6739" y="1250"/>
                    <a:pt x="6787" y="1228"/>
                    <a:pt x="6823" y="1192"/>
                  </a:cubicBezTo>
                  <a:cubicBezTo>
                    <a:pt x="6882" y="1121"/>
                    <a:pt x="6858" y="1037"/>
                    <a:pt x="6799" y="978"/>
                  </a:cubicBezTo>
                  <a:cubicBezTo>
                    <a:pt x="6038" y="344"/>
                    <a:pt x="5077" y="0"/>
                    <a:pt x="4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887" name="Google Shape;3887;p69"/>
          <p:cNvGrpSpPr/>
          <p:nvPr/>
        </p:nvGrpSpPr>
        <p:grpSpPr>
          <a:xfrm>
            <a:off x="6570306" y="3566688"/>
            <a:ext cx="336512" cy="335048"/>
            <a:chOff x="3996113" y="4291176"/>
            <a:chExt cx="336512" cy="335048"/>
          </a:xfrm>
        </p:grpSpPr>
        <p:sp>
          <p:nvSpPr>
            <p:cNvPr id="3888" name="Google Shape;3888;p69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89" name="Google Shape;3889;p69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90" name="Google Shape;3890;p69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Google Shape;3852;p69">
            <a:extLst>
              <a:ext uri="{FF2B5EF4-FFF2-40B4-BE49-F238E27FC236}">
                <a16:creationId xmlns:a16="http://schemas.microsoft.com/office/drawing/2014/main" id="{3716E1E0-FCAD-C190-4112-EA92452DE075}"/>
              </a:ext>
            </a:extLst>
          </p:cNvPr>
          <p:cNvSpPr txBox="1">
            <a:spLocks/>
          </p:cNvSpPr>
          <p:nvPr/>
        </p:nvSpPr>
        <p:spPr>
          <a:xfrm>
            <a:off x="2777739" y="3014148"/>
            <a:ext cx="3611254" cy="72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None/>
              <a:defRPr sz="18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dirty="0"/>
              <a:t>Goal of the project: predicting different diseases from medical data</a:t>
            </a:r>
          </a:p>
        </p:txBody>
      </p:sp>
      <p:sp>
        <p:nvSpPr>
          <p:cNvPr id="13" name="Google Shape;3999;p76">
            <a:extLst>
              <a:ext uri="{FF2B5EF4-FFF2-40B4-BE49-F238E27FC236}">
                <a16:creationId xmlns:a16="http://schemas.microsoft.com/office/drawing/2014/main" id="{30340290-6FB0-8DCC-1FA5-8D8A78DC847E}"/>
              </a:ext>
            </a:extLst>
          </p:cNvPr>
          <p:cNvSpPr/>
          <p:nvPr/>
        </p:nvSpPr>
        <p:spPr>
          <a:xfrm>
            <a:off x="4319972" y="2331269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012;p76">
            <a:extLst>
              <a:ext uri="{FF2B5EF4-FFF2-40B4-BE49-F238E27FC236}">
                <a16:creationId xmlns:a16="http://schemas.microsoft.com/office/drawing/2014/main" id="{A1EC85B0-A089-C218-4631-ADB88343151A}"/>
              </a:ext>
            </a:extLst>
          </p:cNvPr>
          <p:cNvSpPr/>
          <p:nvPr/>
        </p:nvSpPr>
        <p:spPr>
          <a:xfrm>
            <a:off x="4513428" y="2408738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95"/>
    </mc:Choice>
    <mc:Fallback xmlns="">
      <p:transition spd="slow" advTm="375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4942301" y="2406793"/>
            <a:ext cx="4100099" cy="1178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/>
              <a:t>Data </a:t>
            </a:r>
            <a:r>
              <a:rPr lang="fr-FR" sz="4000" b="1" dirty="0" err="1"/>
              <a:t>Loading</a:t>
            </a:r>
            <a:r>
              <a:rPr lang="fr-FR" sz="4000" b="1" dirty="0"/>
              <a:t> and </a:t>
            </a:r>
            <a:r>
              <a:rPr lang="fr-FR" sz="4000" b="1" dirty="0" err="1"/>
              <a:t>Preparation</a:t>
            </a:r>
            <a:endParaRPr lang="fr-FR" sz="4000" b="1" dirty="0"/>
          </a:p>
        </p:txBody>
      </p:sp>
      <p:sp>
        <p:nvSpPr>
          <p:cNvPr id="3772" name="Google Shape;3772;p66"/>
          <p:cNvSpPr txBox="1">
            <a:spLocks noGrp="1"/>
          </p:cNvSpPr>
          <p:nvPr>
            <p:ph type="subTitle" idx="1"/>
          </p:nvPr>
        </p:nvSpPr>
        <p:spPr>
          <a:xfrm>
            <a:off x="5509768" y="4097752"/>
            <a:ext cx="2998800" cy="481555"/>
          </a:xfrm>
          <a:prstGeom prst="round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and Preparing the Data</a:t>
            </a:r>
            <a:endParaRPr lang="fr-FR" dirty="0"/>
          </a:p>
        </p:txBody>
      </p:sp>
      <p:pic>
        <p:nvPicPr>
          <p:cNvPr id="4100" name="Picture 4" descr="Data automation, data integration, data processing, information ...">
            <a:extLst>
              <a:ext uri="{FF2B5EF4-FFF2-40B4-BE49-F238E27FC236}">
                <a16:creationId xmlns:a16="http://schemas.microsoft.com/office/drawing/2014/main" id="{C0FB9930-A271-374C-A28D-6C80A6FA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503767"/>
            <a:ext cx="4639733" cy="46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5906304" y="491898"/>
            <a:ext cx="2172091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7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0"/>
    </mc:Choice>
    <mc:Fallback xmlns="">
      <p:transition spd="slow" advTm="35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304800" y="63012"/>
            <a:ext cx="35284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Data </a:t>
            </a:r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Loading</a:t>
            </a:r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and </a:t>
            </a:r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Preparation</a:t>
            </a:r>
            <a:endParaRPr lang="fr-FR" sz="3300" b="1" dirty="0">
              <a:solidFill>
                <a:schemeClr val="lt1"/>
              </a:solidFill>
              <a:latin typeface="Space Grotesk"/>
              <a:cs typeface="Space Grotesk"/>
              <a:sym typeface="Space Grotesk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28A61-80DF-52B8-380C-5D5F5ECEF779}"/>
              </a:ext>
            </a:extLst>
          </p:cNvPr>
          <p:cNvSpPr txBox="1"/>
          <p:nvPr/>
        </p:nvSpPr>
        <p:spPr>
          <a:xfrm>
            <a:off x="129172" y="1698623"/>
            <a:ext cx="3528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Where the data came from: Train_data.csv and test_data.csv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Python tools we used: pandas, </a:t>
            </a:r>
            <a:r>
              <a:rPr lang="en-US" sz="1600" dirty="0" err="1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numpy</a:t>
            </a: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, 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Putting the data together</a:t>
            </a:r>
            <a:endParaRPr lang="fr-FR" sz="1600" dirty="0">
              <a:solidFill>
                <a:schemeClr val="lt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928659F-F52E-D94D-5739-492B238D8C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97569" y="152401"/>
            <a:ext cx="5017259" cy="4829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30"/>
    </mc:Choice>
    <mc:Fallback xmlns="">
      <p:transition spd="slow" advTm="517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4686535" y="2406793"/>
            <a:ext cx="4100099" cy="1178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 err="1"/>
              <a:t>Exploratory</a:t>
            </a:r>
            <a:r>
              <a:rPr lang="fr-FR" sz="4000" b="1" dirty="0"/>
              <a:t> Data </a:t>
            </a:r>
            <a:r>
              <a:rPr lang="fr-FR" sz="4000" b="1" dirty="0" err="1"/>
              <a:t>Analysis</a:t>
            </a:r>
            <a:r>
              <a:rPr lang="fr-FR" sz="4000" b="1" dirty="0"/>
              <a:t> (EDA)</a:t>
            </a:r>
          </a:p>
        </p:txBody>
      </p:sp>
      <p:sp>
        <p:nvSpPr>
          <p:cNvPr id="3772" name="Google Shape;3772;p66"/>
          <p:cNvSpPr txBox="1">
            <a:spLocks noGrp="1"/>
          </p:cNvSpPr>
          <p:nvPr>
            <p:ph type="subTitle" idx="1"/>
          </p:nvPr>
        </p:nvSpPr>
        <p:spPr>
          <a:xfrm>
            <a:off x="5253724" y="4165484"/>
            <a:ext cx="2998800" cy="481555"/>
          </a:xfrm>
          <a:prstGeom prst="round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 Data</a:t>
            </a:r>
            <a:endParaRPr lang="fr-FR" dirty="0"/>
          </a:p>
        </p:txBody>
      </p:sp>
      <p:pic>
        <p:nvPicPr>
          <p:cNvPr id="5122" name="Picture 2" descr="Rank, tracking, search, hierarchy, official, position, status icon ...">
            <a:extLst>
              <a:ext uri="{FF2B5EF4-FFF2-40B4-BE49-F238E27FC236}">
                <a16:creationId xmlns:a16="http://schemas.microsoft.com/office/drawing/2014/main" id="{582166B8-F689-4CAF-0962-BBE337A4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9" y="496461"/>
            <a:ext cx="459622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5667078" y="496461"/>
            <a:ext cx="2172091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14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95"/>
    </mc:Choice>
    <mc:Fallback xmlns="">
      <p:transition spd="slow" advTm="5949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248355" y="416955"/>
            <a:ext cx="36927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Exploratory</a:t>
            </a:r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Data </a:t>
            </a:r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Analysis</a:t>
            </a:r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(EDA)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28A61-80DF-52B8-380C-5D5F5ECEF779}"/>
              </a:ext>
            </a:extLst>
          </p:cNvPr>
          <p:cNvSpPr txBox="1"/>
          <p:nvPr/>
        </p:nvSpPr>
        <p:spPr>
          <a:xfrm>
            <a:off x="4080284" y="63012"/>
            <a:ext cx="50637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Numbers to describe the data (average, spread, minimum, maximum,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How often each disease appears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Boxes showing the spread of the medical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A chart showing how things in the data are connected</a:t>
            </a:r>
            <a:endParaRPr lang="fr-FR" sz="1600" dirty="0">
              <a:solidFill>
                <a:schemeClr val="lt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201B4C-1F07-4A24-BF8D-B3BD634AF8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3204" y="1921013"/>
            <a:ext cx="889759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5"/>
    </mc:Choice>
    <mc:Fallback xmlns="">
      <p:transition spd="slow" advTm="575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CAF81E22-31F9-6869-F40D-AA6A2E27D7E3}"/>
              </a:ext>
            </a:extLst>
          </p:cNvPr>
          <p:cNvSpPr txBox="1"/>
          <p:nvPr/>
        </p:nvSpPr>
        <p:spPr>
          <a:xfrm>
            <a:off x="259644" y="202641"/>
            <a:ext cx="38206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Disease </a:t>
            </a:r>
            <a:r>
              <a:rPr lang="fr-FR" sz="3300" b="1" dirty="0" err="1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Category</a:t>
            </a:r>
            <a:r>
              <a:rPr lang="fr-FR" sz="3300" b="1" dirty="0">
                <a:solidFill>
                  <a:schemeClr val="lt1"/>
                </a:solidFill>
                <a:latin typeface="Space Grotesk"/>
                <a:cs typeface="Space Grotesk"/>
                <a:sym typeface="Space Grotesk"/>
              </a:rPr>
              <a:t> Distribution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28A61-80DF-52B8-380C-5D5F5ECEF779}"/>
              </a:ext>
            </a:extLst>
          </p:cNvPr>
          <p:cNvSpPr txBox="1"/>
          <p:nvPr/>
        </p:nvSpPr>
        <p:spPr>
          <a:xfrm>
            <a:off x="406400" y="1940699"/>
            <a:ext cx="32624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A bar graph showing how many times each disease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Looking at how common each disease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Space Grotesk Medium"/>
                <a:cs typeface="Space Grotesk Medium"/>
                <a:sym typeface="Space Grotesk Medium"/>
              </a:rPr>
              <a:t>Which diseases appear most often</a:t>
            </a:r>
            <a:endParaRPr lang="fr-FR" sz="1600" dirty="0">
              <a:solidFill>
                <a:schemeClr val="lt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B07AC7-35D9-312A-ED41-63599ECB0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33" y="325261"/>
            <a:ext cx="4842934" cy="4492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1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07"/>
    </mc:Choice>
    <mc:Fallback xmlns="">
      <p:transition spd="slow" advTm="42507"/>
    </mc:Fallback>
  </mc:AlternateContent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541</Words>
  <Application>Microsoft Office PowerPoint</Application>
  <PresentationFormat>Affichage à l'écran (16:9)</PresentationFormat>
  <Paragraphs>97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Space Grotesk</vt:lpstr>
      <vt:lpstr>Space Grotesk Medium</vt:lpstr>
      <vt:lpstr>Dosis</vt:lpstr>
      <vt:lpstr>Space Grotesk Light</vt:lpstr>
      <vt:lpstr>Google Sans Text</vt:lpstr>
      <vt:lpstr>Big Data Science Consulting Toolkit by Slidesgo</vt:lpstr>
      <vt:lpstr>Présentation PowerPoint</vt:lpstr>
      <vt:lpstr>Table of contents</vt:lpstr>
      <vt:lpstr>Introduction</vt:lpstr>
      <vt:lpstr>INTRODUCTION</vt:lpstr>
      <vt:lpstr>Data Loading and Preparation</vt:lpstr>
      <vt:lpstr>Présentation PowerPoint</vt:lpstr>
      <vt:lpstr>Exploratory Data Analysis (EDA)</vt:lpstr>
      <vt:lpstr>Présentation PowerPoint</vt:lpstr>
      <vt:lpstr>Présentation PowerPoint</vt:lpstr>
      <vt:lpstr>Présentation PowerPoint</vt:lpstr>
      <vt:lpstr>Présentation PowerPoint</vt:lpstr>
      <vt:lpstr>Model Selection and Evaluation</vt:lpstr>
      <vt:lpstr>Présentation PowerPoint</vt:lpstr>
      <vt:lpstr>Feature Importance</vt:lpstr>
      <vt:lpstr>Présentation PowerPoint</vt:lpstr>
      <vt:lpstr>Model Evaluation by Category</vt:lpstr>
      <vt:lpstr>Présentation PowerPoint</vt:lpstr>
      <vt:lpstr>Présentation PowerPoint</vt:lpstr>
      <vt:lpstr>Predictions and Final Evaluation</vt:lpstr>
      <vt:lpstr>Présentation PowerPoint</vt:lpstr>
      <vt:lpstr>Conclusion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NASSIH Mohamed</cp:lastModifiedBy>
  <cp:revision>6</cp:revision>
  <dcterms:modified xsi:type="dcterms:W3CDTF">2024-06-18T17:51:49Z</dcterms:modified>
</cp:coreProperties>
</file>