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6"/>
  </p:notesMasterIdLst>
  <p:sldIdLst>
    <p:sldId id="270" r:id="rId2"/>
    <p:sldId id="269" r:id="rId3"/>
    <p:sldId id="334" r:id="rId4"/>
    <p:sldId id="335" r:id="rId5"/>
  </p:sldIdLst>
  <p:sldSz cx="9144000" cy="5143500" type="screen16x9"/>
  <p:notesSz cx="6858000" cy="9144000"/>
  <p:embeddedFontLst>
    <p:embeddedFont>
      <p:font typeface="Darker Grotesque" panose="020B0604020202020204" charset="0"/>
      <p:regular r:id="rId7"/>
      <p:bold r:id="rId8"/>
    </p:embeddedFont>
    <p:embeddedFont>
      <p:font typeface="Darker Grotesque Medium" panose="020B0604020202020204" charset="0"/>
      <p:regular r:id="rId9"/>
      <p:bold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D7192E-D358-4467-A193-6F542B8E4C43}">
  <a:tblStyle styleId="{C4D7192E-D358-4467-A193-6F542B8E4C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12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25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9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78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Model Canvas</a:t>
            </a:r>
            <a:endParaRPr dirty="0"/>
          </a:p>
        </p:txBody>
      </p:sp>
      <p:grpSp>
        <p:nvGrpSpPr>
          <p:cNvPr id="1614" name="Google Shape;1614;p78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1615" name="Google Shape;1615;p78"/>
            <p:cNvSpPr/>
            <p:nvPr/>
          </p:nvSpPr>
          <p:spPr>
            <a:xfrm>
              <a:off x="5114109" y="3393901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8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7" name="Google Shape;1617;p78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1618" name="Google Shape;1618;p78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avLst/>
                <a:gdLst/>
                <a:ahLst/>
                <a:cxnLst/>
                <a:rect l="l" t="t" r="r" b="b"/>
                <a:pathLst>
                  <a:path w="103376" h="209511" extrusionOk="0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78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694" extrusionOk="0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78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avLst/>
                <a:gdLst/>
                <a:ahLst/>
                <a:cxnLst/>
                <a:rect l="l" t="t" r="r" b="b"/>
                <a:pathLst>
                  <a:path w="81648" h="59934" extrusionOk="0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78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23600" extrusionOk="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78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49" h="23600" extrusionOk="0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78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1" extrusionOk="0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78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0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78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495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78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14622" extrusionOk="0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78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304" extrusionOk="0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78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avLst/>
                <a:gdLst/>
                <a:ahLst/>
                <a:cxnLst/>
                <a:rect l="l" t="t" r="r" b="b"/>
                <a:pathLst>
                  <a:path w="41962" h="42056" extrusionOk="0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19050" dir="5400000" algn="bl" rotWithShape="0">
                  <a:schemeClr val="dk1">
                    <a:alpha val="32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78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14981" extrusionOk="0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78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16476" extrusionOk="0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78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33171" h="2838" extrusionOk="0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78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38" extrusionOk="0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78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40684" h="5348" extrusionOk="0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78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5348" extrusionOk="0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78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avLst/>
                <a:gdLst/>
                <a:ahLst/>
                <a:cxnLst/>
                <a:rect l="l" t="t" r="r" b="b"/>
                <a:pathLst>
                  <a:path w="70425" h="99837" extrusionOk="0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dist="19050" dir="12780000" algn="bl" rotWithShape="0">
                  <a:schemeClr val="dk1">
                    <a:alpha val="4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78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avLst/>
                <a:gdLst/>
                <a:ahLst/>
                <a:cxnLst/>
                <a:rect l="l" t="t" r="r" b="b"/>
                <a:pathLst>
                  <a:path w="41479" h="49319" extrusionOk="0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78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65639" h="18893" extrusionOk="0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78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12611" extrusionOk="0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78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3164" h="1965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78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965" extrusionOk="0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78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1980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78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avLst/>
                <a:gdLst/>
                <a:ahLst/>
                <a:cxnLst/>
                <a:rect l="l" t="t" r="r" b="b"/>
                <a:pathLst>
                  <a:path w="47792" h="47885" extrusionOk="0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dist="19050" dir="384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78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44159" extrusionOk="0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78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35368" extrusionOk="0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78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80" extrusionOk="0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78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52031" extrusionOk="0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78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avLst/>
                <a:gdLst/>
                <a:ahLst/>
                <a:cxnLst/>
                <a:rect l="l" t="t" r="r" b="b"/>
                <a:pathLst>
                  <a:path w="32797" h="34387" extrusionOk="0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78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69474" h="12299" extrusionOk="0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dist="19050" dir="540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78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59436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78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78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101" extrusionOk="0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2" name="Google Shape;1652;p78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1653" name="Google Shape;1653;p78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78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78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1656" name="Google Shape;1656;p78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avLst/>
                <a:gdLst/>
                <a:ahLst/>
                <a:cxnLst/>
                <a:rect l="l" t="t" r="r" b="b"/>
                <a:pathLst>
                  <a:path w="53315" h="53315" extrusionOk="0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dist="66675" dir="822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78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26168" extrusionOk="0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8" name="Google Shape;1658;p78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1659" name="Google Shape;1659;p78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7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1" name="Google Shape;1661;p78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1662" name="Google Shape;1662;p7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7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4" name="Google Shape;1664;p7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7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7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7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77"/>
          <p:cNvGrpSpPr/>
          <p:nvPr/>
        </p:nvGrpSpPr>
        <p:grpSpPr>
          <a:xfrm>
            <a:off x="2878274" y="2886832"/>
            <a:ext cx="1037670" cy="2045238"/>
            <a:chOff x="7396235" y="1721853"/>
            <a:chExt cx="1037670" cy="2045238"/>
          </a:xfrm>
        </p:grpSpPr>
        <p:sp>
          <p:nvSpPr>
            <p:cNvPr id="1561" name="Google Shape;1561;p77"/>
            <p:cNvSpPr/>
            <p:nvPr/>
          </p:nvSpPr>
          <p:spPr>
            <a:xfrm rot="10269652" flipH="1">
              <a:off x="7482000" y="2524334"/>
              <a:ext cx="866139" cy="1183238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2" name="Google Shape;1562;p77"/>
            <p:cNvGrpSpPr/>
            <p:nvPr/>
          </p:nvGrpSpPr>
          <p:grpSpPr>
            <a:xfrm rot="2700000">
              <a:off x="7878629" y="1895395"/>
              <a:ext cx="564891" cy="178747"/>
              <a:chOff x="6872640" y="3355362"/>
              <a:chExt cx="564897" cy="178749"/>
            </a:xfrm>
          </p:grpSpPr>
          <p:sp>
            <p:nvSpPr>
              <p:cNvPr id="1563" name="Google Shape;1563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5" name="Google Shape;1565;p77"/>
          <p:cNvGrpSpPr/>
          <p:nvPr/>
        </p:nvGrpSpPr>
        <p:grpSpPr>
          <a:xfrm>
            <a:off x="1104236" y="1193812"/>
            <a:ext cx="1102217" cy="1865376"/>
            <a:chOff x="830933" y="2247684"/>
            <a:chExt cx="1102217" cy="1865376"/>
          </a:xfrm>
        </p:grpSpPr>
        <p:grpSp>
          <p:nvGrpSpPr>
            <p:cNvPr id="1566" name="Google Shape;1566;p77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567" name="Google Shape;1567;p77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77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570" name="Google Shape;1570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3" name="Google Shape;1573;p77"/>
          <p:cNvSpPr txBox="1">
            <a:spLocks noGrp="1"/>
          </p:cNvSpPr>
          <p:nvPr>
            <p:ph type="title"/>
          </p:nvPr>
        </p:nvSpPr>
        <p:spPr>
          <a:xfrm>
            <a:off x="2261656" y="529450"/>
            <a:ext cx="50432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Customer Components </a:t>
            </a:r>
            <a:endParaRPr lang="en-US" dirty="0"/>
          </a:p>
        </p:txBody>
      </p:sp>
      <p:sp>
        <p:nvSpPr>
          <p:cNvPr id="1584" name="Google Shape;1584;p7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7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7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7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9" name="Google Shape;1599;p77"/>
          <p:cNvGrpSpPr/>
          <p:nvPr/>
        </p:nvGrpSpPr>
        <p:grpSpPr>
          <a:xfrm>
            <a:off x="4579078" y="1966111"/>
            <a:ext cx="2261056" cy="2664434"/>
            <a:chOff x="775177" y="1606057"/>
            <a:chExt cx="2261056" cy="2409512"/>
          </a:xfrm>
        </p:grpSpPr>
        <p:sp>
          <p:nvSpPr>
            <p:cNvPr id="1600" name="Google Shape;1600;p77"/>
            <p:cNvSpPr/>
            <p:nvPr/>
          </p:nvSpPr>
          <p:spPr>
            <a:xfrm>
              <a:off x="775177" y="1606057"/>
              <a:ext cx="412845" cy="137159"/>
            </a:xfrm>
            <a:custGeom>
              <a:avLst/>
              <a:gdLst/>
              <a:ahLst/>
              <a:cxnLst/>
              <a:rect l="l" t="t" r="r" b="b"/>
              <a:pathLst>
                <a:path w="27731" h="9213" extrusionOk="0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7"/>
            <p:cNvSpPr/>
            <p:nvPr/>
          </p:nvSpPr>
          <p:spPr>
            <a:xfrm>
              <a:off x="956864" y="1610434"/>
              <a:ext cx="214663" cy="117835"/>
            </a:xfrm>
            <a:custGeom>
              <a:avLst/>
              <a:gdLst/>
              <a:ahLst/>
              <a:cxnLst/>
              <a:rect l="l" t="t" r="r" b="b"/>
              <a:pathLst>
                <a:path w="14419" h="7915" extrusionOk="0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7"/>
            <p:cNvSpPr/>
            <p:nvPr/>
          </p:nvSpPr>
          <p:spPr>
            <a:xfrm>
              <a:off x="813661" y="1689516"/>
              <a:ext cx="66741" cy="38574"/>
            </a:xfrm>
            <a:custGeom>
              <a:avLst/>
              <a:gdLst/>
              <a:ahLst/>
              <a:cxnLst/>
              <a:rect l="l" t="t" r="r" b="b"/>
              <a:pathLst>
                <a:path w="4483" h="2591" extrusionOk="0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7"/>
            <p:cNvSpPr/>
            <p:nvPr/>
          </p:nvSpPr>
          <p:spPr>
            <a:xfrm>
              <a:off x="2623388" y="3878455"/>
              <a:ext cx="412845" cy="137114"/>
            </a:xfrm>
            <a:custGeom>
              <a:avLst/>
              <a:gdLst/>
              <a:ahLst/>
              <a:cxnLst/>
              <a:rect l="l" t="t" r="r" b="b"/>
              <a:pathLst>
                <a:path w="27731" h="9210" extrusionOk="0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7"/>
            <p:cNvSpPr/>
            <p:nvPr/>
          </p:nvSpPr>
          <p:spPr>
            <a:xfrm>
              <a:off x="2805313" y="3882951"/>
              <a:ext cx="214678" cy="117701"/>
            </a:xfrm>
            <a:custGeom>
              <a:avLst/>
              <a:gdLst/>
              <a:ahLst/>
              <a:cxnLst/>
              <a:rect l="l" t="t" r="r" b="b"/>
              <a:pathLst>
                <a:path w="14420" h="7906" extrusionOk="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72;p77">
            <a:extLst>
              <a:ext uri="{FF2B5EF4-FFF2-40B4-BE49-F238E27FC236}">
                <a16:creationId xmlns:a16="http://schemas.microsoft.com/office/drawing/2014/main" id="{A7CE2D47-480D-DF32-5F7F-5E89AB13B48B}"/>
              </a:ext>
            </a:extLst>
          </p:cNvPr>
          <p:cNvSpPr/>
          <p:nvPr/>
        </p:nvSpPr>
        <p:spPr>
          <a:xfrm>
            <a:off x="3793266" y="2050281"/>
            <a:ext cx="1951565" cy="3197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74;p77">
            <a:extLst>
              <a:ext uri="{FF2B5EF4-FFF2-40B4-BE49-F238E27FC236}">
                <a16:creationId xmlns:a16="http://schemas.microsoft.com/office/drawing/2014/main" id="{611F68AC-B5B7-6B83-5BC1-0FF029D9D359}"/>
              </a:ext>
            </a:extLst>
          </p:cNvPr>
          <p:cNvGrpSpPr/>
          <p:nvPr/>
        </p:nvGrpSpPr>
        <p:grpSpPr>
          <a:xfrm>
            <a:off x="3420780" y="1675481"/>
            <a:ext cx="2578061" cy="2050316"/>
            <a:chOff x="1185850" y="2040500"/>
            <a:chExt cx="3250800" cy="1735200"/>
          </a:xfrm>
        </p:grpSpPr>
        <p:sp>
          <p:nvSpPr>
            <p:cNvPr id="1540" name="Google Shape;1575;p77">
              <a:extLst>
                <a:ext uri="{FF2B5EF4-FFF2-40B4-BE49-F238E27FC236}">
                  <a16:creationId xmlns:a16="http://schemas.microsoft.com/office/drawing/2014/main" id="{DD7FE0B8-FF0C-2D9A-AD66-609C96F1CBA5}"/>
                </a:ext>
              </a:extLst>
            </p:cNvPr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77;p77">
              <a:extLst>
                <a:ext uri="{FF2B5EF4-FFF2-40B4-BE49-F238E27FC236}">
                  <a16:creationId xmlns:a16="http://schemas.microsoft.com/office/drawing/2014/main" id="{CAF20F24-15B8-2047-250C-9D5BFFC8E22F}"/>
                </a:ext>
              </a:extLst>
            </p:cNvPr>
            <p:cNvSpPr/>
            <p:nvPr/>
          </p:nvSpPr>
          <p:spPr>
            <a:xfrm>
              <a:off x="1305556" y="2161974"/>
              <a:ext cx="3019134" cy="22333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82;p77">
            <a:extLst>
              <a:ext uri="{FF2B5EF4-FFF2-40B4-BE49-F238E27FC236}">
                <a16:creationId xmlns:a16="http://schemas.microsoft.com/office/drawing/2014/main" id="{B7BBCAFA-53E0-2C43-4E56-D1263006A6F3}"/>
              </a:ext>
            </a:extLst>
          </p:cNvPr>
          <p:cNvSpPr txBox="1">
            <a:spLocks/>
          </p:cNvSpPr>
          <p:nvPr/>
        </p:nvSpPr>
        <p:spPr>
          <a:xfrm>
            <a:off x="3980580" y="1825242"/>
            <a:ext cx="1602392" cy="2378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000" dirty="0"/>
              <a:t>Customer Relationships</a:t>
            </a:r>
          </a:p>
        </p:txBody>
      </p:sp>
      <p:sp>
        <p:nvSpPr>
          <p:cNvPr id="1548" name="Google Shape;1583;p77">
            <a:extLst>
              <a:ext uri="{FF2B5EF4-FFF2-40B4-BE49-F238E27FC236}">
                <a16:creationId xmlns:a16="http://schemas.microsoft.com/office/drawing/2014/main" id="{68221673-F3AE-7DB5-856D-1716DE6A0CA1}"/>
              </a:ext>
            </a:extLst>
          </p:cNvPr>
          <p:cNvSpPr txBox="1">
            <a:spLocks/>
          </p:cNvSpPr>
          <p:nvPr/>
        </p:nvSpPr>
        <p:spPr>
          <a:xfrm>
            <a:off x="3574202" y="2172579"/>
            <a:ext cx="2121436" cy="3825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CA" dirty="0"/>
              <a:t>Self-automated service</a:t>
            </a:r>
            <a:endParaRPr lang="en-US" dirty="0"/>
          </a:p>
        </p:txBody>
      </p:sp>
      <p:sp>
        <p:nvSpPr>
          <p:cNvPr id="1549" name="Google Shape;1572;p77">
            <a:extLst>
              <a:ext uri="{FF2B5EF4-FFF2-40B4-BE49-F238E27FC236}">
                <a16:creationId xmlns:a16="http://schemas.microsoft.com/office/drawing/2014/main" id="{673AE3A5-EC5E-0105-23A7-0E9B65E03A5D}"/>
              </a:ext>
            </a:extLst>
          </p:cNvPr>
          <p:cNvSpPr/>
          <p:nvPr/>
        </p:nvSpPr>
        <p:spPr>
          <a:xfrm>
            <a:off x="1091074" y="2034636"/>
            <a:ext cx="1951565" cy="44243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0" name="Google Shape;1574;p77">
            <a:extLst>
              <a:ext uri="{FF2B5EF4-FFF2-40B4-BE49-F238E27FC236}">
                <a16:creationId xmlns:a16="http://schemas.microsoft.com/office/drawing/2014/main" id="{A6052F02-9A23-8466-6167-DBF9CF5B3F76}"/>
              </a:ext>
            </a:extLst>
          </p:cNvPr>
          <p:cNvGrpSpPr/>
          <p:nvPr/>
        </p:nvGrpSpPr>
        <p:grpSpPr>
          <a:xfrm>
            <a:off x="718588" y="1659836"/>
            <a:ext cx="2578061" cy="2819089"/>
            <a:chOff x="1185850" y="2040500"/>
            <a:chExt cx="3250800" cy="1735200"/>
          </a:xfrm>
        </p:grpSpPr>
        <p:sp>
          <p:nvSpPr>
            <p:cNvPr id="1551" name="Google Shape;1575;p77">
              <a:extLst>
                <a:ext uri="{FF2B5EF4-FFF2-40B4-BE49-F238E27FC236}">
                  <a16:creationId xmlns:a16="http://schemas.microsoft.com/office/drawing/2014/main" id="{EEE20721-38C9-94C4-038C-02BF4FB9935E}"/>
                </a:ext>
              </a:extLst>
            </p:cNvPr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77;p77">
              <a:extLst>
                <a:ext uri="{FF2B5EF4-FFF2-40B4-BE49-F238E27FC236}">
                  <a16:creationId xmlns:a16="http://schemas.microsoft.com/office/drawing/2014/main" id="{46024C47-83CA-947F-A2EB-5D38CE662089}"/>
                </a:ext>
              </a:extLst>
            </p:cNvPr>
            <p:cNvSpPr/>
            <p:nvPr/>
          </p:nvSpPr>
          <p:spPr>
            <a:xfrm>
              <a:off x="1284773" y="2130795"/>
              <a:ext cx="3044119" cy="16039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8" name="Google Shape;1582;p77">
            <a:extLst>
              <a:ext uri="{FF2B5EF4-FFF2-40B4-BE49-F238E27FC236}">
                <a16:creationId xmlns:a16="http://schemas.microsoft.com/office/drawing/2014/main" id="{D19D32D7-1980-7E3A-4EE1-5B8E90E63A6E}"/>
              </a:ext>
            </a:extLst>
          </p:cNvPr>
          <p:cNvSpPr txBox="1">
            <a:spLocks/>
          </p:cNvSpPr>
          <p:nvPr/>
        </p:nvSpPr>
        <p:spPr>
          <a:xfrm>
            <a:off x="1267056" y="1812834"/>
            <a:ext cx="1598145" cy="2374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100" dirty="0"/>
              <a:t>Customer Segments</a:t>
            </a:r>
          </a:p>
        </p:txBody>
      </p:sp>
      <p:sp>
        <p:nvSpPr>
          <p:cNvPr id="1559" name="Google Shape;1583;p77">
            <a:extLst>
              <a:ext uri="{FF2B5EF4-FFF2-40B4-BE49-F238E27FC236}">
                <a16:creationId xmlns:a16="http://schemas.microsoft.com/office/drawing/2014/main" id="{7EF4AD23-5B28-3D8D-D293-C053766A85EF}"/>
              </a:ext>
            </a:extLst>
          </p:cNvPr>
          <p:cNvSpPr txBox="1">
            <a:spLocks/>
          </p:cNvSpPr>
          <p:nvPr/>
        </p:nvSpPr>
        <p:spPr>
          <a:xfrm>
            <a:off x="856643" y="2249868"/>
            <a:ext cx="1730174" cy="11474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139700" indent="0" algn="l"/>
            <a:r>
              <a:rPr lang="en-US" dirty="0"/>
              <a:t>Head of University</a:t>
            </a:r>
          </a:p>
          <a:p>
            <a:pPr marL="139700" indent="0" algn="l"/>
            <a:r>
              <a:rPr lang="en-US" dirty="0"/>
              <a:t>Dean of the College</a:t>
            </a:r>
          </a:p>
          <a:p>
            <a:pPr marL="139700" indent="0" algn="l"/>
            <a:r>
              <a:rPr lang="en-US" dirty="0"/>
              <a:t>Faculty staff</a:t>
            </a:r>
          </a:p>
          <a:p>
            <a:pPr marL="139700" indent="0" algn="l"/>
            <a:r>
              <a:rPr lang="en-US" dirty="0"/>
              <a:t>Professors</a:t>
            </a:r>
          </a:p>
          <a:p>
            <a:pPr marL="139700" indent="0" algn="l"/>
            <a:r>
              <a:rPr lang="en-US" dirty="0"/>
              <a:t>Students</a:t>
            </a:r>
          </a:p>
        </p:txBody>
      </p:sp>
      <p:grpSp>
        <p:nvGrpSpPr>
          <p:cNvPr id="1605" name="Google Shape;1560;p77">
            <a:extLst>
              <a:ext uri="{FF2B5EF4-FFF2-40B4-BE49-F238E27FC236}">
                <a16:creationId xmlns:a16="http://schemas.microsoft.com/office/drawing/2014/main" id="{CA279D34-C13A-8091-C40C-C3993C31C373}"/>
              </a:ext>
            </a:extLst>
          </p:cNvPr>
          <p:cNvGrpSpPr/>
          <p:nvPr/>
        </p:nvGrpSpPr>
        <p:grpSpPr>
          <a:xfrm>
            <a:off x="4384176" y="1376595"/>
            <a:ext cx="4199189" cy="3441726"/>
            <a:chOff x="8071701" y="-1174512"/>
            <a:chExt cx="4199189" cy="3441726"/>
          </a:xfrm>
        </p:grpSpPr>
        <p:sp>
          <p:nvSpPr>
            <p:cNvPr id="1606" name="Google Shape;1561;p77">
              <a:extLst>
                <a:ext uri="{FF2B5EF4-FFF2-40B4-BE49-F238E27FC236}">
                  <a16:creationId xmlns:a16="http://schemas.microsoft.com/office/drawing/2014/main" id="{2D4CED88-B07D-20B8-DA90-7ABEA1825A5A}"/>
                </a:ext>
              </a:extLst>
            </p:cNvPr>
            <p:cNvSpPr/>
            <p:nvPr/>
          </p:nvSpPr>
          <p:spPr>
            <a:xfrm rot="10269652" flipH="1">
              <a:off x="11404751" y="-1174512"/>
              <a:ext cx="866139" cy="1183238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07" name="Google Shape;1562;p77">
              <a:extLst>
                <a:ext uri="{FF2B5EF4-FFF2-40B4-BE49-F238E27FC236}">
                  <a16:creationId xmlns:a16="http://schemas.microsoft.com/office/drawing/2014/main" id="{7042A71F-6FDE-8096-C155-1F8A372E1A4E}"/>
                </a:ext>
              </a:extLst>
            </p:cNvPr>
            <p:cNvGrpSpPr/>
            <p:nvPr/>
          </p:nvGrpSpPr>
          <p:grpSpPr>
            <a:xfrm rot="2700000">
              <a:off x="7878629" y="1895395"/>
              <a:ext cx="564891" cy="178747"/>
              <a:chOff x="6872640" y="3355362"/>
              <a:chExt cx="564897" cy="178749"/>
            </a:xfrm>
          </p:grpSpPr>
          <p:sp>
            <p:nvSpPr>
              <p:cNvPr id="1608" name="Google Shape;1563;p77">
                <a:extLst>
                  <a:ext uri="{FF2B5EF4-FFF2-40B4-BE49-F238E27FC236}">
                    <a16:creationId xmlns:a16="http://schemas.microsoft.com/office/drawing/2014/main" id="{9201AA43-120F-06AB-FE00-6221FFED02AC}"/>
                  </a:ext>
                </a:extLst>
              </p:cNvPr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564;p77">
                <a:extLst>
                  <a:ext uri="{FF2B5EF4-FFF2-40B4-BE49-F238E27FC236}">
                    <a16:creationId xmlns:a16="http://schemas.microsoft.com/office/drawing/2014/main" id="{921CF8E8-2E90-CEAF-3BF7-500060FFFB79}"/>
                  </a:ext>
                </a:extLst>
              </p:cNvPr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0" name="Google Shape;1572;p77">
            <a:extLst>
              <a:ext uri="{FF2B5EF4-FFF2-40B4-BE49-F238E27FC236}">
                <a16:creationId xmlns:a16="http://schemas.microsoft.com/office/drawing/2014/main" id="{1BEC6E1D-D810-3DD1-DF8C-6C977B75345D}"/>
              </a:ext>
            </a:extLst>
          </p:cNvPr>
          <p:cNvSpPr/>
          <p:nvPr/>
        </p:nvSpPr>
        <p:spPr>
          <a:xfrm>
            <a:off x="6467109" y="2036863"/>
            <a:ext cx="1951565" cy="2410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1" name="Google Shape;1574;p77">
            <a:extLst>
              <a:ext uri="{FF2B5EF4-FFF2-40B4-BE49-F238E27FC236}">
                <a16:creationId xmlns:a16="http://schemas.microsoft.com/office/drawing/2014/main" id="{13000DE3-CDA0-50C3-80C0-8DB0A5E2B08C}"/>
              </a:ext>
            </a:extLst>
          </p:cNvPr>
          <p:cNvGrpSpPr/>
          <p:nvPr/>
        </p:nvGrpSpPr>
        <p:grpSpPr>
          <a:xfrm>
            <a:off x="6094623" y="1662062"/>
            <a:ext cx="2578061" cy="1553357"/>
            <a:chOff x="1185850" y="2040500"/>
            <a:chExt cx="3250800" cy="1735200"/>
          </a:xfrm>
        </p:grpSpPr>
        <p:sp>
          <p:nvSpPr>
            <p:cNvPr id="1612" name="Google Shape;1575;p77">
              <a:extLst>
                <a:ext uri="{FF2B5EF4-FFF2-40B4-BE49-F238E27FC236}">
                  <a16:creationId xmlns:a16="http://schemas.microsoft.com/office/drawing/2014/main" id="{9C99DF34-E063-D4F0-84F4-5C226A75FF1A}"/>
                </a:ext>
              </a:extLst>
            </p:cNvPr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577;p77">
              <a:extLst>
                <a:ext uri="{FF2B5EF4-FFF2-40B4-BE49-F238E27FC236}">
                  <a16:creationId xmlns:a16="http://schemas.microsoft.com/office/drawing/2014/main" id="{FE9526A5-B898-DADB-D9BD-B3A08E25D62D}"/>
                </a:ext>
              </a:extLst>
            </p:cNvPr>
            <p:cNvSpPr/>
            <p:nvPr/>
          </p:nvSpPr>
          <p:spPr>
            <a:xfrm>
              <a:off x="1305554" y="2161974"/>
              <a:ext cx="3085089" cy="27877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9" name="Google Shape;1582;p77">
            <a:extLst>
              <a:ext uri="{FF2B5EF4-FFF2-40B4-BE49-F238E27FC236}">
                <a16:creationId xmlns:a16="http://schemas.microsoft.com/office/drawing/2014/main" id="{2D7D6467-2851-825E-4B4A-C807C6AF4D92}"/>
              </a:ext>
            </a:extLst>
          </p:cNvPr>
          <p:cNvSpPr txBox="1">
            <a:spLocks/>
          </p:cNvSpPr>
          <p:nvPr/>
        </p:nvSpPr>
        <p:spPr>
          <a:xfrm>
            <a:off x="6613772" y="1859309"/>
            <a:ext cx="1273466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400" dirty="0"/>
              <a:t>Channels</a:t>
            </a:r>
          </a:p>
        </p:txBody>
      </p:sp>
      <p:sp>
        <p:nvSpPr>
          <p:cNvPr id="1620" name="Google Shape;1583;p77">
            <a:extLst>
              <a:ext uri="{FF2B5EF4-FFF2-40B4-BE49-F238E27FC236}">
                <a16:creationId xmlns:a16="http://schemas.microsoft.com/office/drawing/2014/main" id="{CEE347B9-2751-5305-18AE-E8C0A9228D09}"/>
              </a:ext>
            </a:extLst>
          </p:cNvPr>
          <p:cNvSpPr txBox="1">
            <a:spLocks/>
          </p:cNvSpPr>
          <p:nvPr/>
        </p:nvSpPr>
        <p:spPr>
          <a:xfrm>
            <a:off x="6100277" y="2196195"/>
            <a:ext cx="2578061" cy="4207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algn="l"/>
            <a:r>
              <a:rPr lang="en-US" dirty="0"/>
              <a:t>Website platform</a:t>
            </a:r>
          </a:p>
          <a:p>
            <a:pPr algn="l"/>
            <a:r>
              <a:rPr lang="en-US" dirty="0"/>
              <a:t>Accessible from university system</a:t>
            </a:r>
          </a:p>
        </p:txBody>
      </p:sp>
      <p:sp>
        <p:nvSpPr>
          <p:cNvPr id="1630" name="Google Shape;1609;p78">
            <a:extLst>
              <a:ext uri="{FF2B5EF4-FFF2-40B4-BE49-F238E27FC236}">
                <a16:creationId xmlns:a16="http://schemas.microsoft.com/office/drawing/2014/main" id="{D608CE41-410D-9327-061A-AA0A2E640C7E}"/>
              </a:ext>
            </a:extLst>
          </p:cNvPr>
          <p:cNvSpPr/>
          <p:nvPr/>
        </p:nvSpPr>
        <p:spPr>
          <a:xfrm>
            <a:off x="1323948" y="579662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12;p78">
            <a:extLst>
              <a:ext uri="{FF2B5EF4-FFF2-40B4-BE49-F238E27FC236}">
                <a16:creationId xmlns:a16="http://schemas.microsoft.com/office/drawing/2014/main" id="{B0D8458F-E2FC-FE12-867E-902256B7908D}"/>
              </a:ext>
            </a:extLst>
          </p:cNvPr>
          <p:cNvSpPr txBox="1">
            <a:spLocks noGrp="1"/>
          </p:cNvSpPr>
          <p:nvPr/>
        </p:nvSpPr>
        <p:spPr>
          <a:xfrm>
            <a:off x="1387702" y="791212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635" name="Google Shape;1579;p77">
            <a:extLst>
              <a:ext uri="{FF2B5EF4-FFF2-40B4-BE49-F238E27FC236}">
                <a16:creationId xmlns:a16="http://schemas.microsoft.com/office/drawing/2014/main" id="{EDD62EC0-2224-F619-0D1F-59F149C41F24}"/>
              </a:ext>
            </a:extLst>
          </p:cNvPr>
          <p:cNvSpPr/>
          <p:nvPr/>
        </p:nvSpPr>
        <p:spPr>
          <a:xfrm rot="10800000" flipH="1">
            <a:off x="6284364" y="1823098"/>
            <a:ext cx="74539" cy="15271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580;p77">
            <a:extLst>
              <a:ext uri="{FF2B5EF4-FFF2-40B4-BE49-F238E27FC236}">
                <a16:creationId xmlns:a16="http://schemas.microsoft.com/office/drawing/2014/main" id="{FD5A6D1D-D570-7AE0-E9EB-3748F54A196B}"/>
              </a:ext>
            </a:extLst>
          </p:cNvPr>
          <p:cNvSpPr/>
          <p:nvPr/>
        </p:nvSpPr>
        <p:spPr>
          <a:xfrm rot="10800000" flipH="1">
            <a:off x="6417333" y="1823098"/>
            <a:ext cx="74539" cy="1527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581;p77">
            <a:extLst>
              <a:ext uri="{FF2B5EF4-FFF2-40B4-BE49-F238E27FC236}">
                <a16:creationId xmlns:a16="http://schemas.microsoft.com/office/drawing/2014/main" id="{CC7D66C4-3E30-20D4-7C5D-FF962FDE5D4D}"/>
              </a:ext>
            </a:extLst>
          </p:cNvPr>
          <p:cNvSpPr/>
          <p:nvPr/>
        </p:nvSpPr>
        <p:spPr>
          <a:xfrm rot="10800000" flipH="1">
            <a:off x="6550301" y="1823098"/>
            <a:ext cx="74539" cy="1527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579;p77">
            <a:extLst>
              <a:ext uri="{FF2B5EF4-FFF2-40B4-BE49-F238E27FC236}">
                <a16:creationId xmlns:a16="http://schemas.microsoft.com/office/drawing/2014/main" id="{46B0D7D0-9D53-483D-28D8-9EF2C96C68AE}"/>
              </a:ext>
            </a:extLst>
          </p:cNvPr>
          <p:cNvSpPr/>
          <p:nvPr/>
        </p:nvSpPr>
        <p:spPr>
          <a:xfrm rot="10800000" flipH="1">
            <a:off x="889530" y="1855354"/>
            <a:ext cx="74539" cy="15271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580;p77">
            <a:extLst>
              <a:ext uri="{FF2B5EF4-FFF2-40B4-BE49-F238E27FC236}">
                <a16:creationId xmlns:a16="http://schemas.microsoft.com/office/drawing/2014/main" id="{9F9194F9-F4A3-F419-9CB7-3904A143BEBD}"/>
              </a:ext>
            </a:extLst>
          </p:cNvPr>
          <p:cNvSpPr/>
          <p:nvPr/>
        </p:nvSpPr>
        <p:spPr>
          <a:xfrm rot="10800000" flipH="1">
            <a:off x="1022499" y="1855354"/>
            <a:ext cx="74539" cy="1527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581;p77">
            <a:extLst>
              <a:ext uri="{FF2B5EF4-FFF2-40B4-BE49-F238E27FC236}">
                <a16:creationId xmlns:a16="http://schemas.microsoft.com/office/drawing/2014/main" id="{7B605E8F-39A3-91DA-9ED8-5783FCBC36AA}"/>
              </a:ext>
            </a:extLst>
          </p:cNvPr>
          <p:cNvSpPr/>
          <p:nvPr/>
        </p:nvSpPr>
        <p:spPr>
          <a:xfrm rot="10800000" flipH="1">
            <a:off x="1155467" y="1855354"/>
            <a:ext cx="74539" cy="1527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579;p77">
            <a:extLst>
              <a:ext uri="{FF2B5EF4-FFF2-40B4-BE49-F238E27FC236}">
                <a16:creationId xmlns:a16="http://schemas.microsoft.com/office/drawing/2014/main" id="{8E607E5E-7145-2246-EB65-CC510B9E8748}"/>
              </a:ext>
            </a:extLst>
          </p:cNvPr>
          <p:cNvSpPr/>
          <p:nvPr/>
        </p:nvSpPr>
        <p:spPr>
          <a:xfrm rot="10800000" flipH="1">
            <a:off x="3602181" y="1877361"/>
            <a:ext cx="74539" cy="15271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580;p77">
            <a:extLst>
              <a:ext uri="{FF2B5EF4-FFF2-40B4-BE49-F238E27FC236}">
                <a16:creationId xmlns:a16="http://schemas.microsoft.com/office/drawing/2014/main" id="{81BFAAFF-A866-9E0F-DDBF-1B8F8CEE54D2}"/>
              </a:ext>
            </a:extLst>
          </p:cNvPr>
          <p:cNvSpPr/>
          <p:nvPr/>
        </p:nvSpPr>
        <p:spPr>
          <a:xfrm rot="10800000" flipH="1">
            <a:off x="3735150" y="1877361"/>
            <a:ext cx="74539" cy="1527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581;p77">
            <a:extLst>
              <a:ext uri="{FF2B5EF4-FFF2-40B4-BE49-F238E27FC236}">
                <a16:creationId xmlns:a16="http://schemas.microsoft.com/office/drawing/2014/main" id="{0263218E-E7CC-E2D1-1935-2730C0D34D93}"/>
              </a:ext>
            </a:extLst>
          </p:cNvPr>
          <p:cNvSpPr/>
          <p:nvPr/>
        </p:nvSpPr>
        <p:spPr>
          <a:xfrm rot="10800000" flipH="1">
            <a:off x="3868118" y="1877361"/>
            <a:ext cx="74539" cy="1527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5" name="Google Shape;1565;p77"/>
          <p:cNvGrpSpPr/>
          <p:nvPr/>
        </p:nvGrpSpPr>
        <p:grpSpPr>
          <a:xfrm>
            <a:off x="858536" y="1248939"/>
            <a:ext cx="1102217" cy="1865376"/>
            <a:chOff x="830933" y="2247684"/>
            <a:chExt cx="1102217" cy="1865376"/>
          </a:xfrm>
        </p:grpSpPr>
        <p:grpSp>
          <p:nvGrpSpPr>
            <p:cNvPr id="1566" name="Google Shape;1566;p77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567" name="Google Shape;1567;p77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77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570" name="Google Shape;1570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3" name="Google Shape;1573;p77"/>
          <p:cNvSpPr txBox="1">
            <a:spLocks noGrp="1"/>
          </p:cNvSpPr>
          <p:nvPr>
            <p:ph type="title"/>
          </p:nvPr>
        </p:nvSpPr>
        <p:spPr>
          <a:xfrm>
            <a:off x="1961398" y="537265"/>
            <a:ext cx="62266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</a:rPr>
              <a:t>Infrastructure Components</a:t>
            </a:r>
            <a:endParaRPr dirty="0"/>
          </a:p>
        </p:txBody>
      </p:sp>
      <p:sp>
        <p:nvSpPr>
          <p:cNvPr id="1584" name="Google Shape;1584;p7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7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7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7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5" name="Google Shape;1560;p77">
            <a:extLst>
              <a:ext uri="{FF2B5EF4-FFF2-40B4-BE49-F238E27FC236}">
                <a16:creationId xmlns:a16="http://schemas.microsoft.com/office/drawing/2014/main" id="{CA279D34-C13A-8091-C40C-C3993C31C373}"/>
              </a:ext>
            </a:extLst>
          </p:cNvPr>
          <p:cNvGrpSpPr/>
          <p:nvPr/>
        </p:nvGrpSpPr>
        <p:grpSpPr>
          <a:xfrm>
            <a:off x="4297776" y="1464893"/>
            <a:ext cx="4199189" cy="3441726"/>
            <a:chOff x="8071701" y="-1174512"/>
            <a:chExt cx="4199189" cy="3441726"/>
          </a:xfrm>
        </p:grpSpPr>
        <p:sp>
          <p:nvSpPr>
            <p:cNvPr id="1606" name="Google Shape;1561;p77">
              <a:extLst>
                <a:ext uri="{FF2B5EF4-FFF2-40B4-BE49-F238E27FC236}">
                  <a16:creationId xmlns:a16="http://schemas.microsoft.com/office/drawing/2014/main" id="{2D4CED88-B07D-20B8-DA90-7ABEA1825A5A}"/>
                </a:ext>
              </a:extLst>
            </p:cNvPr>
            <p:cNvSpPr/>
            <p:nvPr/>
          </p:nvSpPr>
          <p:spPr>
            <a:xfrm rot="10269652" flipH="1">
              <a:off x="11404751" y="-1174512"/>
              <a:ext cx="866139" cy="1183238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07" name="Google Shape;1562;p77">
              <a:extLst>
                <a:ext uri="{FF2B5EF4-FFF2-40B4-BE49-F238E27FC236}">
                  <a16:creationId xmlns:a16="http://schemas.microsoft.com/office/drawing/2014/main" id="{7042A71F-6FDE-8096-C155-1F8A372E1A4E}"/>
                </a:ext>
              </a:extLst>
            </p:cNvPr>
            <p:cNvGrpSpPr/>
            <p:nvPr/>
          </p:nvGrpSpPr>
          <p:grpSpPr>
            <a:xfrm rot="2700000">
              <a:off x="7878629" y="1895395"/>
              <a:ext cx="564891" cy="178747"/>
              <a:chOff x="6872640" y="3355362"/>
              <a:chExt cx="564897" cy="178749"/>
            </a:xfrm>
          </p:grpSpPr>
          <p:sp>
            <p:nvSpPr>
              <p:cNvPr id="1608" name="Google Shape;1563;p77">
                <a:extLst>
                  <a:ext uri="{FF2B5EF4-FFF2-40B4-BE49-F238E27FC236}">
                    <a16:creationId xmlns:a16="http://schemas.microsoft.com/office/drawing/2014/main" id="{9201AA43-120F-06AB-FE00-6221FFED02AC}"/>
                  </a:ext>
                </a:extLst>
              </p:cNvPr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564;p77">
                <a:extLst>
                  <a:ext uri="{FF2B5EF4-FFF2-40B4-BE49-F238E27FC236}">
                    <a16:creationId xmlns:a16="http://schemas.microsoft.com/office/drawing/2014/main" id="{921CF8E8-2E90-CEAF-3BF7-500060FFFB79}"/>
                  </a:ext>
                </a:extLst>
              </p:cNvPr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813;p81">
            <a:extLst>
              <a:ext uri="{FF2B5EF4-FFF2-40B4-BE49-F238E27FC236}">
                <a16:creationId xmlns:a16="http://schemas.microsoft.com/office/drawing/2014/main" id="{948A4901-D58E-4E9C-4911-2D5026BC69FB}"/>
              </a:ext>
            </a:extLst>
          </p:cNvPr>
          <p:cNvSpPr/>
          <p:nvPr/>
        </p:nvSpPr>
        <p:spPr>
          <a:xfrm>
            <a:off x="1309567" y="592707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816;p81">
            <a:extLst>
              <a:ext uri="{FF2B5EF4-FFF2-40B4-BE49-F238E27FC236}">
                <a16:creationId xmlns:a16="http://schemas.microsoft.com/office/drawing/2014/main" id="{C3CED322-9CBF-623B-6CF0-AE94C6F4EC43}"/>
              </a:ext>
            </a:extLst>
          </p:cNvPr>
          <p:cNvSpPr txBox="1">
            <a:spLocks noGrp="1"/>
          </p:cNvSpPr>
          <p:nvPr/>
        </p:nvSpPr>
        <p:spPr>
          <a:xfrm>
            <a:off x="1309567" y="720557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" name="Google Shape;1585;p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A401769-1412-454D-5F65-E54484E63989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586;p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FF267C-112E-AA7D-10A7-2CDCA0C7378D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87;p77">
            <a:hlinkClick r:id="rId3" action="ppaction://hlinksldjump"/>
            <a:extLst>
              <a:ext uri="{FF2B5EF4-FFF2-40B4-BE49-F238E27FC236}">
                <a16:creationId xmlns:a16="http://schemas.microsoft.com/office/drawing/2014/main" id="{990C5AA3-5287-6CF1-199F-0BB06B8DBC51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599;p77">
            <a:extLst>
              <a:ext uri="{FF2B5EF4-FFF2-40B4-BE49-F238E27FC236}">
                <a16:creationId xmlns:a16="http://schemas.microsoft.com/office/drawing/2014/main" id="{AC0889FE-974F-CC61-EF12-B7950200DDEA}"/>
              </a:ext>
            </a:extLst>
          </p:cNvPr>
          <p:cNvGrpSpPr/>
          <p:nvPr/>
        </p:nvGrpSpPr>
        <p:grpSpPr>
          <a:xfrm>
            <a:off x="4579078" y="1994453"/>
            <a:ext cx="2261056" cy="2664434"/>
            <a:chOff x="775177" y="1606057"/>
            <a:chExt cx="2261056" cy="2409512"/>
          </a:xfrm>
        </p:grpSpPr>
        <p:sp>
          <p:nvSpPr>
            <p:cNvPr id="8" name="Google Shape;1600;p77">
              <a:extLst>
                <a:ext uri="{FF2B5EF4-FFF2-40B4-BE49-F238E27FC236}">
                  <a16:creationId xmlns:a16="http://schemas.microsoft.com/office/drawing/2014/main" id="{191A07C4-7223-A696-ED81-3AE1E73DD4FA}"/>
                </a:ext>
              </a:extLst>
            </p:cNvPr>
            <p:cNvSpPr/>
            <p:nvPr/>
          </p:nvSpPr>
          <p:spPr>
            <a:xfrm>
              <a:off x="775177" y="1606057"/>
              <a:ext cx="412845" cy="137159"/>
            </a:xfrm>
            <a:custGeom>
              <a:avLst/>
              <a:gdLst/>
              <a:ahLst/>
              <a:cxnLst/>
              <a:rect l="l" t="t" r="r" b="b"/>
              <a:pathLst>
                <a:path w="27731" h="9213" extrusionOk="0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1;p77">
              <a:extLst>
                <a:ext uri="{FF2B5EF4-FFF2-40B4-BE49-F238E27FC236}">
                  <a16:creationId xmlns:a16="http://schemas.microsoft.com/office/drawing/2014/main" id="{8D2B753E-C1A1-F11F-9FE2-2DE11E324544}"/>
                </a:ext>
              </a:extLst>
            </p:cNvPr>
            <p:cNvSpPr/>
            <p:nvPr/>
          </p:nvSpPr>
          <p:spPr>
            <a:xfrm>
              <a:off x="956864" y="1610434"/>
              <a:ext cx="214663" cy="117835"/>
            </a:xfrm>
            <a:custGeom>
              <a:avLst/>
              <a:gdLst/>
              <a:ahLst/>
              <a:cxnLst/>
              <a:rect l="l" t="t" r="r" b="b"/>
              <a:pathLst>
                <a:path w="14419" h="7915" extrusionOk="0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2;p77">
              <a:extLst>
                <a:ext uri="{FF2B5EF4-FFF2-40B4-BE49-F238E27FC236}">
                  <a16:creationId xmlns:a16="http://schemas.microsoft.com/office/drawing/2014/main" id="{EDA21CD3-A2F1-F6F6-89ED-4CF7EB0AA31A}"/>
                </a:ext>
              </a:extLst>
            </p:cNvPr>
            <p:cNvSpPr/>
            <p:nvPr/>
          </p:nvSpPr>
          <p:spPr>
            <a:xfrm>
              <a:off x="813661" y="1689516"/>
              <a:ext cx="66741" cy="38574"/>
            </a:xfrm>
            <a:custGeom>
              <a:avLst/>
              <a:gdLst/>
              <a:ahLst/>
              <a:cxnLst/>
              <a:rect l="l" t="t" r="r" b="b"/>
              <a:pathLst>
                <a:path w="4483" h="2591" extrusionOk="0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03;p77">
              <a:extLst>
                <a:ext uri="{FF2B5EF4-FFF2-40B4-BE49-F238E27FC236}">
                  <a16:creationId xmlns:a16="http://schemas.microsoft.com/office/drawing/2014/main" id="{016E7DC6-641B-75A5-D7BF-DFC0B240118C}"/>
                </a:ext>
              </a:extLst>
            </p:cNvPr>
            <p:cNvSpPr/>
            <p:nvPr/>
          </p:nvSpPr>
          <p:spPr>
            <a:xfrm>
              <a:off x="2623388" y="3878455"/>
              <a:ext cx="412845" cy="137114"/>
            </a:xfrm>
            <a:custGeom>
              <a:avLst/>
              <a:gdLst/>
              <a:ahLst/>
              <a:cxnLst/>
              <a:rect l="l" t="t" r="r" b="b"/>
              <a:pathLst>
                <a:path w="27731" h="9210" extrusionOk="0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04;p77">
              <a:extLst>
                <a:ext uri="{FF2B5EF4-FFF2-40B4-BE49-F238E27FC236}">
                  <a16:creationId xmlns:a16="http://schemas.microsoft.com/office/drawing/2014/main" id="{C358384C-309E-10F8-7222-730F01255CD8}"/>
                </a:ext>
              </a:extLst>
            </p:cNvPr>
            <p:cNvSpPr/>
            <p:nvPr/>
          </p:nvSpPr>
          <p:spPr>
            <a:xfrm>
              <a:off x="2805313" y="3882951"/>
              <a:ext cx="214678" cy="117701"/>
            </a:xfrm>
            <a:custGeom>
              <a:avLst/>
              <a:gdLst/>
              <a:ahLst/>
              <a:cxnLst/>
              <a:rect l="l" t="t" r="r" b="b"/>
              <a:pathLst>
                <a:path w="14420" h="7906" extrusionOk="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572;p77">
            <a:extLst>
              <a:ext uri="{FF2B5EF4-FFF2-40B4-BE49-F238E27FC236}">
                <a16:creationId xmlns:a16="http://schemas.microsoft.com/office/drawing/2014/main" id="{AF8140FC-B5BF-C252-0145-4500F831AC3F}"/>
              </a:ext>
            </a:extLst>
          </p:cNvPr>
          <p:cNvSpPr/>
          <p:nvPr/>
        </p:nvSpPr>
        <p:spPr>
          <a:xfrm>
            <a:off x="1134292" y="2086890"/>
            <a:ext cx="1951565" cy="3197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574;p77">
            <a:extLst>
              <a:ext uri="{FF2B5EF4-FFF2-40B4-BE49-F238E27FC236}">
                <a16:creationId xmlns:a16="http://schemas.microsoft.com/office/drawing/2014/main" id="{DDFCBD12-E731-BE52-65F9-018C02CCB2DF}"/>
              </a:ext>
            </a:extLst>
          </p:cNvPr>
          <p:cNvGrpSpPr/>
          <p:nvPr/>
        </p:nvGrpSpPr>
        <p:grpSpPr>
          <a:xfrm>
            <a:off x="761806" y="1712090"/>
            <a:ext cx="2578061" cy="2838703"/>
            <a:chOff x="1185850" y="2040500"/>
            <a:chExt cx="3250800" cy="1735200"/>
          </a:xfrm>
        </p:grpSpPr>
        <p:sp>
          <p:nvSpPr>
            <p:cNvPr id="26" name="Google Shape;1575;p77">
              <a:extLst>
                <a:ext uri="{FF2B5EF4-FFF2-40B4-BE49-F238E27FC236}">
                  <a16:creationId xmlns:a16="http://schemas.microsoft.com/office/drawing/2014/main" id="{C0C649AA-9EE6-1234-512A-52F3510AF935}"/>
                </a:ext>
              </a:extLst>
            </p:cNvPr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77;p77">
              <a:extLst>
                <a:ext uri="{FF2B5EF4-FFF2-40B4-BE49-F238E27FC236}">
                  <a16:creationId xmlns:a16="http://schemas.microsoft.com/office/drawing/2014/main" id="{54CF7327-FD7B-CEB5-28D2-ADBC94AC8925}"/>
                </a:ext>
              </a:extLst>
            </p:cNvPr>
            <p:cNvSpPr/>
            <p:nvPr/>
          </p:nvSpPr>
          <p:spPr>
            <a:xfrm>
              <a:off x="1242920" y="2126498"/>
              <a:ext cx="3090761" cy="16553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582;p77">
            <a:extLst>
              <a:ext uri="{FF2B5EF4-FFF2-40B4-BE49-F238E27FC236}">
                <a16:creationId xmlns:a16="http://schemas.microsoft.com/office/drawing/2014/main" id="{4BFC0C54-68B9-7E3A-F6A1-9666D83AAFC7}"/>
              </a:ext>
            </a:extLst>
          </p:cNvPr>
          <p:cNvSpPr txBox="1">
            <a:spLocks/>
          </p:cNvSpPr>
          <p:nvPr/>
        </p:nvSpPr>
        <p:spPr>
          <a:xfrm>
            <a:off x="1335451" y="1910817"/>
            <a:ext cx="1540791" cy="1675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200" dirty="0"/>
              <a:t>Key Activities</a:t>
            </a:r>
          </a:p>
        </p:txBody>
      </p:sp>
      <p:sp>
        <p:nvSpPr>
          <p:cNvPr id="34" name="Google Shape;1583;p77">
            <a:extLst>
              <a:ext uri="{FF2B5EF4-FFF2-40B4-BE49-F238E27FC236}">
                <a16:creationId xmlns:a16="http://schemas.microsoft.com/office/drawing/2014/main" id="{7A988017-42D0-6D8F-DA94-C0C97E3B0D42}"/>
              </a:ext>
            </a:extLst>
          </p:cNvPr>
          <p:cNvSpPr txBox="1">
            <a:spLocks/>
          </p:cNvSpPr>
          <p:nvPr/>
        </p:nvSpPr>
        <p:spPr>
          <a:xfrm>
            <a:off x="813292" y="2379948"/>
            <a:ext cx="2501580" cy="4289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algn="l"/>
            <a:r>
              <a:rPr lang="en-US" dirty="0"/>
              <a:t>App development and maintenance</a:t>
            </a:r>
          </a:p>
          <a:p>
            <a:pPr marL="0" algn="l"/>
            <a:r>
              <a:rPr lang="en-US" dirty="0"/>
              <a:t>Security and compliance</a:t>
            </a:r>
          </a:p>
        </p:txBody>
      </p:sp>
      <p:grpSp>
        <p:nvGrpSpPr>
          <p:cNvPr id="46" name="Google Shape;1560;p77">
            <a:extLst>
              <a:ext uri="{FF2B5EF4-FFF2-40B4-BE49-F238E27FC236}">
                <a16:creationId xmlns:a16="http://schemas.microsoft.com/office/drawing/2014/main" id="{741934D4-3752-C0D2-8D49-5BC8C5ACA138}"/>
              </a:ext>
            </a:extLst>
          </p:cNvPr>
          <p:cNvGrpSpPr/>
          <p:nvPr/>
        </p:nvGrpSpPr>
        <p:grpSpPr>
          <a:xfrm>
            <a:off x="3179209" y="2849409"/>
            <a:ext cx="1037670" cy="2045238"/>
            <a:chOff x="7396235" y="1721853"/>
            <a:chExt cx="1037670" cy="2045238"/>
          </a:xfrm>
        </p:grpSpPr>
        <p:sp>
          <p:nvSpPr>
            <p:cNvPr id="47" name="Google Shape;1561;p77">
              <a:extLst>
                <a:ext uri="{FF2B5EF4-FFF2-40B4-BE49-F238E27FC236}">
                  <a16:creationId xmlns:a16="http://schemas.microsoft.com/office/drawing/2014/main" id="{49DF4695-A2B7-2BDC-C29F-66D5BCF30456}"/>
                </a:ext>
              </a:extLst>
            </p:cNvPr>
            <p:cNvSpPr/>
            <p:nvPr/>
          </p:nvSpPr>
          <p:spPr>
            <a:xfrm rot="10269652" flipH="1">
              <a:off x="7482000" y="2524334"/>
              <a:ext cx="866139" cy="1183238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1562;p77">
              <a:extLst>
                <a:ext uri="{FF2B5EF4-FFF2-40B4-BE49-F238E27FC236}">
                  <a16:creationId xmlns:a16="http://schemas.microsoft.com/office/drawing/2014/main" id="{F72C444C-76AC-EC8E-C29F-B0FF70629777}"/>
                </a:ext>
              </a:extLst>
            </p:cNvPr>
            <p:cNvGrpSpPr/>
            <p:nvPr/>
          </p:nvGrpSpPr>
          <p:grpSpPr>
            <a:xfrm rot="2700000">
              <a:off x="7878629" y="1895395"/>
              <a:ext cx="564891" cy="178747"/>
              <a:chOff x="6872640" y="3355362"/>
              <a:chExt cx="564897" cy="178749"/>
            </a:xfrm>
          </p:grpSpPr>
          <p:sp>
            <p:nvSpPr>
              <p:cNvPr id="49" name="Google Shape;1563;p77">
                <a:extLst>
                  <a:ext uri="{FF2B5EF4-FFF2-40B4-BE49-F238E27FC236}">
                    <a16:creationId xmlns:a16="http://schemas.microsoft.com/office/drawing/2014/main" id="{7C76C902-2906-07E2-64CF-E6FF8E504149}"/>
                  </a:ext>
                </a:extLst>
              </p:cNvPr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64;p77">
                <a:extLst>
                  <a:ext uri="{FF2B5EF4-FFF2-40B4-BE49-F238E27FC236}">
                    <a16:creationId xmlns:a16="http://schemas.microsoft.com/office/drawing/2014/main" id="{33EBC47A-EA30-94CD-C66D-78F430BC95AE}"/>
                  </a:ext>
                </a:extLst>
              </p:cNvPr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1572;p77">
            <a:extLst>
              <a:ext uri="{FF2B5EF4-FFF2-40B4-BE49-F238E27FC236}">
                <a16:creationId xmlns:a16="http://schemas.microsoft.com/office/drawing/2014/main" id="{2BFACB97-C6AA-0881-AED1-66BCF0DE6778}"/>
              </a:ext>
            </a:extLst>
          </p:cNvPr>
          <p:cNvSpPr/>
          <p:nvPr/>
        </p:nvSpPr>
        <p:spPr>
          <a:xfrm>
            <a:off x="6521181" y="2095233"/>
            <a:ext cx="1951565" cy="32134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1574;p77">
            <a:extLst>
              <a:ext uri="{FF2B5EF4-FFF2-40B4-BE49-F238E27FC236}">
                <a16:creationId xmlns:a16="http://schemas.microsoft.com/office/drawing/2014/main" id="{CEC26DE9-DB57-5DEB-D3AC-523E0E6C2689}"/>
              </a:ext>
            </a:extLst>
          </p:cNvPr>
          <p:cNvGrpSpPr/>
          <p:nvPr/>
        </p:nvGrpSpPr>
        <p:grpSpPr>
          <a:xfrm>
            <a:off x="6148695" y="1720434"/>
            <a:ext cx="2578061" cy="1599265"/>
            <a:chOff x="1185850" y="2040500"/>
            <a:chExt cx="3250800" cy="1735200"/>
          </a:xfrm>
        </p:grpSpPr>
        <p:sp>
          <p:nvSpPr>
            <p:cNvPr id="53" name="Google Shape;1575;p77">
              <a:extLst>
                <a:ext uri="{FF2B5EF4-FFF2-40B4-BE49-F238E27FC236}">
                  <a16:creationId xmlns:a16="http://schemas.microsoft.com/office/drawing/2014/main" id="{64D68608-F3D5-E4D3-E229-15F89E230B6C}"/>
                </a:ext>
              </a:extLst>
            </p:cNvPr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77;p77">
              <a:extLst>
                <a:ext uri="{FF2B5EF4-FFF2-40B4-BE49-F238E27FC236}">
                  <a16:creationId xmlns:a16="http://schemas.microsoft.com/office/drawing/2014/main" id="{6C468C8E-E116-66D7-CF4B-236F1EF648BE}"/>
                </a:ext>
              </a:extLst>
            </p:cNvPr>
            <p:cNvSpPr/>
            <p:nvPr/>
          </p:nvSpPr>
          <p:spPr>
            <a:xfrm>
              <a:off x="1305556" y="2161974"/>
              <a:ext cx="3019134" cy="22333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1582;p77">
            <a:extLst>
              <a:ext uri="{FF2B5EF4-FFF2-40B4-BE49-F238E27FC236}">
                <a16:creationId xmlns:a16="http://schemas.microsoft.com/office/drawing/2014/main" id="{78D5A232-7F08-E6E7-BA9A-9A911EE64C39}"/>
              </a:ext>
            </a:extLst>
          </p:cNvPr>
          <p:cNvSpPr txBox="1">
            <a:spLocks/>
          </p:cNvSpPr>
          <p:nvPr/>
        </p:nvSpPr>
        <p:spPr>
          <a:xfrm>
            <a:off x="6708495" y="1870195"/>
            <a:ext cx="1602392" cy="124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200" dirty="0"/>
              <a:t>Key Partnerships</a:t>
            </a:r>
          </a:p>
        </p:txBody>
      </p:sp>
      <p:sp>
        <p:nvSpPr>
          <p:cNvPr id="61" name="Google Shape;1583;p77">
            <a:extLst>
              <a:ext uri="{FF2B5EF4-FFF2-40B4-BE49-F238E27FC236}">
                <a16:creationId xmlns:a16="http://schemas.microsoft.com/office/drawing/2014/main" id="{602D2043-1137-8804-81A8-DB24BB37A748}"/>
              </a:ext>
            </a:extLst>
          </p:cNvPr>
          <p:cNvSpPr txBox="1">
            <a:spLocks/>
          </p:cNvSpPr>
          <p:nvPr/>
        </p:nvSpPr>
        <p:spPr>
          <a:xfrm>
            <a:off x="6212046" y="2301240"/>
            <a:ext cx="2121436" cy="3844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algn="l"/>
            <a:r>
              <a:rPr lang="en-US" dirty="0"/>
              <a:t>Mainly University Institutes</a:t>
            </a:r>
          </a:p>
          <a:p>
            <a:pPr algn="l"/>
            <a:r>
              <a:rPr lang="en-US" dirty="0"/>
              <a:t>Education Institutes</a:t>
            </a:r>
          </a:p>
        </p:txBody>
      </p:sp>
      <p:sp>
        <p:nvSpPr>
          <p:cNvPr id="1536" name="Google Shape;1572;p77">
            <a:extLst>
              <a:ext uri="{FF2B5EF4-FFF2-40B4-BE49-F238E27FC236}">
                <a16:creationId xmlns:a16="http://schemas.microsoft.com/office/drawing/2014/main" id="{292FBC7C-8080-4DD2-5782-771E20EFEF94}"/>
              </a:ext>
            </a:extLst>
          </p:cNvPr>
          <p:cNvSpPr/>
          <p:nvPr/>
        </p:nvSpPr>
        <p:spPr>
          <a:xfrm>
            <a:off x="3839518" y="2085205"/>
            <a:ext cx="1951565" cy="32134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7" name="Google Shape;1574;p77">
            <a:extLst>
              <a:ext uri="{FF2B5EF4-FFF2-40B4-BE49-F238E27FC236}">
                <a16:creationId xmlns:a16="http://schemas.microsoft.com/office/drawing/2014/main" id="{A5B55064-95FE-B637-338D-308BF9F8BBD6}"/>
              </a:ext>
            </a:extLst>
          </p:cNvPr>
          <p:cNvGrpSpPr/>
          <p:nvPr/>
        </p:nvGrpSpPr>
        <p:grpSpPr>
          <a:xfrm>
            <a:off x="3467032" y="1710406"/>
            <a:ext cx="2578061" cy="2070492"/>
            <a:chOff x="1185850" y="2040500"/>
            <a:chExt cx="3250800" cy="1735200"/>
          </a:xfrm>
        </p:grpSpPr>
        <p:sp>
          <p:nvSpPr>
            <p:cNvPr id="1572" name="Google Shape;1575;p77">
              <a:extLst>
                <a:ext uri="{FF2B5EF4-FFF2-40B4-BE49-F238E27FC236}">
                  <a16:creationId xmlns:a16="http://schemas.microsoft.com/office/drawing/2014/main" id="{718D74AA-6A59-CA10-2DFF-8CFE14161988}"/>
                </a:ext>
              </a:extLst>
            </p:cNvPr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7;p77">
              <a:extLst>
                <a:ext uri="{FF2B5EF4-FFF2-40B4-BE49-F238E27FC236}">
                  <a16:creationId xmlns:a16="http://schemas.microsoft.com/office/drawing/2014/main" id="{215D2223-8C36-04EC-F98A-BD0908BA5D49}"/>
                </a:ext>
              </a:extLst>
            </p:cNvPr>
            <p:cNvSpPr/>
            <p:nvPr/>
          </p:nvSpPr>
          <p:spPr>
            <a:xfrm>
              <a:off x="1305554" y="2161974"/>
              <a:ext cx="3032835" cy="21344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0" name="Google Shape;1582;p77">
            <a:extLst>
              <a:ext uri="{FF2B5EF4-FFF2-40B4-BE49-F238E27FC236}">
                <a16:creationId xmlns:a16="http://schemas.microsoft.com/office/drawing/2014/main" id="{C14B3C64-E9D4-497C-91EC-D22F7153737A}"/>
              </a:ext>
            </a:extLst>
          </p:cNvPr>
          <p:cNvSpPr txBox="1">
            <a:spLocks/>
          </p:cNvSpPr>
          <p:nvPr/>
        </p:nvSpPr>
        <p:spPr>
          <a:xfrm>
            <a:off x="3958081" y="1877120"/>
            <a:ext cx="1595962" cy="186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200" dirty="0"/>
              <a:t>Cost Structure</a:t>
            </a:r>
          </a:p>
        </p:txBody>
      </p:sp>
      <p:sp>
        <p:nvSpPr>
          <p:cNvPr id="1581" name="Google Shape;1583;p77">
            <a:extLst>
              <a:ext uri="{FF2B5EF4-FFF2-40B4-BE49-F238E27FC236}">
                <a16:creationId xmlns:a16="http://schemas.microsoft.com/office/drawing/2014/main" id="{6ADE1799-4E85-0F2E-F614-EE2E1DA271EC}"/>
              </a:ext>
            </a:extLst>
          </p:cNvPr>
          <p:cNvSpPr txBox="1">
            <a:spLocks/>
          </p:cNvSpPr>
          <p:nvPr/>
        </p:nvSpPr>
        <p:spPr>
          <a:xfrm>
            <a:off x="3529046" y="2239044"/>
            <a:ext cx="2491631" cy="1109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algn="l"/>
            <a:r>
              <a:rPr lang="en-US" dirty="0"/>
              <a:t>Development and Maintenance </a:t>
            </a:r>
          </a:p>
          <a:p>
            <a:pPr algn="l"/>
            <a:r>
              <a:rPr lang="en-US" dirty="0"/>
              <a:t>Infrastructure (Server)</a:t>
            </a:r>
          </a:p>
          <a:p>
            <a:pPr algn="l"/>
            <a:r>
              <a:rPr lang="en-US" dirty="0"/>
              <a:t>Labtop</a:t>
            </a:r>
          </a:p>
          <a:p>
            <a:pPr algn="l"/>
            <a:r>
              <a:rPr lang="en-US" dirty="0"/>
              <a:t>Marketing Team</a:t>
            </a:r>
          </a:p>
          <a:p>
            <a:pPr algn="l"/>
            <a:r>
              <a:rPr lang="en-US" dirty="0"/>
              <a:t>Sales Team</a:t>
            </a:r>
          </a:p>
        </p:txBody>
      </p:sp>
      <p:sp>
        <p:nvSpPr>
          <p:cNvPr id="1582" name="Google Shape;1579;p77">
            <a:extLst>
              <a:ext uri="{FF2B5EF4-FFF2-40B4-BE49-F238E27FC236}">
                <a16:creationId xmlns:a16="http://schemas.microsoft.com/office/drawing/2014/main" id="{7BE076CE-7584-5C22-29CC-2569A8796717}"/>
              </a:ext>
            </a:extLst>
          </p:cNvPr>
          <p:cNvSpPr/>
          <p:nvPr/>
        </p:nvSpPr>
        <p:spPr>
          <a:xfrm rot="10800000" flipH="1">
            <a:off x="6322227" y="1855352"/>
            <a:ext cx="74539" cy="15271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0;p77">
            <a:extLst>
              <a:ext uri="{FF2B5EF4-FFF2-40B4-BE49-F238E27FC236}">
                <a16:creationId xmlns:a16="http://schemas.microsoft.com/office/drawing/2014/main" id="{E8DC36FC-4235-113E-1F4B-C6EB55CF2C7F}"/>
              </a:ext>
            </a:extLst>
          </p:cNvPr>
          <p:cNvSpPr/>
          <p:nvPr/>
        </p:nvSpPr>
        <p:spPr>
          <a:xfrm rot="10800000" flipH="1">
            <a:off x="6455196" y="1855352"/>
            <a:ext cx="74539" cy="1527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1;p77">
            <a:extLst>
              <a:ext uri="{FF2B5EF4-FFF2-40B4-BE49-F238E27FC236}">
                <a16:creationId xmlns:a16="http://schemas.microsoft.com/office/drawing/2014/main" id="{7B53F339-A549-7370-24E4-7C5F098EE751}"/>
              </a:ext>
            </a:extLst>
          </p:cNvPr>
          <p:cNvSpPr/>
          <p:nvPr/>
        </p:nvSpPr>
        <p:spPr>
          <a:xfrm rot="10800000" flipH="1">
            <a:off x="6588164" y="1855352"/>
            <a:ext cx="74539" cy="1527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79;p77">
            <a:extLst>
              <a:ext uri="{FF2B5EF4-FFF2-40B4-BE49-F238E27FC236}">
                <a16:creationId xmlns:a16="http://schemas.microsoft.com/office/drawing/2014/main" id="{AB1DB0ED-EE5D-1283-C34F-023C626DD39D}"/>
              </a:ext>
            </a:extLst>
          </p:cNvPr>
          <p:cNvSpPr/>
          <p:nvPr/>
        </p:nvSpPr>
        <p:spPr>
          <a:xfrm rot="10800000" flipH="1">
            <a:off x="3684240" y="1910817"/>
            <a:ext cx="74539" cy="15271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80;p77">
            <a:extLst>
              <a:ext uri="{FF2B5EF4-FFF2-40B4-BE49-F238E27FC236}">
                <a16:creationId xmlns:a16="http://schemas.microsoft.com/office/drawing/2014/main" id="{5AF6B363-BBA9-375B-8FCF-094D2B2A03DD}"/>
              </a:ext>
            </a:extLst>
          </p:cNvPr>
          <p:cNvSpPr/>
          <p:nvPr/>
        </p:nvSpPr>
        <p:spPr>
          <a:xfrm rot="10800000" flipH="1">
            <a:off x="3817209" y="1910817"/>
            <a:ext cx="74539" cy="1527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81;p77">
            <a:extLst>
              <a:ext uri="{FF2B5EF4-FFF2-40B4-BE49-F238E27FC236}">
                <a16:creationId xmlns:a16="http://schemas.microsoft.com/office/drawing/2014/main" id="{BFD2515B-829C-621B-B2D7-734B59F8C394}"/>
              </a:ext>
            </a:extLst>
          </p:cNvPr>
          <p:cNvSpPr/>
          <p:nvPr/>
        </p:nvSpPr>
        <p:spPr>
          <a:xfrm rot="10800000" flipH="1">
            <a:off x="3950177" y="1910817"/>
            <a:ext cx="74539" cy="1527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79;p77">
            <a:extLst>
              <a:ext uri="{FF2B5EF4-FFF2-40B4-BE49-F238E27FC236}">
                <a16:creationId xmlns:a16="http://schemas.microsoft.com/office/drawing/2014/main" id="{FC895779-42CB-86F5-FF25-F5E8DA848740}"/>
              </a:ext>
            </a:extLst>
          </p:cNvPr>
          <p:cNvSpPr/>
          <p:nvPr/>
        </p:nvSpPr>
        <p:spPr>
          <a:xfrm rot="10800000" flipH="1">
            <a:off x="931392" y="1897907"/>
            <a:ext cx="74539" cy="15271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80;p77">
            <a:extLst>
              <a:ext uri="{FF2B5EF4-FFF2-40B4-BE49-F238E27FC236}">
                <a16:creationId xmlns:a16="http://schemas.microsoft.com/office/drawing/2014/main" id="{E25245BE-89EE-5AD7-AF36-C760FDBD516A}"/>
              </a:ext>
            </a:extLst>
          </p:cNvPr>
          <p:cNvSpPr/>
          <p:nvPr/>
        </p:nvSpPr>
        <p:spPr>
          <a:xfrm rot="10800000" flipH="1">
            <a:off x="1064361" y="1897907"/>
            <a:ext cx="74539" cy="1527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81;p77">
            <a:extLst>
              <a:ext uri="{FF2B5EF4-FFF2-40B4-BE49-F238E27FC236}">
                <a16:creationId xmlns:a16="http://schemas.microsoft.com/office/drawing/2014/main" id="{8D7D3500-20A1-B768-450A-2C0D7E9B9BE8}"/>
              </a:ext>
            </a:extLst>
          </p:cNvPr>
          <p:cNvSpPr/>
          <p:nvPr/>
        </p:nvSpPr>
        <p:spPr>
          <a:xfrm rot="10800000" flipH="1">
            <a:off x="1197329" y="1897907"/>
            <a:ext cx="74539" cy="1527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7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77"/>
          <p:cNvGrpSpPr/>
          <p:nvPr/>
        </p:nvGrpSpPr>
        <p:grpSpPr>
          <a:xfrm>
            <a:off x="3551639" y="2844913"/>
            <a:ext cx="1037670" cy="2045238"/>
            <a:chOff x="7396235" y="1721853"/>
            <a:chExt cx="1037670" cy="2045238"/>
          </a:xfrm>
        </p:grpSpPr>
        <p:sp>
          <p:nvSpPr>
            <p:cNvPr id="1561" name="Google Shape;1561;p77"/>
            <p:cNvSpPr/>
            <p:nvPr/>
          </p:nvSpPr>
          <p:spPr>
            <a:xfrm rot="10269652" flipH="1">
              <a:off x="7482000" y="2524334"/>
              <a:ext cx="866139" cy="1183238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2" name="Google Shape;1562;p77"/>
            <p:cNvGrpSpPr/>
            <p:nvPr/>
          </p:nvGrpSpPr>
          <p:grpSpPr>
            <a:xfrm rot="2700000">
              <a:off x="7878629" y="1895395"/>
              <a:ext cx="564891" cy="178747"/>
              <a:chOff x="6872640" y="3355362"/>
              <a:chExt cx="564897" cy="178749"/>
            </a:xfrm>
          </p:grpSpPr>
          <p:sp>
            <p:nvSpPr>
              <p:cNvPr id="1563" name="Google Shape;1563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5" name="Google Shape;1565;p77"/>
          <p:cNvGrpSpPr/>
          <p:nvPr/>
        </p:nvGrpSpPr>
        <p:grpSpPr>
          <a:xfrm>
            <a:off x="1167096" y="1555626"/>
            <a:ext cx="1102217" cy="1865376"/>
            <a:chOff x="830933" y="2247684"/>
            <a:chExt cx="1102217" cy="1865376"/>
          </a:xfrm>
        </p:grpSpPr>
        <p:grpSp>
          <p:nvGrpSpPr>
            <p:cNvPr id="1566" name="Google Shape;1566;p77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567" name="Google Shape;1567;p77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77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570" name="Google Shape;1570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3" name="Google Shape;1573;p77"/>
          <p:cNvSpPr txBox="1">
            <a:spLocks noGrp="1"/>
          </p:cNvSpPr>
          <p:nvPr>
            <p:ph type="title"/>
          </p:nvPr>
        </p:nvSpPr>
        <p:spPr>
          <a:xfrm>
            <a:off x="1898476" y="512231"/>
            <a:ext cx="52243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Offering Components</a:t>
            </a:r>
            <a:endParaRPr lang="en-US" dirty="0"/>
          </a:p>
        </p:txBody>
      </p:sp>
      <p:sp>
        <p:nvSpPr>
          <p:cNvPr id="1584" name="Google Shape;1584;p7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7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7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7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5" name="Google Shape;1560;p77">
            <a:extLst>
              <a:ext uri="{FF2B5EF4-FFF2-40B4-BE49-F238E27FC236}">
                <a16:creationId xmlns:a16="http://schemas.microsoft.com/office/drawing/2014/main" id="{CA279D34-C13A-8091-C40C-C3993C31C373}"/>
              </a:ext>
            </a:extLst>
          </p:cNvPr>
          <p:cNvGrpSpPr/>
          <p:nvPr/>
        </p:nvGrpSpPr>
        <p:grpSpPr>
          <a:xfrm>
            <a:off x="4384176" y="1388783"/>
            <a:ext cx="4199189" cy="3441726"/>
            <a:chOff x="8071701" y="-1174512"/>
            <a:chExt cx="4199189" cy="3441726"/>
          </a:xfrm>
        </p:grpSpPr>
        <p:sp>
          <p:nvSpPr>
            <p:cNvPr id="1606" name="Google Shape;1561;p77">
              <a:extLst>
                <a:ext uri="{FF2B5EF4-FFF2-40B4-BE49-F238E27FC236}">
                  <a16:creationId xmlns:a16="http://schemas.microsoft.com/office/drawing/2014/main" id="{2D4CED88-B07D-20B8-DA90-7ABEA1825A5A}"/>
                </a:ext>
              </a:extLst>
            </p:cNvPr>
            <p:cNvSpPr/>
            <p:nvPr/>
          </p:nvSpPr>
          <p:spPr>
            <a:xfrm rot="10269652" flipH="1">
              <a:off x="11404751" y="-1174512"/>
              <a:ext cx="866139" cy="1183238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07" name="Google Shape;1562;p77">
              <a:extLst>
                <a:ext uri="{FF2B5EF4-FFF2-40B4-BE49-F238E27FC236}">
                  <a16:creationId xmlns:a16="http://schemas.microsoft.com/office/drawing/2014/main" id="{7042A71F-6FDE-8096-C155-1F8A372E1A4E}"/>
                </a:ext>
              </a:extLst>
            </p:cNvPr>
            <p:cNvGrpSpPr/>
            <p:nvPr/>
          </p:nvGrpSpPr>
          <p:grpSpPr>
            <a:xfrm rot="2700000">
              <a:off x="7878629" y="1895395"/>
              <a:ext cx="564891" cy="178747"/>
              <a:chOff x="6872640" y="3355362"/>
              <a:chExt cx="564897" cy="178749"/>
            </a:xfrm>
          </p:grpSpPr>
          <p:sp>
            <p:nvSpPr>
              <p:cNvPr id="1608" name="Google Shape;1563;p77">
                <a:extLst>
                  <a:ext uri="{FF2B5EF4-FFF2-40B4-BE49-F238E27FC236}">
                    <a16:creationId xmlns:a16="http://schemas.microsoft.com/office/drawing/2014/main" id="{9201AA43-120F-06AB-FE00-6221FFED02AC}"/>
                  </a:ext>
                </a:extLst>
              </p:cNvPr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564;p77">
                <a:extLst>
                  <a:ext uri="{FF2B5EF4-FFF2-40B4-BE49-F238E27FC236}">
                    <a16:creationId xmlns:a16="http://schemas.microsoft.com/office/drawing/2014/main" id="{921CF8E8-2E90-CEAF-3BF7-500060FFFB79}"/>
                  </a:ext>
                </a:extLst>
              </p:cNvPr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2151;p86">
            <a:extLst>
              <a:ext uri="{FF2B5EF4-FFF2-40B4-BE49-F238E27FC236}">
                <a16:creationId xmlns:a16="http://schemas.microsoft.com/office/drawing/2014/main" id="{31B83099-C0F4-F897-9C49-B8E7195F864F}"/>
              </a:ext>
            </a:extLst>
          </p:cNvPr>
          <p:cNvSpPr/>
          <p:nvPr/>
        </p:nvSpPr>
        <p:spPr>
          <a:xfrm>
            <a:off x="1309567" y="587743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152;p86">
            <a:extLst>
              <a:ext uri="{FF2B5EF4-FFF2-40B4-BE49-F238E27FC236}">
                <a16:creationId xmlns:a16="http://schemas.microsoft.com/office/drawing/2014/main" id="{0DC6BCB5-FEE9-0397-AF6A-208B81E0A7C7}"/>
              </a:ext>
            </a:extLst>
          </p:cNvPr>
          <p:cNvSpPr txBox="1">
            <a:spLocks noGrp="1"/>
          </p:cNvSpPr>
          <p:nvPr/>
        </p:nvSpPr>
        <p:spPr>
          <a:xfrm>
            <a:off x="1309567" y="715593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50" name="Google Shape;1585;p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5495FD-1EB0-B245-AE26-FD41D5D828FB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586;p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4CF450-7777-17C4-E052-CF6798E9CC8B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587;p77">
            <a:hlinkClick r:id="rId3" action="ppaction://hlinksldjump"/>
            <a:extLst>
              <a:ext uri="{FF2B5EF4-FFF2-40B4-BE49-F238E27FC236}">
                <a16:creationId xmlns:a16="http://schemas.microsoft.com/office/drawing/2014/main" id="{56D8C744-9A62-9A23-E5C3-54AB6235FC9A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1599;p77">
            <a:extLst>
              <a:ext uri="{FF2B5EF4-FFF2-40B4-BE49-F238E27FC236}">
                <a16:creationId xmlns:a16="http://schemas.microsoft.com/office/drawing/2014/main" id="{ABE34FEE-FA3D-232A-6211-66934F267CBB}"/>
              </a:ext>
            </a:extLst>
          </p:cNvPr>
          <p:cNvGrpSpPr/>
          <p:nvPr/>
        </p:nvGrpSpPr>
        <p:grpSpPr>
          <a:xfrm>
            <a:off x="4579078" y="2215372"/>
            <a:ext cx="2261056" cy="2664434"/>
            <a:chOff x="775177" y="1606057"/>
            <a:chExt cx="2261056" cy="2409512"/>
          </a:xfrm>
        </p:grpSpPr>
        <p:sp>
          <p:nvSpPr>
            <p:cNvPr id="54" name="Google Shape;1600;p77">
              <a:extLst>
                <a:ext uri="{FF2B5EF4-FFF2-40B4-BE49-F238E27FC236}">
                  <a16:creationId xmlns:a16="http://schemas.microsoft.com/office/drawing/2014/main" id="{094C5E79-F602-BC57-0B8E-E7304D264526}"/>
                </a:ext>
              </a:extLst>
            </p:cNvPr>
            <p:cNvSpPr/>
            <p:nvPr/>
          </p:nvSpPr>
          <p:spPr>
            <a:xfrm>
              <a:off x="775177" y="1606057"/>
              <a:ext cx="412845" cy="137159"/>
            </a:xfrm>
            <a:custGeom>
              <a:avLst/>
              <a:gdLst/>
              <a:ahLst/>
              <a:cxnLst/>
              <a:rect l="l" t="t" r="r" b="b"/>
              <a:pathLst>
                <a:path w="27731" h="9213" extrusionOk="0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01;p77">
              <a:extLst>
                <a:ext uri="{FF2B5EF4-FFF2-40B4-BE49-F238E27FC236}">
                  <a16:creationId xmlns:a16="http://schemas.microsoft.com/office/drawing/2014/main" id="{29375F87-26D0-50B8-35A0-B724FA0F9B71}"/>
                </a:ext>
              </a:extLst>
            </p:cNvPr>
            <p:cNvSpPr/>
            <p:nvPr/>
          </p:nvSpPr>
          <p:spPr>
            <a:xfrm>
              <a:off x="956864" y="1610434"/>
              <a:ext cx="214663" cy="117835"/>
            </a:xfrm>
            <a:custGeom>
              <a:avLst/>
              <a:gdLst/>
              <a:ahLst/>
              <a:cxnLst/>
              <a:rect l="l" t="t" r="r" b="b"/>
              <a:pathLst>
                <a:path w="14419" h="7915" extrusionOk="0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02;p77">
              <a:extLst>
                <a:ext uri="{FF2B5EF4-FFF2-40B4-BE49-F238E27FC236}">
                  <a16:creationId xmlns:a16="http://schemas.microsoft.com/office/drawing/2014/main" id="{78C3C45A-0433-F09A-C79B-9BD57F04557E}"/>
                </a:ext>
              </a:extLst>
            </p:cNvPr>
            <p:cNvSpPr/>
            <p:nvPr/>
          </p:nvSpPr>
          <p:spPr>
            <a:xfrm>
              <a:off x="813661" y="1689516"/>
              <a:ext cx="66741" cy="38574"/>
            </a:xfrm>
            <a:custGeom>
              <a:avLst/>
              <a:gdLst/>
              <a:ahLst/>
              <a:cxnLst/>
              <a:rect l="l" t="t" r="r" b="b"/>
              <a:pathLst>
                <a:path w="4483" h="2591" extrusionOk="0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03;p77">
              <a:extLst>
                <a:ext uri="{FF2B5EF4-FFF2-40B4-BE49-F238E27FC236}">
                  <a16:creationId xmlns:a16="http://schemas.microsoft.com/office/drawing/2014/main" id="{136AF6C7-E033-AF92-A7ED-E52CBA29E663}"/>
                </a:ext>
              </a:extLst>
            </p:cNvPr>
            <p:cNvSpPr/>
            <p:nvPr/>
          </p:nvSpPr>
          <p:spPr>
            <a:xfrm>
              <a:off x="2623388" y="3878455"/>
              <a:ext cx="412845" cy="137114"/>
            </a:xfrm>
            <a:custGeom>
              <a:avLst/>
              <a:gdLst/>
              <a:ahLst/>
              <a:cxnLst/>
              <a:rect l="l" t="t" r="r" b="b"/>
              <a:pathLst>
                <a:path w="27731" h="9210" extrusionOk="0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04;p77">
              <a:extLst>
                <a:ext uri="{FF2B5EF4-FFF2-40B4-BE49-F238E27FC236}">
                  <a16:creationId xmlns:a16="http://schemas.microsoft.com/office/drawing/2014/main" id="{CFD74DBE-6944-C74D-2156-DCDDA81D652C}"/>
                </a:ext>
              </a:extLst>
            </p:cNvPr>
            <p:cNvSpPr/>
            <p:nvPr/>
          </p:nvSpPr>
          <p:spPr>
            <a:xfrm>
              <a:off x="2805313" y="3882951"/>
              <a:ext cx="214678" cy="117701"/>
            </a:xfrm>
            <a:custGeom>
              <a:avLst/>
              <a:gdLst/>
              <a:ahLst/>
              <a:cxnLst/>
              <a:rect l="l" t="t" r="r" b="b"/>
              <a:pathLst>
                <a:path w="14420" h="7906" extrusionOk="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1572;p77">
            <a:extLst>
              <a:ext uri="{FF2B5EF4-FFF2-40B4-BE49-F238E27FC236}">
                <a16:creationId xmlns:a16="http://schemas.microsoft.com/office/drawing/2014/main" id="{F0595061-5950-2F77-9978-386825ED6606}"/>
              </a:ext>
            </a:extLst>
          </p:cNvPr>
          <p:cNvSpPr/>
          <p:nvPr/>
        </p:nvSpPr>
        <p:spPr>
          <a:xfrm>
            <a:off x="4481706" y="2674343"/>
            <a:ext cx="1676474" cy="32538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1574;p77">
            <a:extLst>
              <a:ext uri="{FF2B5EF4-FFF2-40B4-BE49-F238E27FC236}">
                <a16:creationId xmlns:a16="http://schemas.microsoft.com/office/drawing/2014/main" id="{4AEB8485-B0E9-3AEB-5676-DAA5911A4096}"/>
              </a:ext>
            </a:extLst>
          </p:cNvPr>
          <p:cNvGrpSpPr/>
          <p:nvPr/>
        </p:nvGrpSpPr>
        <p:grpSpPr>
          <a:xfrm>
            <a:off x="4197531" y="1545600"/>
            <a:ext cx="2214659" cy="2547074"/>
            <a:chOff x="1185850" y="2040500"/>
            <a:chExt cx="3250800" cy="1735200"/>
          </a:xfrm>
        </p:grpSpPr>
        <p:sp>
          <p:nvSpPr>
            <p:cNvPr id="61" name="Google Shape;1575;p77">
              <a:extLst>
                <a:ext uri="{FF2B5EF4-FFF2-40B4-BE49-F238E27FC236}">
                  <a16:creationId xmlns:a16="http://schemas.microsoft.com/office/drawing/2014/main" id="{BD3046C4-04CE-F5D4-1CFA-CF4C8F2CFE58}"/>
                </a:ext>
              </a:extLst>
            </p:cNvPr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77;p77">
              <a:extLst>
                <a:ext uri="{FF2B5EF4-FFF2-40B4-BE49-F238E27FC236}">
                  <a16:creationId xmlns:a16="http://schemas.microsoft.com/office/drawing/2014/main" id="{A25AF46D-AAB7-CF43-DA49-6E0A63959304}"/>
                </a:ext>
              </a:extLst>
            </p:cNvPr>
            <p:cNvSpPr/>
            <p:nvPr/>
          </p:nvSpPr>
          <p:spPr>
            <a:xfrm>
              <a:off x="1305555" y="2161974"/>
              <a:ext cx="3069899" cy="18299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5" name="Google Shape;1582;p77">
            <a:extLst>
              <a:ext uri="{FF2B5EF4-FFF2-40B4-BE49-F238E27FC236}">
                <a16:creationId xmlns:a16="http://schemas.microsoft.com/office/drawing/2014/main" id="{14200F36-8642-C1E7-1C66-F81F79F37323}"/>
              </a:ext>
            </a:extLst>
          </p:cNvPr>
          <p:cNvSpPr txBox="1">
            <a:spLocks/>
          </p:cNvSpPr>
          <p:nvPr/>
        </p:nvSpPr>
        <p:spPr>
          <a:xfrm>
            <a:off x="4639582" y="1784812"/>
            <a:ext cx="1344240" cy="1379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200" dirty="0"/>
              <a:t>Key Resources</a:t>
            </a:r>
          </a:p>
        </p:txBody>
      </p:sp>
      <p:sp>
        <p:nvSpPr>
          <p:cNvPr id="1576" name="Google Shape;1583;p77">
            <a:extLst>
              <a:ext uri="{FF2B5EF4-FFF2-40B4-BE49-F238E27FC236}">
                <a16:creationId xmlns:a16="http://schemas.microsoft.com/office/drawing/2014/main" id="{D2E9A53A-C3CC-A7A1-4A2A-47E352526357}"/>
              </a:ext>
            </a:extLst>
          </p:cNvPr>
          <p:cNvSpPr txBox="1">
            <a:spLocks/>
          </p:cNvSpPr>
          <p:nvPr/>
        </p:nvSpPr>
        <p:spPr>
          <a:xfrm>
            <a:off x="4272510" y="2134815"/>
            <a:ext cx="2097989" cy="13877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algn="l"/>
            <a:r>
              <a:rPr lang="en-US" dirty="0"/>
              <a:t>Technology Infrastructure (Hosting, servers).</a:t>
            </a:r>
          </a:p>
          <a:p>
            <a:pPr marL="0" algn="l"/>
            <a:r>
              <a:rPr lang="en-US" dirty="0"/>
              <a:t>Development Team for continuous improvement.</a:t>
            </a:r>
          </a:p>
          <a:p>
            <a:pPr marL="0" algn="l"/>
            <a:r>
              <a:rPr lang="en-US" dirty="0"/>
              <a:t>Marketing Team</a:t>
            </a:r>
          </a:p>
          <a:p>
            <a:pPr marL="0" algn="l"/>
            <a:r>
              <a:rPr lang="en-US" dirty="0"/>
              <a:t>Sales Team</a:t>
            </a:r>
          </a:p>
        </p:txBody>
      </p:sp>
      <p:sp>
        <p:nvSpPr>
          <p:cNvPr id="1577" name="Google Shape;1572;p77">
            <a:extLst>
              <a:ext uri="{FF2B5EF4-FFF2-40B4-BE49-F238E27FC236}">
                <a16:creationId xmlns:a16="http://schemas.microsoft.com/office/drawing/2014/main" id="{130EF4F1-83AA-E7C5-DE62-BA75EE94E122}"/>
              </a:ext>
            </a:extLst>
          </p:cNvPr>
          <p:cNvSpPr/>
          <p:nvPr/>
        </p:nvSpPr>
        <p:spPr>
          <a:xfrm>
            <a:off x="1127073" y="2697216"/>
            <a:ext cx="1951565" cy="3197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8" name="Google Shape;1574;p77">
            <a:extLst>
              <a:ext uri="{FF2B5EF4-FFF2-40B4-BE49-F238E27FC236}">
                <a16:creationId xmlns:a16="http://schemas.microsoft.com/office/drawing/2014/main" id="{380B9B2D-3EB8-CEC4-5576-AD9D814F9FD0}"/>
              </a:ext>
            </a:extLst>
          </p:cNvPr>
          <p:cNvGrpSpPr/>
          <p:nvPr/>
        </p:nvGrpSpPr>
        <p:grpSpPr>
          <a:xfrm>
            <a:off x="754587" y="1555626"/>
            <a:ext cx="3354819" cy="3138351"/>
            <a:chOff x="1185850" y="2040500"/>
            <a:chExt cx="3250800" cy="1735200"/>
          </a:xfrm>
        </p:grpSpPr>
        <p:sp>
          <p:nvSpPr>
            <p:cNvPr id="1579" name="Google Shape;1575;p77">
              <a:extLst>
                <a:ext uri="{FF2B5EF4-FFF2-40B4-BE49-F238E27FC236}">
                  <a16:creationId xmlns:a16="http://schemas.microsoft.com/office/drawing/2014/main" id="{2EBDE434-AB2B-FED3-57FA-3EA4C6C24EBC}"/>
                </a:ext>
              </a:extLst>
            </p:cNvPr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77;p77">
              <a:extLst>
                <a:ext uri="{FF2B5EF4-FFF2-40B4-BE49-F238E27FC236}">
                  <a16:creationId xmlns:a16="http://schemas.microsoft.com/office/drawing/2014/main" id="{CB49E154-C9AA-860F-FDC3-5EF2000DF8E1}"/>
                </a:ext>
              </a:extLst>
            </p:cNvPr>
            <p:cNvSpPr/>
            <p:nvPr/>
          </p:nvSpPr>
          <p:spPr>
            <a:xfrm>
              <a:off x="1321656" y="2142919"/>
              <a:ext cx="2958741" cy="13914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82;p77">
            <a:extLst>
              <a:ext uri="{FF2B5EF4-FFF2-40B4-BE49-F238E27FC236}">
                <a16:creationId xmlns:a16="http://schemas.microsoft.com/office/drawing/2014/main" id="{1B3548EE-83FC-6E72-0321-9B55485645E5}"/>
              </a:ext>
            </a:extLst>
          </p:cNvPr>
          <p:cNvSpPr txBox="1">
            <a:spLocks/>
          </p:cNvSpPr>
          <p:nvPr/>
        </p:nvSpPr>
        <p:spPr>
          <a:xfrm>
            <a:off x="1466647" y="1789283"/>
            <a:ext cx="1595962" cy="1858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200" dirty="0"/>
              <a:t>Value Propositions</a:t>
            </a:r>
          </a:p>
        </p:txBody>
      </p:sp>
      <p:sp>
        <p:nvSpPr>
          <p:cNvPr id="1591" name="Google Shape;1583;p77">
            <a:extLst>
              <a:ext uri="{FF2B5EF4-FFF2-40B4-BE49-F238E27FC236}">
                <a16:creationId xmlns:a16="http://schemas.microsoft.com/office/drawing/2014/main" id="{DBF21BAB-D4D9-05B9-EA98-2C825E2F703A}"/>
              </a:ext>
            </a:extLst>
          </p:cNvPr>
          <p:cNvSpPr txBox="1">
            <a:spLocks/>
          </p:cNvSpPr>
          <p:nvPr/>
        </p:nvSpPr>
        <p:spPr>
          <a:xfrm>
            <a:off x="845647" y="2098716"/>
            <a:ext cx="3134767" cy="23114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algn="l"/>
            <a:r>
              <a:rPr lang="en-US" dirty="0"/>
              <a:t>-Easy to access materials, announcements.</a:t>
            </a:r>
          </a:p>
          <a:p>
            <a:pPr marL="0" algn="l"/>
            <a:r>
              <a:rPr lang="en-US" dirty="0"/>
              <a:t>-View and assess tasks, grades and student progress.</a:t>
            </a:r>
          </a:p>
          <a:p>
            <a:pPr marL="0" algn="l"/>
            <a:r>
              <a:rPr lang="en-US" dirty="0"/>
              <a:t>-Improve university phase efficiency by interactive tools such as voting and surveys.</a:t>
            </a:r>
          </a:p>
          <a:p>
            <a:pPr marL="0" algn="l"/>
            <a:r>
              <a:rPr lang="en-US" dirty="0"/>
              <a:t>-Provide a space for students to inquire and discuss(Community).</a:t>
            </a:r>
          </a:p>
          <a:p>
            <a:pPr marL="0" algn="l"/>
            <a:r>
              <a:rPr lang="en-US" dirty="0"/>
              <a:t>-Stay informed and connected with real-time updates.</a:t>
            </a:r>
          </a:p>
          <a:p>
            <a:pPr marL="0" algn="l"/>
            <a:r>
              <a:rPr lang="en-US" dirty="0"/>
              <a:t>-Facilitate direct communication with staff through chat.</a:t>
            </a:r>
          </a:p>
        </p:txBody>
      </p:sp>
      <p:sp>
        <p:nvSpPr>
          <p:cNvPr id="1592" name="Google Shape;1572;p77">
            <a:extLst>
              <a:ext uri="{FF2B5EF4-FFF2-40B4-BE49-F238E27FC236}">
                <a16:creationId xmlns:a16="http://schemas.microsoft.com/office/drawing/2014/main" id="{FC2AB2F8-8717-4059-CC39-342972F64E8B}"/>
              </a:ext>
            </a:extLst>
          </p:cNvPr>
          <p:cNvSpPr/>
          <p:nvPr/>
        </p:nvSpPr>
        <p:spPr>
          <a:xfrm>
            <a:off x="6504048" y="2674343"/>
            <a:ext cx="1951565" cy="3197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3" name="Google Shape;1574;p77">
            <a:extLst>
              <a:ext uri="{FF2B5EF4-FFF2-40B4-BE49-F238E27FC236}">
                <a16:creationId xmlns:a16="http://schemas.microsoft.com/office/drawing/2014/main" id="{3C343664-F043-004D-E248-2DD42BB79887}"/>
              </a:ext>
            </a:extLst>
          </p:cNvPr>
          <p:cNvGrpSpPr/>
          <p:nvPr/>
        </p:nvGrpSpPr>
        <p:grpSpPr>
          <a:xfrm>
            <a:off x="6513233" y="1555627"/>
            <a:ext cx="2204892" cy="1809834"/>
            <a:chOff x="1185850" y="2040500"/>
            <a:chExt cx="3250800" cy="1735200"/>
          </a:xfrm>
        </p:grpSpPr>
        <p:sp>
          <p:nvSpPr>
            <p:cNvPr id="1594" name="Google Shape;1575;p77">
              <a:extLst>
                <a:ext uri="{FF2B5EF4-FFF2-40B4-BE49-F238E27FC236}">
                  <a16:creationId xmlns:a16="http://schemas.microsoft.com/office/drawing/2014/main" id="{09A5650A-A5BC-E6B4-8368-903E856AC9BF}"/>
                </a:ext>
              </a:extLst>
            </p:cNvPr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77;p77">
              <a:extLst>
                <a:ext uri="{FF2B5EF4-FFF2-40B4-BE49-F238E27FC236}">
                  <a16:creationId xmlns:a16="http://schemas.microsoft.com/office/drawing/2014/main" id="{D1AFF931-615E-2C00-C97B-8BFC781CDBAE}"/>
                </a:ext>
              </a:extLst>
            </p:cNvPr>
            <p:cNvSpPr/>
            <p:nvPr/>
          </p:nvSpPr>
          <p:spPr>
            <a:xfrm>
              <a:off x="1305555" y="2218099"/>
              <a:ext cx="2964870" cy="24128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3" name="Google Shape;1582;p77">
            <a:extLst>
              <a:ext uri="{FF2B5EF4-FFF2-40B4-BE49-F238E27FC236}">
                <a16:creationId xmlns:a16="http://schemas.microsoft.com/office/drawing/2014/main" id="{2CD3CC8F-AC16-9071-FB3C-1832EBBEABD3}"/>
              </a:ext>
            </a:extLst>
          </p:cNvPr>
          <p:cNvSpPr txBox="1">
            <a:spLocks/>
          </p:cNvSpPr>
          <p:nvPr/>
        </p:nvSpPr>
        <p:spPr>
          <a:xfrm>
            <a:off x="7068331" y="1805693"/>
            <a:ext cx="1354081" cy="164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200" dirty="0"/>
              <a:t>Revenue Stream</a:t>
            </a:r>
          </a:p>
        </p:txBody>
      </p:sp>
      <p:sp>
        <p:nvSpPr>
          <p:cNvPr id="1624" name="Google Shape;1583;p77">
            <a:extLst>
              <a:ext uri="{FF2B5EF4-FFF2-40B4-BE49-F238E27FC236}">
                <a16:creationId xmlns:a16="http://schemas.microsoft.com/office/drawing/2014/main" id="{03393454-B0A1-6616-3766-1B33577ECD3A}"/>
              </a:ext>
            </a:extLst>
          </p:cNvPr>
          <p:cNvSpPr txBox="1">
            <a:spLocks/>
          </p:cNvSpPr>
          <p:nvPr/>
        </p:nvSpPr>
        <p:spPr>
          <a:xfrm>
            <a:off x="6518341" y="2113036"/>
            <a:ext cx="1884868" cy="3446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algn="l"/>
            <a:r>
              <a:rPr lang="en-CA" dirty="0"/>
              <a:t>Paid service</a:t>
            </a:r>
            <a:endParaRPr lang="en-US" dirty="0"/>
          </a:p>
        </p:txBody>
      </p:sp>
      <p:sp>
        <p:nvSpPr>
          <p:cNvPr id="1627" name="Google Shape;1579;p77">
            <a:extLst>
              <a:ext uri="{FF2B5EF4-FFF2-40B4-BE49-F238E27FC236}">
                <a16:creationId xmlns:a16="http://schemas.microsoft.com/office/drawing/2014/main" id="{05692084-E02F-D989-B95C-A13429F6F46A}"/>
              </a:ext>
            </a:extLst>
          </p:cNvPr>
          <p:cNvSpPr/>
          <p:nvPr/>
        </p:nvSpPr>
        <p:spPr>
          <a:xfrm rot="10800000" flipH="1">
            <a:off x="6664105" y="1791743"/>
            <a:ext cx="74539" cy="15271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580;p77">
            <a:extLst>
              <a:ext uri="{FF2B5EF4-FFF2-40B4-BE49-F238E27FC236}">
                <a16:creationId xmlns:a16="http://schemas.microsoft.com/office/drawing/2014/main" id="{9ABBA5EA-DC02-2D0E-AE99-132748833D89}"/>
              </a:ext>
            </a:extLst>
          </p:cNvPr>
          <p:cNvSpPr/>
          <p:nvPr/>
        </p:nvSpPr>
        <p:spPr>
          <a:xfrm rot="10800000" flipH="1">
            <a:off x="6797074" y="1791743"/>
            <a:ext cx="74539" cy="1527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581;p77">
            <a:extLst>
              <a:ext uri="{FF2B5EF4-FFF2-40B4-BE49-F238E27FC236}">
                <a16:creationId xmlns:a16="http://schemas.microsoft.com/office/drawing/2014/main" id="{4DCF06A8-9A6F-1039-3F7C-18C9B86F1AB9}"/>
              </a:ext>
            </a:extLst>
          </p:cNvPr>
          <p:cNvSpPr/>
          <p:nvPr/>
        </p:nvSpPr>
        <p:spPr>
          <a:xfrm rot="10800000" flipH="1">
            <a:off x="6930042" y="1791743"/>
            <a:ext cx="74539" cy="1527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579;p77">
            <a:extLst>
              <a:ext uri="{FF2B5EF4-FFF2-40B4-BE49-F238E27FC236}">
                <a16:creationId xmlns:a16="http://schemas.microsoft.com/office/drawing/2014/main" id="{152D9107-C9E7-BA44-6F9A-85160DB28EE2}"/>
              </a:ext>
            </a:extLst>
          </p:cNvPr>
          <p:cNvSpPr/>
          <p:nvPr/>
        </p:nvSpPr>
        <p:spPr>
          <a:xfrm rot="10800000" flipH="1">
            <a:off x="988519" y="1791743"/>
            <a:ext cx="74539" cy="15271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580;p77">
            <a:extLst>
              <a:ext uri="{FF2B5EF4-FFF2-40B4-BE49-F238E27FC236}">
                <a16:creationId xmlns:a16="http://schemas.microsoft.com/office/drawing/2014/main" id="{C822F7D0-1C23-C8B4-DCE7-4C516BFC4DEE}"/>
              </a:ext>
            </a:extLst>
          </p:cNvPr>
          <p:cNvSpPr/>
          <p:nvPr/>
        </p:nvSpPr>
        <p:spPr>
          <a:xfrm rot="10800000" flipH="1">
            <a:off x="1121488" y="1791743"/>
            <a:ext cx="74539" cy="1527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581;p77">
            <a:extLst>
              <a:ext uri="{FF2B5EF4-FFF2-40B4-BE49-F238E27FC236}">
                <a16:creationId xmlns:a16="http://schemas.microsoft.com/office/drawing/2014/main" id="{2499DD82-F2E4-FE10-9531-E4B51778BAFF}"/>
              </a:ext>
            </a:extLst>
          </p:cNvPr>
          <p:cNvSpPr/>
          <p:nvPr/>
        </p:nvSpPr>
        <p:spPr>
          <a:xfrm rot="10800000" flipH="1">
            <a:off x="1254456" y="1791743"/>
            <a:ext cx="74539" cy="1527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579;p77">
            <a:extLst>
              <a:ext uri="{FF2B5EF4-FFF2-40B4-BE49-F238E27FC236}">
                <a16:creationId xmlns:a16="http://schemas.microsoft.com/office/drawing/2014/main" id="{E71C4B52-FA58-760C-6157-BADA12E14DF9}"/>
              </a:ext>
            </a:extLst>
          </p:cNvPr>
          <p:cNvSpPr/>
          <p:nvPr/>
        </p:nvSpPr>
        <p:spPr>
          <a:xfrm rot="10800000" flipH="1">
            <a:off x="4343912" y="1784812"/>
            <a:ext cx="74539" cy="15271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580;p77">
            <a:extLst>
              <a:ext uri="{FF2B5EF4-FFF2-40B4-BE49-F238E27FC236}">
                <a16:creationId xmlns:a16="http://schemas.microsoft.com/office/drawing/2014/main" id="{B305F328-17E8-CFE8-448B-F07B526E0A0B}"/>
              </a:ext>
            </a:extLst>
          </p:cNvPr>
          <p:cNvSpPr/>
          <p:nvPr/>
        </p:nvSpPr>
        <p:spPr>
          <a:xfrm rot="10800000" flipH="1">
            <a:off x="4476881" y="1784812"/>
            <a:ext cx="74539" cy="1527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581;p77">
            <a:extLst>
              <a:ext uri="{FF2B5EF4-FFF2-40B4-BE49-F238E27FC236}">
                <a16:creationId xmlns:a16="http://schemas.microsoft.com/office/drawing/2014/main" id="{6FC2C863-C03F-24C7-F6DD-394ABFCC8AA8}"/>
              </a:ext>
            </a:extLst>
          </p:cNvPr>
          <p:cNvSpPr/>
          <p:nvPr/>
        </p:nvSpPr>
        <p:spPr>
          <a:xfrm rot="10800000" flipH="1">
            <a:off x="4609849" y="1784812"/>
            <a:ext cx="74539" cy="1527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158</Words>
  <Application>Microsoft Office PowerPoint</Application>
  <PresentationFormat>On-screen Show (16:9)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Darker Grotesque</vt:lpstr>
      <vt:lpstr>Darker Grotesque Medium</vt:lpstr>
      <vt:lpstr>Montserrat</vt:lpstr>
      <vt:lpstr>Arial</vt:lpstr>
      <vt:lpstr>Multi-Business Company Website by Slidesgo</vt:lpstr>
      <vt:lpstr>Business Model Canvas</vt:lpstr>
      <vt:lpstr>Customer Components </vt:lpstr>
      <vt:lpstr>Infrastructure Components</vt:lpstr>
      <vt:lpstr>Offering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Multi-Business Company Website</dc:title>
  <dc:creator>Aya</dc:creator>
  <cp:lastModifiedBy>اية عبدالخالق احمد محمد</cp:lastModifiedBy>
  <cp:revision>2</cp:revision>
  <dcterms:modified xsi:type="dcterms:W3CDTF">2024-01-22T11:37:54Z</dcterms:modified>
</cp:coreProperties>
</file>