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70" r:id="rId6"/>
    <p:sldId id="259" r:id="rId7"/>
    <p:sldId id="263" r:id="rId8"/>
    <p:sldId id="271" r:id="rId9"/>
    <p:sldId id="272" r:id="rId10"/>
    <p:sldId id="273" r:id="rId11"/>
    <p:sldId id="261" r:id="rId12"/>
    <p:sldId id="276" r:id="rId13"/>
    <p:sldId id="274" r:id="rId14"/>
    <p:sldId id="275" r:id="rId15"/>
    <p:sldId id="265" r:id="rId16"/>
    <p:sldId id="269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02" autoAdjust="0"/>
  </p:normalViewPr>
  <p:slideViewPr>
    <p:cSldViewPr snapToGrid="0">
      <p:cViewPr varScale="1">
        <p:scale>
          <a:sx n="77" d="100"/>
          <a:sy n="77" d="100"/>
        </p:scale>
        <p:origin x="18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1CB9-A4D8-418E-AD85-4BC9EE08FDF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BB37C-A807-4C06-B247-C1DD182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Duplicarea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: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salveaza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facturi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share-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cu alt user. </a:t>
            </a:r>
            <a:r>
              <a:rPr lang="en-US" dirty="0" err="1"/>
              <a:t>Acest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user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,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nimic</a:t>
            </a:r>
            <a:r>
              <a:rPr lang="en-US" dirty="0"/>
              <a:t> </a:t>
            </a:r>
            <a:r>
              <a:rPr lang="en-US" dirty="0" err="1"/>
              <a:t>referitor</a:t>
            </a:r>
            <a:r>
              <a:rPr lang="en-US" dirty="0"/>
              <a:t> la </a:t>
            </a:r>
            <a:r>
              <a:rPr lang="en-US" dirty="0" err="1"/>
              <a:t>factura</a:t>
            </a:r>
            <a:r>
              <a:rPr lang="en-US" dirty="0"/>
              <a:t> / </a:t>
            </a:r>
            <a:r>
              <a:rPr lang="en-US" dirty="0" err="1"/>
              <a:t>cheltuieli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Locatie</a:t>
            </a:r>
            <a:r>
              <a:rPr lang="en-US" dirty="0"/>
              <a:t>: </a:t>
            </a:r>
            <a:r>
              <a:rPr lang="en-US" dirty="0" err="1"/>
              <a:t>denumire</a:t>
            </a:r>
            <a:r>
              <a:rPr lang="en-US" dirty="0"/>
              <a:t> restaurant, </a:t>
            </a:r>
            <a:r>
              <a:rPr lang="en-US" dirty="0" err="1"/>
              <a:t>locatie</a:t>
            </a:r>
            <a:r>
              <a:rPr lang="en-US" dirty="0"/>
              <a:t> restaurant pe </a:t>
            </a:r>
            <a:r>
              <a:rPr lang="en-US" dirty="0" err="1"/>
              <a:t>GoogleMaps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un user </a:t>
            </a:r>
            <a:r>
              <a:rPr lang="en-US" dirty="0" err="1"/>
              <a:t>adauga</a:t>
            </a:r>
            <a:r>
              <a:rPr lang="en-US" dirty="0"/>
              <a:t> un restaurant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public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useri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Cross-platform: </a:t>
            </a:r>
          </a:p>
          <a:p>
            <a:r>
              <a:rPr lang="en-US" dirty="0"/>
              <a:t>	Ionic (</a:t>
            </a:r>
            <a:r>
              <a:rPr lang="en-US" dirty="0" err="1"/>
              <a:t>pentru</a:t>
            </a:r>
            <a:r>
              <a:rPr lang="en-US" dirty="0"/>
              <a:t> iOS / Android / mobile)</a:t>
            </a:r>
          </a:p>
          <a:p>
            <a:r>
              <a:rPr lang="en-US" dirty="0"/>
              <a:t>	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Este </a:t>
            </a:r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aplicatie</a:t>
            </a:r>
            <a:r>
              <a:rPr lang="en-US" dirty="0"/>
              <a:t> client: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inlocui</a:t>
            </a:r>
            <a:r>
              <a:rPr lang="en-US" dirty="0"/>
              <a:t> in </a:t>
            </a:r>
            <a:r>
              <a:rPr lang="en-US" dirty="0" err="1"/>
              <a:t>orice</a:t>
            </a:r>
            <a:r>
              <a:rPr lang="en-US" dirty="0"/>
              <a:t> moment view-ul web cu o </a:t>
            </a:r>
            <a:r>
              <a:rPr lang="en-US" dirty="0" err="1"/>
              <a:t>aplicatie</a:t>
            </a:r>
            <a:r>
              <a:rPr lang="en-US" dirty="0"/>
              <a:t> desktop / Android / 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OAuth: </a:t>
            </a:r>
            <a:r>
              <a:rPr lang="en-US" dirty="0" err="1"/>
              <a:t>fiecare</a:t>
            </a:r>
            <a:r>
              <a:rPr lang="en-US" dirty="0"/>
              <a:t> endpoint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accesat</a:t>
            </a:r>
            <a:r>
              <a:rPr lang="en-US" dirty="0"/>
              <a:t> de catre client (Angular)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primeasca</a:t>
            </a:r>
            <a:r>
              <a:rPr lang="en-US" dirty="0"/>
              <a:t> un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Portabil</a:t>
            </a:r>
            <a:r>
              <a:rPr lang="en-US" dirty="0"/>
              <a:t>: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pe un server Linux / Windows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Automatizare</a:t>
            </a:r>
            <a:r>
              <a:rPr lang="en-US" dirty="0"/>
              <a:t>: OCR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Plugin-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: nu sunt open source,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en-US" dirty="0" err="1"/>
              <a:t>Quickbooks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PersonalCapital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facila</a:t>
            </a:r>
            <a:r>
              <a:rPr lang="en-US" dirty="0"/>
              <a:t>: OCR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business logic –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endpoint:</a:t>
            </a:r>
          </a:p>
          <a:p>
            <a:r>
              <a:rPr lang="en-US" dirty="0"/>
              <a:t>	</a:t>
            </a:r>
            <a:r>
              <a:rPr lang="en-US" dirty="0" err="1"/>
              <a:t>adaugare</a:t>
            </a:r>
            <a:r>
              <a:rPr lang="en-US" dirty="0"/>
              <a:t> / </a:t>
            </a:r>
            <a:r>
              <a:rPr lang="en-US" dirty="0" err="1"/>
              <a:t>stergere</a:t>
            </a:r>
            <a:r>
              <a:rPr lang="en-US" dirty="0"/>
              <a:t> /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facturi</a:t>
            </a:r>
            <a:r>
              <a:rPr lang="en-US" dirty="0"/>
              <a:t> = endpoint</a:t>
            </a:r>
          </a:p>
          <a:p>
            <a:r>
              <a:rPr lang="en-US" dirty="0"/>
              <a:t>	</a:t>
            </a:r>
            <a:r>
              <a:rPr lang="en-US" dirty="0" err="1"/>
              <a:t>trimitere</a:t>
            </a:r>
            <a:r>
              <a:rPr lang="en-US" dirty="0"/>
              <a:t> imagine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obtinere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= endpoint</a:t>
            </a:r>
          </a:p>
          <a:p>
            <a:r>
              <a:rPr lang="en-US" dirty="0"/>
              <a:t>Endpoint – </a:t>
            </a:r>
            <a:r>
              <a:rPr lang="en-US" dirty="0" err="1"/>
              <a:t>metodele</a:t>
            </a:r>
            <a:r>
              <a:rPr lang="en-US" dirty="0"/>
              <a:t> din controller-ii Spring </a:t>
            </a:r>
            <a:r>
              <a:rPr lang="en-US" dirty="0" err="1"/>
              <a:t>reprezinta</a:t>
            </a:r>
            <a:r>
              <a:rPr lang="en-US" dirty="0"/>
              <a:t> URL-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en-US" dirty="0" err="1"/>
              <a:t>proceseaza</a:t>
            </a:r>
            <a:r>
              <a:rPr lang="en-US" dirty="0"/>
              <a:t> / </a:t>
            </a:r>
            <a:r>
              <a:rPr lang="en-US" dirty="0" err="1"/>
              <a:t>trimit</a:t>
            </a:r>
            <a:r>
              <a:rPr lang="en-US" dirty="0"/>
              <a:t> date JSON</a:t>
            </a:r>
          </a:p>
          <a:p>
            <a:r>
              <a:rPr lang="en-US" dirty="0"/>
              <a:t>	! JSON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integrat</a:t>
            </a:r>
            <a:r>
              <a:rPr lang="en-US" dirty="0"/>
              <a:t> in frontend (JavaScript – AJAX)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entitatile</a:t>
            </a:r>
            <a:r>
              <a:rPr lang="en-US" dirty="0"/>
              <a:t> </a:t>
            </a:r>
            <a:r>
              <a:rPr lang="en-US" dirty="0" err="1"/>
              <a:t>mapate</a:t>
            </a:r>
            <a:r>
              <a:rPr lang="en-US" dirty="0"/>
              <a:t> la </a:t>
            </a:r>
            <a:r>
              <a:rPr lang="en-US" dirty="0" err="1"/>
              <a:t>tabelele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r>
              <a:rPr lang="en-US" dirty="0"/>
              <a:t>DAO: Data Access Object: </a:t>
            </a:r>
            <a:r>
              <a:rPr lang="en-US" dirty="0" err="1"/>
              <a:t>clase</a:t>
            </a:r>
            <a:r>
              <a:rPr lang="en-US" dirty="0"/>
              <a:t> /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permit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r>
              <a:rPr lang="en-US" dirty="0"/>
              <a:t>Controller (REST):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cu </a:t>
            </a:r>
            <a:r>
              <a:rPr lang="en-US" dirty="0" err="1"/>
              <a:t>componentele</a:t>
            </a:r>
            <a:r>
              <a:rPr lang="en-US" dirty="0"/>
              <a:t> DAO in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transmiterii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JSON catre frontend</a:t>
            </a:r>
          </a:p>
          <a:p>
            <a:endParaRPr lang="en-US" dirty="0"/>
          </a:p>
          <a:p>
            <a:r>
              <a:rPr lang="en-US" dirty="0"/>
              <a:t>Imagine: </a:t>
            </a:r>
          </a:p>
          <a:p>
            <a:r>
              <a:rPr lang="en-US" dirty="0"/>
              <a:t>	Client =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apeleaza</a:t>
            </a:r>
            <a:r>
              <a:rPr lang="en-US" dirty="0"/>
              <a:t> DAO (controller)</a:t>
            </a:r>
          </a:p>
          <a:p>
            <a:r>
              <a:rPr lang="en-US" dirty="0"/>
              <a:t>	</a:t>
            </a:r>
            <a:r>
              <a:rPr lang="en-US" dirty="0" err="1"/>
              <a:t>DataAcessObject</a:t>
            </a:r>
            <a:r>
              <a:rPr lang="en-US" dirty="0"/>
              <a:t> = repository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transformat</a:t>
            </a:r>
            <a:r>
              <a:rPr lang="en-US" dirty="0"/>
              <a:t> automat de catre Hibernate / JPA in </a:t>
            </a:r>
            <a:r>
              <a:rPr lang="en-US" dirty="0" err="1"/>
              <a:t>obiecte</a:t>
            </a:r>
            <a:endParaRPr lang="en-US" dirty="0"/>
          </a:p>
          <a:p>
            <a:r>
              <a:rPr lang="en-US" dirty="0"/>
              <a:t>		-&gt; JPA </a:t>
            </a:r>
            <a:r>
              <a:rPr lang="en-US" dirty="0" err="1"/>
              <a:t>foloseste</a:t>
            </a:r>
            <a:r>
              <a:rPr lang="en-US" dirty="0"/>
              <a:t> in spate JDBC</a:t>
            </a:r>
          </a:p>
          <a:p>
            <a:r>
              <a:rPr lang="en-US" dirty="0"/>
              <a:t>	</a:t>
            </a:r>
            <a:r>
              <a:rPr lang="en-US" dirty="0" err="1"/>
              <a:t>TransferObject</a:t>
            </a:r>
            <a:r>
              <a:rPr lang="en-US" dirty="0"/>
              <a:t> =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returneaza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_* nu au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constrangeri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SpringSecurity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token-urile </a:t>
            </a:r>
            <a:r>
              <a:rPr lang="en-US" dirty="0" err="1"/>
              <a:t>dar</a:t>
            </a:r>
            <a:r>
              <a:rPr lang="en-US" dirty="0"/>
              <a:t> nu fac </a:t>
            </a:r>
            <a:r>
              <a:rPr lang="en-US" dirty="0" err="1"/>
              <a:t>parte</a:t>
            </a:r>
            <a:r>
              <a:rPr lang="en-US" dirty="0"/>
              <a:t> din model-ul </a:t>
            </a:r>
            <a:r>
              <a:rPr lang="en-US" dirty="0" err="1"/>
              <a:t>aplicatiei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[[Daca </a:t>
            </a:r>
            <a:r>
              <a:rPr lang="ro-RO" dirty="0" err="1"/>
              <a:t>intreaba</a:t>
            </a:r>
            <a:r>
              <a:rPr lang="ro-RO" dirty="0"/>
              <a:t> cum sunt </a:t>
            </a:r>
            <a:r>
              <a:rPr lang="ro-RO" dirty="0" err="1"/>
              <a:t>asociati</a:t>
            </a:r>
            <a:r>
              <a:rPr lang="ro-RO" dirty="0"/>
              <a:t> </a:t>
            </a:r>
            <a:r>
              <a:rPr lang="ro-RO" dirty="0" err="1"/>
              <a:t>poti</a:t>
            </a:r>
            <a:r>
              <a:rPr lang="ro-RO" dirty="0"/>
              <a:t> sa le </a:t>
            </a:r>
            <a:r>
              <a:rPr lang="ro-RO" dirty="0" err="1"/>
              <a:t>arati</a:t>
            </a:r>
            <a:r>
              <a:rPr lang="ro-RO" dirty="0"/>
              <a:t> chiar </a:t>
            </a:r>
            <a:r>
              <a:rPr lang="ro-RO" dirty="0" err="1"/>
              <a:t>legatura</a:t>
            </a:r>
            <a:r>
              <a:rPr lang="ro-RO" dirty="0"/>
              <a:t> din baza de date cu </a:t>
            </a:r>
            <a:r>
              <a:rPr lang="ro-RO" dirty="0" err="1"/>
              <a:t>bill_product_users</a:t>
            </a:r>
            <a:r>
              <a:rPr lang="ro-RO" dirty="0"/>
              <a:t>. </a:t>
            </a:r>
            <a:r>
              <a:rPr lang="ro-RO" dirty="0" err="1"/>
              <a:t>User</a:t>
            </a:r>
            <a:r>
              <a:rPr lang="ro-RO" dirty="0"/>
              <a:t>-ii sunt </a:t>
            </a:r>
            <a:r>
              <a:rPr lang="ro-RO" dirty="0" err="1"/>
              <a:t>asociati</a:t>
            </a:r>
            <a:r>
              <a:rPr lang="ro-RO" dirty="0"/>
              <a:t> unui grup si din acela putem asocia cheltuieli.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o-RO" dirty="0"/>
              <a:t>Cheltuielile nu sunt asociate direct grupurilor]]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Page: Angular </a:t>
            </a:r>
            <a:r>
              <a:rPr lang="en-US" dirty="0" err="1"/>
              <a:t>incarca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Ajax,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necesar</a:t>
            </a:r>
            <a:r>
              <a:rPr lang="en-US" dirty="0"/>
              <a:t> refresh-ul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(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JSP)</a:t>
            </a:r>
          </a:p>
          <a:p>
            <a:r>
              <a:rPr lang="en-US" dirty="0"/>
              <a:t>AJAX: Asynchronous JavaScript and XML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*pus la </a:t>
            </a:r>
            <a:r>
              <a:rPr lang="en-US" dirty="0" err="1"/>
              <a:t>dispozitie</a:t>
            </a:r>
            <a:r>
              <a:rPr lang="en-US" dirty="0"/>
              <a:t> =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SpringSecurity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configurat</a:t>
            </a:r>
            <a:r>
              <a:rPr lang="en-US" dirty="0"/>
              <a:t>, automat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endpoint-ul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Cache: Hibernate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cache, </a:t>
            </a:r>
            <a:r>
              <a:rPr lang="en-US" dirty="0" err="1"/>
              <a:t>a.i.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date sunt </a:t>
            </a:r>
            <a:r>
              <a:rPr lang="en-US" dirty="0" err="1"/>
              <a:t>incarcate</a:t>
            </a:r>
            <a:r>
              <a:rPr lang="en-US" dirty="0"/>
              <a:t> in </a:t>
            </a:r>
            <a:r>
              <a:rPr lang="en-US" dirty="0" err="1"/>
              <a:t>memorie</a:t>
            </a:r>
            <a:r>
              <a:rPr lang="en-US" dirty="0"/>
              <a:t>, request-urile </a:t>
            </a:r>
            <a:r>
              <a:rPr lang="en-US" dirty="0" err="1"/>
              <a:t>ulterioare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cache, </a:t>
            </a:r>
            <a:r>
              <a:rPr lang="en-US" dirty="0" err="1"/>
              <a:t>fara</a:t>
            </a:r>
            <a:r>
              <a:rPr lang="en-US" dirty="0"/>
              <a:t> a fi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query additional in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B37C-A807-4C06-B247-C1DD18293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959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55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0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865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64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E4030B-D0AF-4231-B10D-8F060D8615D1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1862BE-8A1C-4E68-ACB0-FC6C8BA703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6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sonalcapital.com/" TargetMode="External"/><Relationship Id="rId2" Type="http://schemas.openxmlformats.org/officeDocument/2006/relationships/hyperlink" Target="https://quickbooks.intuit.com/oa/onlin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1A7-1527-477F-BFDF-AA0F88036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59854"/>
            <a:ext cx="8361229" cy="835749"/>
          </a:xfrm>
        </p:spPr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Gestionarea cheltuielilor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D7A6E-F913-4578-A937-9317908F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395603"/>
            <a:ext cx="6831673" cy="646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Aplicație Open Source Web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CF03F-E2C3-40E0-8603-62C7B695CA54}"/>
              </a:ext>
            </a:extLst>
          </p:cNvPr>
          <p:cNvSpPr txBox="1"/>
          <p:nvPr/>
        </p:nvSpPr>
        <p:spPr>
          <a:xfrm>
            <a:off x="6809014" y="3760939"/>
            <a:ext cx="352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Coordonator științific: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Conf. dr. ing. Cornel Popescu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BD887-AE69-4A18-B303-A3985B6DE5DE}"/>
              </a:ext>
            </a:extLst>
          </p:cNvPr>
          <p:cNvSpPr txBox="1"/>
          <p:nvPr/>
        </p:nvSpPr>
        <p:spPr>
          <a:xfrm>
            <a:off x="1915385" y="3730161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Autor: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Mohamad Alrmdan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7C87D-9138-4F04-A4F7-FB90F5031D9C}"/>
              </a:ext>
            </a:extLst>
          </p:cNvPr>
          <p:cNvSpPr txBox="1"/>
          <p:nvPr/>
        </p:nvSpPr>
        <p:spPr>
          <a:xfrm>
            <a:off x="5015512" y="4974980"/>
            <a:ext cx="139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Bucure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ști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Iulie 2020</a:t>
            </a:r>
          </a:p>
        </p:txBody>
      </p:sp>
      <p:pic>
        <p:nvPicPr>
          <p:cNvPr id="7" name="image38.png" descr="cs">
            <a:extLst>
              <a:ext uri="{FF2B5EF4-FFF2-40B4-BE49-F238E27FC236}">
                <a16:creationId xmlns:a16="http://schemas.microsoft.com/office/drawing/2014/main" id="{416DEE8D-5B96-40C6-9941-FD064AE2AA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70752" y="436172"/>
            <a:ext cx="2409737" cy="954701"/>
          </a:xfrm>
          <a:prstGeom prst="rect">
            <a:avLst/>
          </a:prstGeom>
          <a:ln/>
        </p:spPr>
      </p:pic>
      <p:pic>
        <p:nvPicPr>
          <p:cNvPr id="8" name="image32.png" descr="upb">
            <a:extLst>
              <a:ext uri="{FF2B5EF4-FFF2-40B4-BE49-F238E27FC236}">
                <a16:creationId xmlns:a16="http://schemas.microsoft.com/office/drawing/2014/main" id="{6617B8E6-2462-41DA-B255-73786E47C06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15512" y="410636"/>
            <a:ext cx="1080488" cy="9547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55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96FA-0222-4EF7-810F-BA7F2CAC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4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(5)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949C-D9FB-44B3-80AE-E0858EBC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26285" cy="3581400"/>
          </a:xfrm>
        </p:spPr>
        <p:txBody>
          <a:bodyPr>
            <a:normAutofit lnSpcReduction="10000"/>
          </a:bodyPr>
          <a:lstStyle/>
          <a:p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framework-ul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ORM JPA / Hibernate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pentru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implementarea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layer-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ului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acces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la date (DAO)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Tabelele din baza de date,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dupa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cum se poate observa din imagine, sunt “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mapate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” la un corespondent OOP (o clasa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21.png">
            <a:extLst>
              <a:ext uri="{FF2B5EF4-FFF2-40B4-BE49-F238E27FC236}">
                <a16:creationId xmlns:a16="http://schemas.microsoft.com/office/drawing/2014/main" id="{9AB9DBAE-6190-4341-A0CC-FB95D9A5B0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97885" y="1446234"/>
            <a:ext cx="7093906" cy="52609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486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AE-4581-4337-846D-FEF27282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11" y="610644"/>
            <a:ext cx="9601200" cy="148590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F183-C7AE-4B45-B4F8-2F45A0FD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75457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Frontend-ul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ca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Single Page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sunt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incarcate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catre JavaScript de la endpoint-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uri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Ajax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incarcarea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asincron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5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49D8-6FCC-4680-AC07-B0DABF2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CA57-8D16-46D0-BC9A-D4A1C187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Frontend-ul </a:t>
            </a:r>
            <a:r>
              <a:rPr lang="en-US" dirty="0" err="1"/>
              <a:t>este</a:t>
            </a:r>
            <a:r>
              <a:rPr lang="en-US" dirty="0"/>
              <a:t> separate de backend,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facandu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REST</a:t>
            </a:r>
          </a:p>
          <a:p>
            <a:r>
              <a:rPr lang="en-US" dirty="0" err="1"/>
              <a:t>Implementare</a:t>
            </a:r>
            <a:r>
              <a:rPr lang="en-US" dirty="0"/>
              <a:t> frontend: Single Page Application – Angular</a:t>
            </a:r>
          </a:p>
          <a:p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incarcate</a:t>
            </a:r>
            <a:r>
              <a:rPr lang="en-US" dirty="0"/>
              <a:t> </a:t>
            </a:r>
            <a:r>
              <a:rPr lang="en-US" dirty="0" err="1"/>
              <a:t>asincron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Ajax</a:t>
            </a:r>
          </a:p>
          <a:p>
            <a:r>
              <a:rPr lang="en-US" dirty="0" err="1"/>
              <a:t>Implementare</a:t>
            </a:r>
            <a:r>
              <a:rPr lang="en-US" dirty="0"/>
              <a:t> backend: </a:t>
            </a:r>
            <a:r>
              <a:rPr lang="en-US" dirty="0" err="1"/>
              <a:t>SpringFramework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 controller REST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preiau</a:t>
            </a:r>
            <a:r>
              <a:rPr lang="en-US" dirty="0"/>
              <a:t> date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DAO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16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82C4-D6C3-4E16-858E-101A33B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(1) - security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F670-82BE-4F05-BE76-92E87C28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3474"/>
            <a:ext cx="3713967" cy="3581400"/>
          </a:xfrm>
        </p:spPr>
        <p:txBody>
          <a:bodyPr/>
          <a:lstStyle/>
          <a:p>
            <a:r>
              <a:rPr lang="en-US" dirty="0"/>
              <a:t>Endpoint-urile pot fi </a:t>
            </a:r>
            <a:r>
              <a:rPr lang="en-US" dirty="0" err="1"/>
              <a:t>accesate</a:t>
            </a:r>
            <a:r>
              <a:rPr lang="en-US" dirty="0"/>
              <a:t> exclusive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token </a:t>
            </a:r>
            <a:r>
              <a:rPr lang="en-US" dirty="0" err="1"/>
              <a:t>eliberat</a:t>
            </a:r>
            <a:r>
              <a:rPr lang="en-US" dirty="0"/>
              <a:t> de OAuth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autentificari</a:t>
            </a:r>
            <a:r>
              <a:rPr lang="en-US" dirty="0"/>
              <a:t> de </a:t>
            </a:r>
            <a:r>
              <a:rPr lang="en-US" dirty="0" err="1"/>
              <a:t>succes</a:t>
            </a:r>
            <a:endParaRPr lang="en-US" dirty="0"/>
          </a:p>
          <a:p>
            <a:r>
              <a:rPr lang="en-US" dirty="0"/>
              <a:t>Token-ul se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endpoint (/</a:t>
            </a:r>
            <a:r>
              <a:rPr lang="en-US" dirty="0" err="1"/>
              <a:t>oauth</a:t>
            </a:r>
            <a:r>
              <a:rPr lang="en-US" dirty="0"/>
              <a:t>/token) pus la </a:t>
            </a:r>
            <a:r>
              <a:rPr lang="en-US" dirty="0" err="1"/>
              <a:t>dispozitie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SpringSecurity</a:t>
            </a:r>
            <a:endParaRPr lang="ro-RO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FB82F245-A56B-4551-947F-DF7A4E16AF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73252" y="1853329"/>
            <a:ext cx="6914366" cy="41461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438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450F-8ADC-480C-918D-50109697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(2) - security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0E55-736D-403C-BE7D-9D0B90DD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securitatii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de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exact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pot fi </a:t>
            </a:r>
            <a:r>
              <a:rPr lang="en-US" dirty="0" err="1"/>
              <a:t>accesate</a:t>
            </a:r>
            <a:endParaRPr lang="en-US" dirty="0"/>
          </a:p>
          <a:p>
            <a:r>
              <a:rPr lang="en-US" dirty="0" err="1"/>
              <a:t>Securitatea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transparent (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afecta</a:t>
            </a:r>
            <a:r>
              <a:rPr lang="en-US" dirty="0"/>
              <a:t> business logic-ul)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27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8CDE-7BD2-4CB8-8A1F-5DC09DA2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Evaluare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0366-8473-436C-AA0E-E4422203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96063" cy="358140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Folosirea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Hibernate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eficientizarea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accesului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date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intermediul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cache-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ului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eliberarea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memoriei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(heap-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rularea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garbage collector-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ului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19.png">
            <a:extLst>
              <a:ext uri="{FF2B5EF4-FFF2-40B4-BE49-F238E27FC236}">
                <a16:creationId xmlns:a16="http://schemas.microsoft.com/office/drawing/2014/main" id="{64CE684A-3AA9-4072-B272-A6A44F6E31C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2548003"/>
            <a:ext cx="5734050" cy="24300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088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C21-3663-4A90-9640-9B40F159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Neajunsuri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curente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539A-8D13-4179-B7FF-FD935A04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Mecanismul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ocerizare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imbunatit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 pot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adauga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module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precum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interactiunea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utilizatori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(e.g. chat)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potentiala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dezvoltare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ulterioara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putea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asocierea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facturiilor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cu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anumita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locatie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fi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dorit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dezvoltarea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37624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DD6D-6600-4D7F-B121-22979CF6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Concluzii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DD17-9B7B-4DE2-A18D-35C55CC2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82463" cy="35814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Folosirea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mecanismului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ocerizare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simplifica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interactiunea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utilizatorului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Este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posibila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integrarea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multor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tipuri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client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Java / Spring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integrarea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securitatii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-un mod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simplu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(OAuth)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Pentru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backend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folosirea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Java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rularea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-un mod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extrem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portabil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4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3867-568E-410C-AAF3-F73E85E5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36" y="2686050"/>
            <a:ext cx="3617495" cy="742950"/>
          </a:xfrm>
        </p:spPr>
        <p:txBody>
          <a:bodyPr>
            <a:normAutofit fontScale="90000"/>
          </a:bodyPr>
          <a:lstStyle/>
          <a:p>
            <a:r>
              <a:rPr lang="ro-RO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Mulțumesc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222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5ED4-C68D-4E2D-811D-C58747C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B5FE-B770-424B-9835-DE6C35C1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9112"/>
            <a:ext cx="9601200" cy="4359058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Managementul chetluielilor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către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grup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utilizatori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simplifica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procesul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aplicație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sharing-ul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cheltuielilor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evitarea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duplicării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stocate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aplicație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open source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eventuala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extindere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facila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și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către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alti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programatori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Este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posibila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simplificarea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introducerii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folosind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tehnologii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precum OCR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Ocerizare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image to text)</a:t>
            </a:r>
          </a:p>
        </p:txBody>
      </p:sp>
    </p:spTree>
    <p:extLst>
      <p:ext uri="{BB962C8B-B14F-4D97-AF65-F5344CB8AC3E}">
        <p14:creationId xmlns:p14="http://schemas.microsoft.com/office/powerpoint/2010/main" val="14068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E70E-2CFB-4F09-B548-38F1E826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644"/>
            <a:ext cx="9601200" cy="148590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Obiective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E00A-4798-4E26-81BD-A27E91F6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 are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vedere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dezvoltarea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Open Source destinate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monitorizarii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chetluielilor 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Autmatizarea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diferitelor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ale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managementului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cheltuielilor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Dezvoltarea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unei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sharing-ul cheltuielilor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CADD-B6CD-4F16-B85A-919AFA11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050D-7D5D-477E-8F57-FA98D33B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curente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nu permit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adaugarea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plugin-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externe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nu pun 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dispozitia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utilizatorului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modalitate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facila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inregistrare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cheltuielilor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Exista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destinate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procesului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management 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cheltuielilor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(closed source)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0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E72-6E34-420B-B55A-B040AEF3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Studiu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piață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BFB8-4C01-4385-B215-4823E82A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Quickbooks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solutie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disponibila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piata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foloseste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un mechanism de time tracking,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acces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la date pe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rolurilor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PersonalCapital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alta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solutie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disponibila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urmarirea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pe termen lung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pensie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integrarea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surselor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financiare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cardul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credit)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Aplicatia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fata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permite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tracking 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cheltuielilor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automatizarea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inregistrarii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datelor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80D-39C5-401C-9B91-9EEE08FA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5318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B2BB-6F68-4135-9E21-3FA87F5D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603315" cy="3588707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Segmentele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business logic sunt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servicii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REST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Fiecare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operatiune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mapata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pe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metoda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HTTP: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GET: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preluare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date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salvare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date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DELETE: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ștergere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date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PUT(update):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modificare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date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3E6E4AC6-34AE-4B47-99EC-ED79C2899CC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974915" y="1879600"/>
            <a:ext cx="6075714" cy="44961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397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8179-A3F2-46BC-8050-A7440AD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6565"/>
            <a:ext cx="9601200" cy="980162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D6C2-B818-4FBC-BD16-F4C89970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67300" cy="3663864"/>
          </a:xfrm>
        </p:spPr>
        <p:txBody>
          <a:bodyPr/>
          <a:lstStyle/>
          <a:p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Aplicația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este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împărțită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diferite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niveluri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DAO (repository)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Controller (REST)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View (client)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Este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necesara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aceasta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împărțire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astfel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încât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fiecare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modificarea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fiecărui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nivel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din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aplicație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să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nu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implice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schimbări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radicale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în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alte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niveluri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37D97870-4AFF-4FEB-96C7-AC65824274E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38900" y="2029216"/>
            <a:ext cx="5523497" cy="42431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295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CA2D-F3A1-4130-9C18-B593130E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53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(3)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0891-9DA9-4568-9D34-AF234D37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15216" cy="388620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Secventa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pentru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clasele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interactioneaza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cu layer-ul DAO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interfata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unitara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care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layerele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superioare pot fi izolate de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implementarile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specifice</a:t>
            </a: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47D3F5EB-FB23-4AF5-8C6D-64C15AAB75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86816" y="1761038"/>
            <a:ext cx="6370137" cy="48276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95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74F2-425C-441B-8817-859BF2ED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167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Arhitectură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(4)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A129-7108-476B-B537-1A730C37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26910" cy="3581400"/>
          </a:xfrm>
        </p:spPr>
        <p:txBody>
          <a:bodyPr/>
          <a:lstStyle/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un mecanism de stocare a datelor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relational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pentru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integrarea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datelor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Prin intermediul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constrangerilor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se pot realiza </a:t>
            </a:r>
            <a:r>
              <a:rPr lang="ro-RO" dirty="0" err="1">
                <a:latin typeface="Verdana" panose="020B0604030504040204" pitchFamily="34" charset="0"/>
                <a:ea typeface="Verdana" panose="020B0604030504040204" pitchFamily="34" charset="0"/>
              </a:rPr>
              <a:t>legaturi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</a:rPr>
              <a:t> bine definite intre tabele</a:t>
            </a:r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598AD44E-EBEA-4477-925D-67383A8E4F6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86192" y="1565753"/>
            <a:ext cx="6713949" cy="49853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7341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2855</TotalTime>
  <Words>1108</Words>
  <Application>Microsoft Office PowerPoint</Application>
  <PresentationFormat>Widescreen</PresentationFormat>
  <Paragraphs>150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Verdana</vt:lpstr>
      <vt:lpstr>Crop</vt:lpstr>
      <vt:lpstr>Gestionarea cheltuielilor </vt:lpstr>
      <vt:lpstr>Motivație</vt:lpstr>
      <vt:lpstr>Obiective</vt:lpstr>
      <vt:lpstr>Context</vt:lpstr>
      <vt:lpstr>Studiu de piață</vt:lpstr>
      <vt:lpstr>Arhitectură (1)</vt:lpstr>
      <vt:lpstr>Arhitectură (2)</vt:lpstr>
      <vt:lpstr>Arhitectură (3)</vt:lpstr>
      <vt:lpstr>Arhitectură (4)</vt:lpstr>
      <vt:lpstr>Arhitectură (5)</vt:lpstr>
      <vt:lpstr>Arhitectură (6)</vt:lpstr>
      <vt:lpstr>Implementare</vt:lpstr>
      <vt:lpstr>Implementare (1) - security</vt:lpstr>
      <vt:lpstr>Implementare (2) - security</vt:lpstr>
      <vt:lpstr>Evaluare</vt:lpstr>
      <vt:lpstr>Neajunsuri curente</vt:lpstr>
      <vt:lpstr>Concluzii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Mohamed Ramadan</dc:creator>
  <cp:lastModifiedBy>Mohamed Ramadan</cp:lastModifiedBy>
  <cp:revision>26</cp:revision>
  <dcterms:created xsi:type="dcterms:W3CDTF">2020-06-27T12:28:47Z</dcterms:created>
  <dcterms:modified xsi:type="dcterms:W3CDTF">2020-07-01T05:56:51Z</dcterms:modified>
</cp:coreProperties>
</file>