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Default Extension="jpg" ContentType="image/jpg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Default Extension="png" ContentType="image/png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4610100" cy="3460750"/>
  <p:notesSz cx="4610100" cy="3460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2373A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Arial MT"/>
                <a:cs typeface="Arial MT"/>
              </a:defRPr>
            </a:lvl1pPr>
          </a:lstStyle>
          <a:p>
            <a:pPr marL="9144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2373A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Arial MT"/>
                <a:cs typeface="Arial MT"/>
              </a:defRPr>
            </a:lvl1pPr>
          </a:lstStyle>
          <a:p>
            <a:pPr marL="9144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Arial MT"/>
                <a:cs typeface="Arial MT"/>
              </a:defRPr>
            </a:lvl1pPr>
          </a:lstStyle>
          <a:p>
            <a:pPr marL="9144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Arial MT"/>
                <a:cs typeface="Arial MT"/>
              </a:defRPr>
            </a:lvl1pPr>
          </a:lstStyle>
          <a:p>
            <a:pPr marL="9144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Arial MT"/>
                <a:cs typeface="Arial MT"/>
              </a:defRPr>
            </a:lvl1pPr>
          </a:lstStyle>
          <a:p>
            <a:pPr marL="9144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770" y="54851"/>
            <a:ext cx="4362450" cy="433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6283" y="1187752"/>
            <a:ext cx="3719195" cy="1129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2373A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61091" y="3215961"/>
            <a:ext cx="196850" cy="150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Arial MT"/>
                <a:cs typeface="Arial MT"/>
              </a:defRPr>
            </a:lvl1pPr>
          </a:lstStyle>
          <a:p>
            <a:pPr marL="9144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1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1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39531"/>
            <a:ext cx="24803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22373A"/>
                </a:solidFill>
              </a:rPr>
              <a:t>Projet</a:t>
            </a:r>
            <a:r>
              <a:rPr dirty="0" sz="1400" spc="225">
                <a:solidFill>
                  <a:srgbClr val="22373A"/>
                </a:solidFill>
              </a:rPr>
              <a:t> </a:t>
            </a:r>
            <a:r>
              <a:rPr dirty="0" sz="1400" spc="-10">
                <a:solidFill>
                  <a:srgbClr val="22373A"/>
                </a:solidFill>
              </a:rPr>
              <a:t>EasyShop</a:t>
            </a:r>
            <a:r>
              <a:rPr dirty="0" sz="1400" spc="225">
                <a:solidFill>
                  <a:srgbClr val="22373A"/>
                </a:solidFill>
              </a:rPr>
              <a:t> </a:t>
            </a:r>
            <a:r>
              <a:rPr dirty="0" sz="1400">
                <a:solidFill>
                  <a:srgbClr val="22373A"/>
                </a:solidFill>
              </a:rPr>
              <a:t>Tej</a:t>
            </a:r>
            <a:r>
              <a:rPr dirty="0" sz="1400" spc="225">
                <a:solidFill>
                  <a:srgbClr val="22373A"/>
                </a:solidFill>
              </a:rPr>
              <a:t> </a:t>
            </a:r>
            <a:r>
              <a:rPr dirty="0" sz="1400" spc="-20">
                <a:solidFill>
                  <a:srgbClr val="22373A"/>
                </a:solidFill>
              </a:rPr>
              <a:t>Chasse</a:t>
            </a:r>
            <a:endParaRPr sz="1400"/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1178252"/>
            <a:ext cx="11430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0">
                <a:solidFill>
                  <a:srgbClr val="22373A"/>
                </a:solidFill>
                <a:latin typeface="Arial MT"/>
                <a:cs typeface="Arial MT"/>
              </a:rPr>
              <a:t>Rapport</a:t>
            </a:r>
            <a:r>
              <a:rPr dirty="0" sz="1200" spc="-1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200" spc="-80">
                <a:solidFill>
                  <a:srgbClr val="22373A"/>
                </a:solidFill>
                <a:latin typeface="Arial MT"/>
                <a:cs typeface="Arial MT"/>
              </a:rPr>
              <a:t>de</a:t>
            </a:r>
            <a:r>
              <a:rPr dirty="0" sz="1200" spc="-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22373A"/>
                </a:solidFill>
                <a:latin typeface="Arial MT"/>
                <a:cs typeface="Arial MT"/>
              </a:rPr>
              <a:t>Projet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59994" y="1609921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47294" y="1848936"/>
            <a:ext cx="3177540" cy="679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45745">
              <a:lnSpc>
                <a:spcPct val="135300"/>
              </a:lnSpc>
              <a:spcBef>
                <a:spcPts val="100"/>
              </a:spcBef>
            </a:pPr>
            <a:r>
              <a:rPr dirty="0" sz="1000" spc="-45">
                <a:solidFill>
                  <a:srgbClr val="22373A"/>
                </a:solidFill>
                <a:latin typeface="Arial MT"/>
                <a:cs typeface="Arial MT"/>
              </a:rPr>
              <a:t>Mohamed</a:t>
            </a:r>
            <a:r>
              <a:rPr dirty="0" sz="1000" spc="-2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000" spc="-70">
                <a:solidFill>
                  <a:srgbClr val="22373A"/>
                </a:solidFill>
                <a:latin typeface="Arial MT"/>
                <a:cs typeface="Arial MT"/>
              </a:rPr>
              <a:t>Rashad</a:t>
            </a:r>
            <a:r>
              <a:rPr dirty="0" sz="1000" spc="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000" spc="-40">
                <a:solidFill>
                  <a:srgbClr val="22373A"/>
                </a:solidFill>
                <a:latin typeface="Arial MT"/>
                <a:cs typeface="Arial MT"/>
              </a:rPr>
              <a:t>Rouine,</a:t>
            </a:r>
            <a:r>
              <a:rPr dirty="0" sz="1000" spc="-1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000" spc="-40">
                <a:solidFill>
                  <a:srgbClr val="22373A"/>
                </a:solidFill>
                <a:latin typeface="Arial MT"/>
                <a:cs typeface="Arial MT"/>
              </a:rPr>
              <a:t>Ouday</a:t>
            </a:r>
            <a:r>
              <a:rPr dirty="0" sz="1000" spc="-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Arial MT"/>
                <a:cs typeface="Arial MT"/>
              </a:rPr>
              <a:t>Djobbi, </a:t>
            </a:r>
            <a:r>
              <a:rPr dirty="0" sz="1000" spc="-25">
                <a:solidFill>
                  <a:srgbClr val="22373A"/>
                </a:solidFill>
                <a:latin typeface="Arial MT"/>
                <a:cs typeface="Arial MT"/>
              </a:rPr>
              <a:t>Amine</a:t>
            </a:r>
            <a:r>
              <a:rPr dirty="0" sz="100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Arial MT"/>
                <a:cs typeface="Arial MT"/>
              </a:rPr>
              <a:t>Sehiri </a:t>
            </a:r>
            <a:r>
              <a:rPr dirty="0" sz="1000">
                <a:solidFill>
                  <a:srgbClr val="22373A"/>
                </a:solidFill>
                <a:latin typeface="Arial MT"/>
                <a:cs typeface="Arial MT"/>
              </a:rPr>
              <a:t>4</a:t>
            </a:r>
            <a:r>
              <a:rPr dirty="0" sz="1000" spc="2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000" spc="-75">
                <a:solidFill>
                  <a:srgbClr val="22373A"/>
                </a:solidFill>
                <a:latin typeface="Arial MT"/>
                <a:cs typeface="Arial MT"/>
              </a:rPr>
              <a:t>décembre</a:t>
            </a:r>
            <a:r>
              <a:rPr dirty="0" sz="1000" spc="3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22373A"/>
                </a:solidFill>
                <a:latin typeface="Arial MT"/>
                <a:cs typeface="Arial MT"/>
              </a:rPr>
              <a:t>2023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800" spc="-10">
                <a:solidFill>
                  <a:srgbClr val="22373A"/>
                </a:solidFill>
                <a:latin typeface="Arial MT"/>
                <a:cs typeface="Arial MT"/>
              </a:rPr>
              <a:t>École</a:t>
            </a:r>
            <a:r>
              <a:rPr dirty="0" sz="800" spc="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800" spc="-25">
                <a:solidFill>
                  <a:srgbClr val="22373A"/>
                </a:solidFill>
                <a:latin typeface="Arial MT"/>
                <a:cs typeface="Arial MT"/>
              </a:rPr>
              <a:t>Supérieure</a:t>
            </a:r>
            <a:r>
              <a:rPr dirty="0" sz="800" spc="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800" spc="-30">
                <a:solidFill>
                  <a:srgbClr val="22373A"/>
                </a:solidFill>
                <a:latin typeface="Arial MT"/>
                <a:cs typeface="Arial MT"/>
              </a:rPr>
              <a:t>des</a:t>
            </a:r>
            <a:r>
              <a:rPr dirty="0" sz="800" spc="2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800" spc="-35">
                <a:solidFill>
                  <a:srgbClr val="22373A"/>
                </a:solidFill>
                <a:latin typeface="Arial MT"/>
                <a:cs typeface="Arial MT"/>
              </a:rPr>
              <a:t>Sciences</a:t>
            </a:r>
            <a:r>
              <a:rPr dirty="0" sz="800" spc="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800" spc="-25">
                <a:solidFill>
                  <a:srgbClr val="22373A"/>
                </a:solidFill>
                <a:latin typeface="Arial MT"/>
                <a:cs typeface="Arial MT"/>
              </a:rPr>
              <a:t>Économiques</a:t>
            </a:r>
            <a:r>
              <a:rPr dirty="0" sz="800" spc="2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22373A"/>
                </a:solidFill>
                <a:latin typeface="Arial MT"/>
                <a:cs typeface="Arial MT"/>
              </a:rPr>
              <a:t>et</a:t>
            </a:r>
            <a:r>
              <a:rPr dirty="0" sz="800" spc="1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800" spc="-20">
                <a:solidFill>
                  <a:srgbClr val="22373A"/>
                </a:solidFill>
                <a:latin typeface="Arial MT"/>
                <a:cs typeface="Arial MT"/>
              </a:rPr>
              <a:t>Commerciales</a:t>
            </a:r>
            <a:r>
              <a:rPr dirty="0" sz="800" spc="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22373A"/>
                </a:solidFill>
                <a:latin typeface="Arial MT"/>
                <a:cs typeface="Arial MT"/>
              </a:rPr>
              <a:t>de</a:t>
            </a:r>
            <a:r>
              <a:rPr dirty="0" sz="800" spc="2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Arial MT"/>
                <a:cs typeface="Arial MT"/>
              </a:rPr>
              <a:t>Tunis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76555"/>
          </a:xfrm>
          <a:custGeom>
            <a:avLst/>
            <a:gdLst/>
            <a:ahLst/>
            <a:cxnLst/>
            <a:rect l="l" t="t" r="r" b="b"/>
            <a:pathLst>
              <a:path w="4608195" h="376555">
                <a:moveTo>
                  <a:pt x="4608004" y="0"/>
                </a:moveTo>
                <a:lnTo>
                  <a:pt x="0" y="0"/>
                </a:lnTo>
                <a:lnTo>
                  <a:pt x="0" y="376351"/>
                </a:lnTo>
                <a:lnTo>
                  <a:pt x="4608004" y="376351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Étude</a:t>
            </a:r>
            <a:r>
              <a:rPr dirty="0" spc="30"/>
              <a:t> </a:t>
            </a:r>
            <a:r>
              <a:rPr dirty="0" spc="-20"/>
              <a:t>Comparative</a:t>
            </a:r>
            <a:r>
              <a:rPr dirty="0" spc="30"/>
              <a:t> </a:t>
            </a:r>
            <a:r>
              <a:rPr dirty="0"/>
              <a:t>et</a:t>
            </a:r>
            <a:r>
              <a:rPr dirty="0" spc="35"/>
              <a:t> </a:t>
            </a:r>
            <a:r>
              <a:rPr dirty="0" spc="-25"/>
              <a:t>choix</a:t>
            </a:r>
            <a:r>
              <a:rPr dirty="0" spc="35"/>
              <a:t> </a:t>
            </a:r>
            <a:r>
              <a:rPr dirty="0" spc="-35"/>
              <a:t>des</a:t>
            </a:r>
            <a:r>
              <a:rPr dirty="0" spc="40"/>
              <a:t> </a:t>
            </a:r>
            <a:r>
              <a:rPr dirty="0" spc="-20"/>
              <a:t>Méthodologies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0645" rIns="0" bIns="0" rtlCol="0" vert="horz">
            <a:spAutoFit/>
          </a:bodyPr>
          <a:lstStyle/>
          <a:p>
            <a:pPr marL="148590" indent="-135890">
              <a:lnSpc>
                <a:spcPct val="100000"/>
              </a:lnSpc>
              <a:spcBef>
                <a:spcPts val="635"/>
              </a:spcBef>
              <a:buChar char="•"/>
              <a:tabLst>
                <a:tab pos="148590" algn="l"/>
              </a:tabLst>
            </a:pPr>
            <a:r>
              <a:rPr dirty="0" spc="-45"/>
              <a:t>Méthodologie</a:t>
            </a:r>
            <a:r>
              <a:rPr dirty="0" spc="10"/>
              <a:t> </a:t>
            </a:r>
            <a:r>
              <a:rPr dirty="0" spc="-25"/>
              <a:t>Agile,</a:t>
            </a:r>
            <a:r>
              <a:rPr dirty="0" spc="15"/>
              <a:t> </a:t>
            </a:r>
            <a:r>
              <a:rPr dirty="0" spc="-20"/>
              <a:t>Waterfall,</a:t>
            </a:r>
            <a:r>
              <a:rPr dirty="0" spc="15"/>
              <a:t> </a:t>
            </a:r>
            <a:r>
              <a:rPr dirty="0"/>
              <a:t>et</a:t>
            </a:r>
            <a:r>
              <a:rPr dirty="0" spc="10"/>
              <a:t> </a:t>
            </a:r>
            <a:r>
              <a:rPr dirty="0" spc="-80"/>
              <a:t>SCRUM</a:t>
            </a:r>
            <a:r>
              <a:rPr dirty="0" spc="10"/>
              <a:t> </a:t>
            </a:r>
            <a:r>
              <a:rPr dirty="0" spc="-10"/>
              <a:t>examinées.</a:t>
            </a:r>
          </a:p>
          <a:p>
            <a:pPr marL="147955" marR="405130" indent="-135890">
              <a:lnSpc>
                <a:spcPct val="118000"/>
              </a:lnSpc>
              <a:spcBef>
                <a:spcPts val="300"/>
              </a:spcBef>
              <a:buChar char="•"/>
              <a:tabLst>
                <a:tab pos="150495" algn="l"/>
              </a:tabLst>
            </a:pPr>
            <a:r>
              <a:rPr dirty="0" spc="-80"/>
              <a:t>SCRUM</a:t>
            </a:r>
            <a:r>
              <a:rPr dirty="0" spc="5"/>
              <a:t> </a:t>
            </a:r>
            <a:r>
              <a:rPr dirty="0" spc="-50"/>
              <a:t>choisi</a:t>
            </a:r>
            <a:r>
              <a:rPr dirty="0" spc="-25"/>
              <a:t> </a:t>
            </a:r>
            <a:r>
              <a:rPr dirty="0" spc="-10"/>
              <a:t>pour</a:t>
            </a:r>
            <a:r>
              <a:rPr dirty="0"/>
              <a:t> </a:t>
            </a:r>
            <a:r>
              <a:rPr dirty="0" spc="-105"/>
              <a:t>sa</a:t>
            </a:r>
            <a:r>
              <a:rPr dirty="0" spc="30"/>
              <a:t> </a:t>
            </a:r>
            <a:r>
              <a:rPr dirty="0" spc="-25"/>
              <a:t>flexibilité</a:t>
            </a:r>
            <a:r>
              <a:rPr dirty="0"/>
              <a:t> et</a:t>
            </a:r>
            <a:r>
              <a:rPr dirty="0" spc="5"/>
              <a:t> </a:t>
            </a:r>
            <a:r>
              <a:rPr dirty="0" spc="-75"/>
              <a:t>son</a:t>
            </a:r>
            <a:r>
              <a:rPr dirty="0" spc="5"/>
              <a:t> </a:t>
            </a:r>
            <a:r>
              <a:rPr dirty="0" spc="-35"/>
              <a:t>adaptation</a:t>
            </a:r>
            <a:r>
              <a:rPr dirty="0" spc="5"/>
              <a:t> </a:t>
            </a:r>
            <a:r>
              <a:rPr dirty="0" spc="-25"/>
              <a:t>aux </a:t>
            </a:r>
            <a:r>
              <a:rPr dirty="0" spc="-25"/>
              <a:t>	</a:t>
            </a:r>
            <a:r>
              <a:rPr dirty="0" spc="-10"/>
              <a:t>changements.</a:t>
            </a:r>
          </a:p>
          <a:p>
            <a:pPr marL="147955" marR="5080" indent="-135890">
              <a:lnSpc>
                <a:spcPct val="118000"/>
              </a:lnSpc>
              <a:spcBef>
                <a:spcPts val="300"/>
              </a:spcBef>
              <a:buChar char="•"/>
              <a:tabLst>
                <a:tab pos="150495" algn="l"/>
              </a:tabLst>
            </a:pPr>
            <a:r>
              <a:rPr dirty="0" spc="-55"/>
              <a:t>Approche</a:t>
            </a:r>
            <a:r>
              <a:rPr dirty="0" spc="-10"/>
              <a:t> </a:t>
            </a:r>
            <a:r>
              <a:rPr dirty="0" spc="-25"/>
              <a:t>itérative</a:t>
            </a:r>
            <a:r>
              <a:rPr dirty="0" spc="-5"/>
              <a:t> </a:t>
            </a:r>
            <a:r>
              <a:rPr dirty="0"/>
              <a:t>et</a:t>
            </a:r>
            <a:r>
              <a:rPr dirty="0" spc="-5"/>
              <a:t> </a:t>
            </a:r>
            <a:r>
              <a:rPr dirty="0" spc="-55"/>
              <a:t>incrémentale</a:t>
            </a:r>
            <a:r>
              <a:rPr dirty="0" spc="-5"/>
              <a:t> </a:t>
            </a:r>
            <a:r>
              <a:rPr dirty="0" spc="-10"/>
              <a:t>pour</a:t>
            </a:r>
            <a:r>
              <a:rPr dirty="0" spc="-5"/>
              <a:t> </a:t>
            </a:r>
            <a:r>
              <a:rPr dirty="0" spc="-45"/>
              <a:t>s’adapter</a:t>
            </a:r>
            <a:r>
              <a:rPr dirty="0" spc="-10"/>
              <a:t> </a:t>
            </a:r>
            <a:r>
              <a:rPr dirty="0" spc="-45"/>
              <a:t>aux</a:t>
            </a:r>
            <a:r>
              <a:rPr dirty="0" spc="-5"/>
              <a:t> </a:t>
            </a:r>
            <a:r>
              <a:rPr dirty="0" spc="-45"/>
              <a:t>besoins </a:t>
            </a:r>
            <a:r>
              <a:rPr dirty="0" spc="-45"/>
              <a:t>	</a:t>
            </a:r>
            <a:r>
              <a:rPr dirty="0" spc="-70"/>
              <a:t>changeants</a:t>
            </a:r>
            <a:r>
              <a:rPr dirty="0" spc="-5"/>
              <a:t> </a:t>
            </a:r>
            <a:r>
              <a:rPr dirty="0"/>
              <a:t>du</a:t>
            </a:r>
            <a:r>
              <a:rPr dirty="0" spc="-30"/>
              <a:t> </a:t>
            </a:r>
            <a:r>
              <a:rPr dirty="0" spc="-10"/>
              <a:t>marché.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4440263" y="3207155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>
                <a:solidFill>
                  <a:srgbClr val="22373A"/>
                </a:solidFill>
                <a:latin typeface="Arial MT"/>
                <a:cs typeface="Arial MT"/>
              </a:rPr>
              <a:t>6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77036" y="1408897"/>
            <a:ext cx="6286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 b="1">
                <a:solidFill>
                  <a:srgbClr val="22373A"/>
                </a:solidFill>
                <a:latin typeface="Arial"/>
                <a:cs typeface="Arial"/>
                <a:hlinkClick r:id="rId2" action="ppaction://hlinksldjump"/>
              </a:rPr>
              <a:t>Sprints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789736" y="1778387"/>
            <a:ext cx="3028950" cy="5080"/>
            <a:chOff x="789736" y="1778387"/>
            <a:chExt cx="3028950" cy="5080"/>
          </a:xfrm>
        </p:grpSpPr>
        <p:sp>
          <p:nvSpPr>
            <p:cNvPr id="4" name="object 4" descr=""/>
            <p:cNvSpPr/>
            <p:nvPr/>
          </p:nvSpPr>
          <p:spPr>
            <a:xfrm>
              <a:off x="789736" y="1778387"/>
              <a:ext cx="3028950" cy="5080"/>
            </a:xfrm>
            <a:custGeom>
              <a:avLst/>
              <a:gdLst/>
              <a:ahLst/>
              <a:cxnLst/>
              <a:rect l="l" t="t" r="r" b="b"/>
              <a:pathLst>
                <a:path w="3028950" h="5080">
                  <a:moveTo>
                    <a:pt x="0" y="5060"/>
                  </a:moveTo>
                  <a:lnTo>
                    <a:pt x="0" y="0"/>
                  </a:lnTo>
                  <a:lnTo>
                    <a:pt x="3028559" y="0"/>
                  </a:lnTo>
                  <a:lnTo>
                    <a:pt x="302855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89736" y="1778387"/>
              <a:ext cx="1009650" cy="5080"/>
            </a:xfrm>
            <a:custGeom>
              <a:avLst/>
              <a:gdLst/>
              <a:ahLst/>
              <a:cxnLst/>
              <a:rect l="l" t="t" r="r" b="b"/>
              <a:pathLst>
                <a:path w="1009650" h="5080">
                  <a:moveTo>
                    <a:pt x="0" y="5060"/>
                  </a:moveTo>
                  <a:lnTo>
                    <a:pt x="0" y="0"/>
                  </a:lnTo>
                  <a:lnTo>
                    <a:pt x="1009504" y="0"/>
                  </a:lnTo>
                  <a:lnTo>
                    <a:pt x="100950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76555"/>
          </a:xfrm>
          <a:custGeom>
            <a:avLst/>
            <a:gdLst/>
            <a:ahLst/>
            <a:cxnLst/>
            <a:rect l="l" t="t" r="r" b="b"/>
            <a:pathLst>
              <a:path w="4608195" h="376555">
                <a:moveTo>
                  <a:pt x="4608004" y="0"/>
                </a:moveTo>
                <a:lnTo>
                  <a:pt x="0" y="0"/>
                </a:lnTo>
                <a:lnTo>
                  <a:pt x="0" y="376351"/>
                </a:lnTo>
                <a:lnTo>
                  <a:pt x="4608004" y="376351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Sprint</a:t>
            </a:r>
            <a:r>
              <a:rPr dirty="0" spc="50"/>
              <a:t> </a:t>
            </a:r>
            <a:r>
              <a:rPr dirty="0"/>
              <a:t>1</a:t>
            </a:r>
            <a:r>
              <a:rPr dirty="0" spc="50"/>
              <a:t> </a:t>
            </a:r>
            <a:r>
              <a:rPr dirty="0"/>
              <a:t>:</a:t>
            </a:r>
            <a:r>
              <a:rPr dirty="0" spc="55"/>
              <a:t> </a:t>
            </a:r>
            <a:r>
              <a:rPr dirty="0" spc="-10"/>
              <a:t>Authentification</a:t>
            </a:r>
            <a:r>
              <a:rPr dirty="0" spc="45"/>
              <a:t> </a:t>
            </a:r>
            <a:r>
              <a:rPr dirty="0"/>
              <a:t>et</a:t>
            </a:r>
            <a:r>
              <a:rPr dirty="0" spc="55"/>
              <a:t> </a:t>
            </a:r>
            <a:r>
              <a:rPr dirty="0" spc="-20"/>
              <a:t>Listing</a:t>
            </a:r>
            <a:r>
              <a:rPr dirty="0" spc="50"/>
              <a:t> </a:t>
            </a:r>
            <a:r>
              <a:rPr dirty="0" spc="-35"/>
              <a:t>des</a:t>
            </a:r>
            <a:r>
              <a:rPr dirty="0" spc="55"/>
              <a:t> </a:t>
            </a:r>
            <a:r>
              <a:rPr dirty="0" spc="-10"/>
              <a:t>Produits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pc="-25"/>
              <a:t>7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86283" y="1300185"/>
            <a:ext cx="3474085" cy="930910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148590" indent="-135890">
              <a:lnSpc>
                <a:spcPct val="100000"/>
              </a:lnSpc>
              <a:spcBef>
                <a:spcPts val="635"/>
              </a:spcBef>
              <a:buChar char="•"/>
              <a:tabLst>
                <a:tab pos="148590" algn="l"/>
              </a:tabLst>
            </a:pPr>
            <a:r>
              <a:rPr dirty="0" sz="1100" spc="-25">
                <a:solidFill>
                  <a:srgbClr val="22373A"/>
                </a:solidFill>
                <a:latin typeface="Arial MT"/>
                <a:cs typeface="Arial MT"/>
              </a:rPr>
              <a:t>Authentification</a:t>
            </a:r>
            <a:r>
              <a:rPr dirty="0" sz="1100" spc="2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solidFill>
                  <a:srgbClr val="22373A"/>
                </a:solidFill>
                <a:latin typeface="Arial MT"/>
                <a:cs typeface="Arial MT"/>
              </a:rPr>
              <a:t>utilisateur</a:t>
            </a:r>
            <a:r>
              <a:rPr dirty="0" sz="1100" spc="2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Arial MT"/>
                <a:cs typeface="Arial MT"/>
              </a:rPr>
              <a:t>pour</a:t>
            </a:r>
            <a:r>
              <a:rPr dirty="0" sz="1100" spc="2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70">
                <a:solidFill>
                  <a:srgbClr val="22373A"/>
                </a:solidFill>
                <a:latin typeface="Arial MT"/>
                <a:cs typeface="Arial MT"/>
              </a:rPr>
              <a:t>une</a:t>
            </a:r>
            <a:r>
              <a:rPr dirty="0" sz="1100" spc="2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80">
                <a:solidFill>
                  <a:srgbClr val="22373A"/>
                </a:solidFill>
                <a:latin typeface="Arial MT"/>
                <a:cs typeface="Arial MT"/>
              </a:rPr>
              <a:t>expérience</a:t>
            </a:r>
            <a:r>
              <a:rPr dirty="0" sz="1100" spc="2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55">
                <a:solidFill>
                  <a:srgbClr val="22373A"/>
                </a:solidFill>
                <a:latin typeface="Arial MT"/>
                <a:cs typeface="Arial MT"/>
              </a:rPr>
              <a:t>sécurisée.</a:t>
            </a:r>
            <a:endParaRPr sz="1100">
              <a:latin typeface="Arial MT"/>
              <a:cs typeface="Arial MT"/>
            </a:endParaRPr>
          </a:p>
          <a:p>
            <a:pPr marL="148590" indent="-135890">
              <a:lnSpc>
                <a:spcPct val="100000"/>
              </a:lnSpc>
              <a:spcBef>
                <a:spcPts val="540"/>
              </a:spcBef>
              <a:buChar char="•"/>
              <a:tabLst>
                <a:tab pos="148590" algn="l"/>
              </a:tabLst>
            </a:pPr>
            <a:r>
              <a:rPr dirty="0" sz="1100" spc="-40">
                <a:solidFill>
                  <a:srgbClr val="22373A"/>
                </a:solidFill>
                <a:latin typeface="Arial MT"/>
                <a:cs typeface="Arial MT"/>
              </a:rPr>
              <a:t>Interface</a:t>
            </a:r>
            <a:r>
              <a:rPr dirty="0" sz="1100" spc="-3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80">
                <a:solidFill>
                  <a:srgbClr val="22373A"/>
                </a:solidFill>
                <a:latin typeface="Arial MT"/>
                <a:cs typeface="Arial MT"/>
              </a:rPr>
              <a:t>de</a:t>
            </a:r>
            <a:r>
              <a:rPr dirty="0" sz="1100" spc="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solidFill>
                  <a:srgbClr val="22373A"/>
                </a:solidFill>
                <a:latin typeface="Arial MT"/>
                <a:cs typeface="Arial MT"/>
              </a:rPr>
              <a:t>liste</a:t>
            </a:r>
            <a:r>
              <a:rPr dirty="0" sz="1100" spc="-1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80">
                <a:solidFill>
                  <a:srgbClr val="22373A"/>
                </a:solidFill>
                <a:latin typeface="Arial MT"/>
                <a:cs typeface="Arial MT"/>
              </a:rPr>
              <a:t>de</a:t>
            </a:r>
            <a:r>
              <a:rPr dirty="0" sz="1100" spc="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30">
                <a:solidFill>
                  <a:srgbClr val="22373A"/>
                </a:solidFill>
                <a:latin typeface="Arial MT"/>
                <a:cs typeface="Arial MT"/>
              </a:rPr>
              <a:t>produits</a:t>
            </a:r>
            <a:r>
              <a:rPr dirty="0" sz="1100" spc="-10">
                <a:solidFill>
                  <a:srgbClr val="22373A"/>
                </a:solidFill>
                <a:latin typeface="Arial MT"/>
                <a:cs typeface="Arial MT"/>
              </a:rPr>
              <a:t> attrayante.</a:t>
            </a:r>
            <a:endParaRPr sz="1100">
              <a:latin typeface="Arial MT"/>
              <a:cs typeface="Arial MT"/>
            </a:endParaRPr>
          </a:p>
          <a:p>
            <a:pPr marL="147955" marR="407670" indent="-135890">
              <a:lnSpc>
                <a:spcPct val="118000"/>
              </a:lnSpc>
              <a:spcBef>
                <a:spcPts val="300"/>
              </a:spcBef>
              <a:buChar char="•"/>
              <a:tabLst>
                <a:tab pos="150495" algn="l"/>
              </a:tabLst>
            </a:pPr>
            <a:r>
              <a:rPr dirty="0" sz="1100" spc="-50">
                <a:solidFill>
                  <a:srgbClr val="22373A"/>
                </a:solidFill>
                <a:latin typeface="Arial MT"/>
                <a:cs typeface="Arial MT"/>
              </a:rPr>
              <a:t>Défis</a:t>
            </a:r>
            <a:r>
              <a:rPr dirty="0" sz="1100" spc="-1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55">
                <a:solidFill>
                  <a:srgbClr val="22373A"/>
                </a:solidFill>
                <a:latin typeface="Arial MT"/>
                <a:cs typeface="Arial MT"/>
              </a:rPr>
              <a:t>rencontrés</a:t>
            </a:r>
            <a:r>
              <a:rPr dirty="0" sz="110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85">
                <a:solidFill>
                  <a:srgbClr val="22373A"/>
                </a:solidFill>
                <a:latin typeface="Arial MT"/>
                <a:cs typeface="Arial MT"/>
              </a:rPr>
              <a:t>dans</a:t>
            </a:r>
            <a:r>
              <a:rPr dirty="0" sz="1100" spc="1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50">
                <a:solidFill>
                  <a:srgbClr val="22373A"/>
                </a:solidFill>
                <a:latin typeface="Arial MT"/>
                <a:cs typeface="Arial MT"/>
              </a:rPr>
              <a:t>l’établissement</a:t>
            </a:r>
            <a:r>
              <a:rPr dirty="0" sz="110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Arial MT"/>
                <a:cs typeface="Arial MT"/>
              </a:rPr>
              <a:t>d’un</a:t>
            </a:r>
            <a:r>
              <a:rPr dirty="0" sz="1100" spc="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45">
                <a:solidFill>
                  <a:srgbClr val="22373A"/>
                </a:solidFill>
                <a:latin typeface="Arial MT"/>
                <a:cs typeface="Arial MT"/>
              </a:rPr>
              <a:t>système </a:t>
            </a:r>
            <a:r>
              <a:rPr dirty="0" sz="1100" spc="-45">
                <a:solidFill>
                  <a:srgbClr val="22373A"/>
                </a:solidFill>
                <a:latin typeface="Arial MT"/>
                <a:cs typeface="Arial MT"/>
              </a:rPr>
              <a:t>	</a:t>
            </a:r>
            <a:r>
              <a:rPr dirty="0" sz="1100" spc="-30">
                <a:solidFill>
                  <a:srgbClr val="22373A"/>
                </a:solidFill>
                <a:latin typeface="Arial MT"/>
                <a:cs typeface="Arial MT"/>
              </a:rPr>
              <a:t>d’authentification</a:t>
            </a:r>
            <a:r>
              <a:rPr dirty="0" sz="1100" spc="9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Arial MT"/>
                <a:cs typeface="Arial MT"/>
              </a:rPr>
              <a:t>robuste.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76555"/>
          </a:xfrm>
          <a:custGeom>
            <a:avLst/>
            <a:gdLst/>
            <a:ahLst/>
            <a:cxnLst/>
            <a:rect l="l" t="t" r="r" b="b"/>
            <a:pathLst>
              <a:path w="4608195" h="376555">
                <a:moveTo>
                  <a:pt x="4608004" y="0"/>
                </a:moveTo>
                <a:lnTo>
                  <a:pt x="0" y="0"/>
                </a:lnTo>
                <a:lnTo>
                  <a:pt x="0" y="376351"/>
                </a:lnTo>
                <a:lnTo>
                  <a:pt x="4608004" y="376351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22770" y="76349"/>
            <a:ext cx="124587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25" b="1">
                <a:solidFill>
                  <a:srgbClr val="F9F9F9"/>
                </a:solidFill>
                <a:latin typeface="Arial"/>
                <a:cs typeface="Arial"/>
              </a:rPr>
              <a:t>Register</a:t>
            </a:r>
            <a:r>
              <a:rPr dirty="0" sz="1200" spc="80" b="1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9F9F9"/>
                </a:solidFill>
                <a:latin typeface="Arial"/>
                <a:cs typeface="Arial"/>
              </a:rPr>
              <a:t>et</a:t>
            </a:r>
            <a:r>
              <a:rPr dirty="0" sz="1200" spc="85" b="1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dirty="0" sz="1200" spc="-30" b="1">
                <a:solidFill>
                  <a:srgbClr val="F9F9F9"/>
                </a:solidFill>
                <a:latin typeface="Arial"/>
                <a:cs typeface="Arial"/>
              </a:rPr>
              <a:t>Login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956724"/>
            <a:ext cx="3888037" cy="126116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853389" y="2499174"/>
            <a:ext cx="29013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22373A"/>
                </a:solidFill>
                <a:latin typeface="Arial"/>
                <a:cs typeface="Arial"/>
              </a:rPr>
              <a:t>Figure</a:t>
            </a:r>
            <a:r>
              <a:rPr dirty="0" sz="1000" spc="40" b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dirty="0" sz="1000" spc="50" b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22373A"/>
                </a:solidFill>
                <a:latin typeface="Arial"/>
                <a:cs typeface="Arial"/>
              </a:rPr>
              <a:t>–</a:t>
            </a:r>
            <a:r>
              <a:rPr dirty="0" sz="1000" spc="45" b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000" spc="-45">
                <a:solidFill>
                  <a:srgbClr val="22373A"/>
                </a:solidFill>
                <a:latin typeface="Arial MT"/>
                <a:cs typeface="Arial MT"/>
              </a:rPr>
              <a:t>Captures</a:t>
            </a:r>
            <a:r>
              <a:rPr dirty="0" sz="1000" spc="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000" spc="-30">
                <a:solidFill>
                  <a:srgbClr val="22373A"/>
                </a:solidFill>
                <a:latin typeface="Arial MT"/>
                <a:cs typeface="Arial MT"/>
              </a:rPr>
              <a:t>d’Écran</a:t>
            </a:r>
            <a:r>
              <a:rPr dirty="0" sz="1000" spc="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000" spc="-85">
                <a:solidFill>
                  <a:srgbClr val="22373A"/>
                </a:solidFill>
                <a:latin typeface="Arial MT"/>
                <a:cs typeface="Arial MT"/>
              </a:rPr>
              <a:t>des</a:t>
            </a:r>
            <a:r>
              <a:rPr dirty="0" sz="1000" spc="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000" spc="-35">
                <a:solidFill>
                  <a:srgbClr val="22373A"/>
                </a:solidFill>
                <a:latin typeface="Arial MT"/>
                <a:cs typeface="Arial MT"/>
              </a:rPr>
              <a:t>Interfaces</a:t>
            </a:r>
            <a:r>
              <a:rPr dirty="0" sz="1000" spc="2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Arial MT"/>
                <a:cs typeface="Arial MT"/>
              </a:rPr>
              <a:t>(Regsiter)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pc="-25"/>
              <a:t>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76555"/>
          </a:xfrm>
          <a:custGeom>
            <a:avLst/>
            <a:gdLst/>
            <a:ahLst/>
            <a:cxnLst/>
            <a:rect l="l" t="t" r="r" b="b"/>
            <a:pathLst>
              <a:path w="4608195" h="376555">
                <a:moveTo>
                  <a:pt x="4608004" y="0"/>
                </a:moveTo>
                <a:lnTo>
                  <a:pt x="0" y="0"/>
                </a:lnTo>
                <a:lnTo>
                  <a:pt x="0" y="376351"/>
                </a:lnTo>
                <a:lnTo>
                  <a:pt x="4608004" y="376351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22770" y="76349"/>
            <a:ext cx="66167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25" b="1">
                <a:solidFill>
                  <a:srgbClr val="F9F9F9"/>
                </a:solidFill>
                <a:latin typeface="Arial"/>
                <a:cs typeface="Arial"/>
              </a:rPr>
              <a:t>Products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503284"/>
            <a:ext cx="3887948" cy="2168046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829932" y="2742900"/>
            <a:ext cx="29489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22373A"/>
                </a:solidFill>
                <a:latin typeface="Arial"/>
                <a:cs typeface="Arial"/>
              </a:rPr>
              <a:t>Figure</a:t>
            </a:r>
            <a:r>
              <a:rPr dirty="0" sz="1000" spc="40" b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dirty="0" sz="1000" spc="50" b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22373A"/>
                </a:solidFill>
                <a:latin typeface="Arial"/>
                <a:cs typeface="Arial"/>
              </a:rPr>
              <a:t>–</a:t>
            </a:r>
            <a:r>
              <a:rPr dirty="0" sz="1000" spc="45" b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000" spc="-45">
                <a:solidFill>
                  <a:srgbClr val="22373A"/>
                </a:solidFill>
                <a:latin typeface="Arial MT"/>
                <a:cs typeface="Arial MT"/>
              </a:rPr>
              <a:t>Captures</a:t>
            </a:r>
            <a:r>
              <a:rPr dirty="0" sz="1000" spc="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000" spc="-30">
                <a:solidFill>
                  <a:srgbClr val="22373A"/>
                </a:solidFill>
                <a:latin typeface="Arial MT"/>
                <a:cs typeface="Arial MT"/>
              </a:rPr>
              <a:t>d’Écran</a:t>
            </a:r>
            <a:r>
              <a:rPr dirty="0" sz="1000" spc="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000" spc="-85">
                <a:solidFill>
                  <a:srgbClr val="22373A"/>
                </a:solidFill>
                <a:latin typeface="Arial MT"/>
                <a:cs typeface="Arial MT"/>
              </a:rPr>
              <a:t>des</a:t>
            </a:r>
            <a:r>
              <a:rPr dirty="0" sz="1000" spc="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000" spc="-35">
                <a:solidFill>
                  <a:srgbClr val="22373A"/>
                </a:solidFill>
                <a:latin typeface="Arial MT"/>
                <a:cs typeface="Arial MT"/>
              </a:rPr>
              <a:t>Interfaces</a:t>
            </a:r>
            <a:r>
              <a:rPr dirty="0" sz="1000" spc="2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Arial MT"/>
                <a:cs typeface="Arial MT"/>
              </a:rPr>
              <a:t>(Products)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pc="-25"/>
              <a:t>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76555"/>
          </a:xfrm>
          <a:custGeom>
            <a:avLst/>
            <a:gdLst/>
            <a:ahLst/>
            <a:cxnLst/>
            <a:rect l="l" t="t" r="r" b="b"/>
            <a:pathLst>
              <a:path w="4608195" h="376555">
                <a:moveTo>
                  <a:pt x="4608004" y="0"/>
                </a:moveTo>
                <a:lnTo>
                  <a:pt x="0" y="0"/>
                </a:lnTo>
                <a:lnTo>
                  <a:pt x="0" y="376351"/>
                </a:lnTo>
                <a:lnTo>
                  <a:pt x="4608004" y="376351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Sprint</a:t>
            </a:r>
            <a:r>
              <a:rPr dirty="0" spc="60"/>
              <a:t> </a:t>
            </a:r>
            <a:r>
              <a:rPr dirty="0"/>
              <a:t>2</a:t>
            </a:r>
            <a:r>
              <a:rPr dirty="0" spc="65"/>
              <a:t> </a:t>
            </a:r>
            <a:r>
              <a:rPr dirty="0"/>
              <a:t>:</a:t>
            </a:r>
            <a:r>
              <a:rPr dirty="0" spc="65"/>
              <a:t> </a:t>
            </a:r>
            <a:r>
              <a:rPr dirty="0" spc="-25"/>
              <a:t>Multilinguisme</a:t>
            </a:r>
            <a:r>
              <a:rPr dirty="0" spc="60"/>
              <a:t> </a:t>
            </a:r>
            <a:r>
              <a:rPr dirty="0"/>
              <a:t>et</a:t>
            </a:r>
            <a:r>
              <a:rPr dirty="0" spc="65"/>
              <a:t> </a:t>
            </a:r>
            <a:r>
              <a:rPr dirty="0" spc="-30"/>
              <a:t>Gestion</a:t>
            </a:r>
            <a:r>
              <a:rPr dirty="0" spc="55"/>
              <a:t> </a:t>
            </a:r>
            <a:r>
              <a:rPr dirty="0"/>
              <a:t>de</a:t>
            </a:r>
            <a:r>
              <a:rPr dirty="0" spc="60"/>
              <a:t> </a:t>
            </a:r>
            <a:r>
              <a:rPr dirty="0" spc="-10"/>
              <a:t>Contenu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pc="-25"/>
              <a:t>10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86283" y="1286711"/>
            <a:ext cx="3312795" cy="930910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148590" indent="-135890">
              <a:lnSpc>
                <a:spcPct val="100000"/>
              </a:lnSpc>
              <a:spcBef>
                <a:spcPts val="635"/>
              </a:spcBef>
              <a:buChar char="•"/>
              <a:tabLst>
                <a:tab pos="148590" algn="l"/>
              </a:tabLst>
            </a:pPr>
            <a:r>
              <a:rPr dirty="0" sz="1100" spc="-35">
                <a:solidFill>
                  <a:srgbClr val="22373A"/>
                </a:solidFill>
                <a:latin typeface="Arial MT"/>
                <a:cs typeface="Arial MT"/>
              </a:rPr>
              <a:t>Support</a:t>
            </a:r>
            <a:r>
              <a:rPr dirty="0" sz="1100" spc="-2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30">
                <a:solidFill>
                  <a:srgbClr val="22373A"/>
                </a:solidFill>
                <a:latin typeface="Arial MT"/>
                <a:cs typeface="Arial MT"/>
              </a:rPr>
              <a:t>multilingue</a:t>
            </a:r>
            <a:r>
              <a:rPr dirty="0" sz="1100" spc="-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Arial MT"/>
                <a:cs typeface="Arial MT"/>
              </a:rPr>
              <a:t>pour </a:t>
            </a:r>
            <a:r>
              <a:rPr dirty="0" sz="1100" spc="-70">
                <a:solidFill>
                  <a:srgbClr val="22373A"/>
                </a:solidFill>
                <a:latin typeface="Arial MT"/>
                <a:cs typeface="Arial MT"/>
              </a:rPr>
              <a:t>une</a:t>
            </a:r>
            <a:r>
              <a:rPr dirty="0" sz="1100" spc="-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70">
                <a:solidFill>
                  <a:srgbClr val="22373A"/>
                </a:solidFill>
                <a:latin typeface="Arial MT"/>
                <a:cs typeface="Arial MT"/>
              </a:rPr>
              <a:t>audience</a:t>
            </a:r>
            <a:r>
              <a:rPr dirty="0" sz="1100" spc="-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Arial MT"/>
                <a:cs typeface="Arial MT"/>
              </a:rPr>
              <a:t>élargie.</a:t>
            </a:r>
            <a:endParaRPr sz="1100">
              <a:latin typeface="Arial MT"/>
              <a:cs typeface="Arial MT"/>
            </a:endParaRPr>
          </a:p>
          <a:p>
            <a:pPr marL="147955" marR="174625" indent="-135890">
              <a:lnSpc>
                <a:spcPct val="118000"/>
              </a:lnSpc>
              <a:spcBef>
                <a:spcPts val="300"/>
              </a:spcBef>
              <a:buChar char="•"/>
              <a:tabLst>
                <a:tab pos="150495" algn="l"/>
              </a:tabLst>
            </a:pPr>
            <a:r>
              <a:rPr dirty="0" sz="1100" spc="-60">
                <a:solidFill>
                  <a:srgbClr val="22373A"/>
                </a:solidFill>
                <a:latin typeface="Arial MT"/>
                <a:cs typeface="Arial MT"/>
              </a:rPr>
              <a:t>Gestion</a:t>
            </a:r>
            <a:r>
              <a:rPr dirty="0" sz="1100" spc="-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80">
                <a:solidFill>
                  <a:srgbClr val="22373A"/>
                </a:solidFill>
                <a:latin typeface="Arial MT"/>
                <a:cs typeface="Arial MT"/>
              </a:rPr>
              <a:t>de</a:t>
            </a:r>
            <a:r>
              <a:rPr dirty="0" sz="1100" spc="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45">
                <a:solidFill>
                  <a:srgbClr val="22373A"/>
                </a:solidFill>
                <a:latin typeface="Arial MT"/>
                <a:cs typeface="Arial MT"/>
              </a:rPr>
              <a:t>contenu</a:t>
            </a:r>
            <a:r>
              <a:rPr dirty="0" sz="110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Arial MT"/>
                <a:cs typeface="Arial MT"/>
              </a:rPr>
              <a:t>pour</a:t>
            </a:r>
            <a:r>
              <a:rPr dirty="0" sz="1100" spc="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70">
                <a:solidFill>
                  <a:srgbClr val="22373A"/>
                </a:solidFill>
                <a:latin typeface="Arial MT"/>
                <a:cs typeface="Arial MT"/>
              </a:rPr>
              <a:t>une</a:t>
            </a:r>
            <a:r>
              <a:rPr dirty="0" sz="110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80">
                <a:solidFill>
                  <a:srgbClr val="22373A"/>
                </a:solidFill>
                <a:latin typeface="Arial MT"/>
                <a:cs typeface="Arial MT"/>
              </a:rPr>
              <a:t>expérience</a:t>
            </a:r>
            <a:r>
              <a:rPr dirty="0" sz="1100" spc="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Arial MT"/>
                <a:cs typeface="Arial MT"/>
              </a:rPr>
              <a:t>multimédia 	dynamique.</a:t>
            </a:r>
            <a:endParaRPr sz="1100">
              <a:latin typeface="Arial MT"/>
              <a:cs typeface="Arial MT"/>
            </a:endParaRPr>
          </a:p>
          <a:p>
            <a:pPr marL="148590" indent="-135890">
              <a:lnSpc>
                <a:spcPct val="100000"/>
              </a:lnSpc>
              <a:spcBef>
                <a:spcPts val="540"/>
              </a:spcBef>
              <a:buChar char="•"/>
              <a:tabLst>
                <a:tab pos="148590" algn="l"/>
              </a:tabLst>
            </a:pPr>
            <a:r>
              <a:rPr dirty="0" sz="1100" spc="-50">
                <a:solidFill>
                  <a:srgbClr val="22373A"/>
                </a:solidFill>
                <a:latin typeface="Arial MT"/>
                <a:cs typeface="Arial MT"/>
              </a:rPr>
              <a:t>Défis</a:t>
            </a:r>
            <a:r>
              <a:rPr dirty="0" sz="1100" spc="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85">
                <a:solidFill>
                  <a:srgbClr val="22373A"/>
                </a:solidFill>
                <a:latin typeface="Arial MT"/>
                <a:cs typeface="Arial MT"/>
              </a:rPr>
              <a:t>dans</a:t>
            </a:r>
            <a:r>
              <a:rPr dirty="0" sz="1100" spc="2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solidFill>
                  <a:srgbClr val="22373A"/>
                </a:solidFill>
                <a:latin typeface="Arial MT"/>
                <a:cs typeface="Arial MT"/>
              </a:rPr>
              <a:t>l’intégration</a:t>
            </a:r>
            <a:r>
              <a:rPr dirty="0" sz="1100" spc="2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80">
                <a:solidFill>
                  <a:srgbClr val="22373A"/>
                </a:solidFill>
                <a:latin typeface="Arial MT"/>
                <a:cs typeface="Arial MT"/>
              </a:rPr>
              <a:t>de</a:t>
            </a:r>
            <a:r>
              <a:rPr dirty="0" sz="1100" spc="2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40">
                <a:solidFill>
                  <a:srgbClr val="22373A"/>
                </a:solidFill>
                <a:latin typeface="Arial MT"/>
                <a:cs typeface="Arial MT"/>
              </a:rPr>
              <a:t>fonctionnalités</a:t>
            </a:r>
            <a:r>
              <a:rPr dirty="0" sz="1100" spc="2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Arial MT"/>
                <a:cs typeface="Arial MT"/>
              </a:rPr>
              <a:t>multilingues.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76555"/>
          </a:xfrm>
          <a:custGeom>
            <a:avLst/>
            <a:gdLst/>
            <a:ahLst/>
            <a:cxnLst/>
            <a:rect l="l" t="t" r="r" b="b"/>
            <a:pathLst>
              <a:path w="4608195" h="376555">
                <a:moveTo>
                  <a:pt x="4608004" y="0"/>
                </a:moveTo>
                <a:lnTo>
                  <a:pt x="0" y="0"/>
                </a:lnTo>
                <a:lnTo>
                  <a:pt x="0" y="376351"/>
                </a:lnTo>
                <a:lnTo>
                  <a:pt x="4608004" y="376351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22770" y="76349"/>
            <a:ext cx="70548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0" b="1">
                <a:solidFill>
                  <a:srgbClr val="F9F9F9"/>
                </a:solidFill>
                <a:latin typeface="Arial"/>
                <a:cs typeface="Arial"/>
              </a:rPr>
              <a:t>Language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676178"/>
            <a:ext cx="3887940" cy="182228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814120" y="2570015"/>
            <a:ext cx="29800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22373A"/>
                </a:solidFill>
                <a:latin typeface="Arial"/>
                <a:cs typeface="Arial"/>
              </a:rPr>
              <a:t>Figure</a:t>
            </a:r>
            <a:r>
              <a:rPr dirty="0" sz="1000" spc="40" b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22373A"/>
                </a:solidFill>
                <a:latin typeface="Arial"/>
                <a:cs typeface="Arial"/>
              </a:rPr>
              <a:t>3</a:t>
            </a:r>
            <a:r>
              <a:rPr dirty="0" sz="1000" spc="50" b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22373A"/>
                </a:solidFill>
                <a:latin typeface="Arial"/>
                <a:cs typeface="Arial"/>
              </a:rPr>
              <a:t>–</a:t>
            </a:r>
            <a:r>
              <a:rPr dirty="0" sz="1000" spc="45" b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000" spc="-45">
                <a:solidFill>
                  <a:srgbClr val="22373A"/>
                </a:solidFill>
                <a:latin typeface="Arial MT"/>
                <a:cs typeface="Arial MT"/>
              </a:rPr>
              <a:t>Captures</a:t>
            </a:r>
            <a:r>
              <a:rPr dirty="0" sz="1000" spc="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000" spc="-30">
                <a:solidFill>
                  <a:srgbClr val="22373A"/>
                </a:solidFill>
                <a:latin typeface="Arial MT"/>
                <a:cs typeface="Arial MT"/>
              </a:rPr>
              <a:t>d’Écran</a:t>
            </a:r>
            <a:r>
              <a:rPr dirty="0" sz="1000" spc="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000" spc="-85">
                <a:solidFill>
                  <a:srgbClr val="22373A"/>
                </a:solidFill>
                <a:latin typeface="Arial MT"/>
                <a:cs typeface="Arial MT"/>
              </a:rPr>
              <a:t>des</a:t>
            </a:r>
            <a:r>
              <a:rPr dirty="0" sz="1000" spc="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000" spc="-35">
                <a:solidFill>
                  <a:srgbClr val="22373A"/>
                </a:solidFill>
                <a:latin typeface="Arial MT"/>
                <a:cs typeface="Arial MT"/>
              </a:rPr>
              <a:t>Interfaces</a:t>
            </a:r>
            <a:r>
              <a:rPr dirty="0" sz="1000" spc="2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22373A"/>
                </a:solidFill>
                <a:latin typeface="Arial MT"/>
                <a:cs typeface="Arial MT"/>
              </a:rPr>
              <a:t>(Language)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pc="-25"/>
              <a:t>11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76555"/>
          </a:xfrm>
          <a:custGeom>
            <a:avLst/>
            <a:gdLst/>
            <a:ahLst/>
            <a:cxnLst/>
            <a:rect l="l" t="t" r="r" b="b"/>
            <a:pathLst>
              <a:path w="4608195" h="376555">
                <a:moveTo>
                  <a:pt x="4608004" y="0"/>
                </a:moveTo>
                <a:lnTo>
                  <a:pt x="0" y="0"/>
                </a:lnTo>
                <a:lnTo>
                  <a:pt x="0" y="376351"/>
                </a:lnTo>
                <a:lnTo>
                  <a:pt x="4608004" y="376351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22770" y="76349"/>
            <a:ext cx="157861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b="1">
                <a:solidFill>
                  <a:srgbClr val="F9F9F9"/>
                </a:solidFill>
                <a:latin typeface="Arial"/>
                <a:cs typeface="Arial"/>
              </a:rPr>
              <a:t>Content</a:t>
            </a:r>
            <a:r>
              <a:rPr dirty="0" sz="1200" spc="65" b="1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F9F9F9"/>
                </a:solidFill>
                <a:latin typeface="Arial"/>
                <a:cs typeface="Arial"/>
              </a:rPr>
              <a:t>Management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985871"/>
            <a:ext cx="3888028" cy="1202858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91210" y="2260300"/>
            <a:ext cx="36258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22373A"/>
                </a:solidFill>
                <a:latin typeface="Arial"/>
                <a:cs typeface="Arial"/>
              </a:rPr>
              <a:t>Figure</a:t>
            </a:r>
            <a:r>
              <a:rPr dirty="0" sz="1000" spc="40" b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22373A"/>
                </a:solidFill>
                <a:latin typeface="Arial"/>
                <a:cs typeface="Arial"/>
              </a:rPr>
              <a:t>4</a:t>
            </a:r>
            <a:r>
              <a:rPr dirty="0" sz="1000" spc="50" b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22373A"/>
                </a:solidFill>
                <a:latin typeface="Arial"/>
                <a:cs typeface="Arial"/>
              </a:rPr>
              <a:t>–</a:t>
            </a:r>
            <a:r>
              <a:rPr dirty="0" sz="1000" spc="45" b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000" spc="-45">
                <a:solidFill>
                  <a:srgbClr val="22373A"/>
                </a:solidFill>
                <a:latin typeface="Arial MT"/>
                <a:cs typeface="Arial MT"/>
              </a:rPr>
              <a:t>Captures</a:t>
            </a:r>
            <a:r>
              <a:rPr dirty="0" sz="1000" spc="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000" spc="-30">
                <a:solidFill>
                  <a:srgbClr val="22373A"/>
                </a:solidFill>
                <a:latin typeface="Arial MT"/>
                <a:cs typeface="Arial MT"/>
              </a:rPr>
              <a:t>d’Écran</a:t>
            </a:r>
            <a:r>
              <a:rPr dirty="0" sz="1000" spc="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000" spc="-85">
                <a:solidFill>
                  <a:srgbClr val="22373A"/>
                </a:solidFill>
                <a:latin typeface="Arial MT"/>
                <a:cs typeface="Arial MT"/>
              </a:rPr>
              <a:t>des</a:t>
            </a:r>
            <a:r>
              <a:rPr dirty="0" sz="1000" spc="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000" spc="-35">
                <a:solidFill>
                  <a:srgbClr val="22373A"/>
                </a:solidFill>
                <a:latin typeface="Arial MT"/>
                <a:cs typeface="Arial MT"/>
              </a:rPr>
              <a:t>Interfaces</a:t>
            </a:r>
            <a:r>
              <a:rPr dirty="0" sz="1000" spc="2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Arial MT"/>
                <a:cs typeface="Arial MT"/>
              </a:rPr>
              <a:t>(Content</a:t>
            </a:r>
            <a:r>
              <a:rPr dirty="0" sz="1000" spc="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22373A"/>
                </a:solidFill>
                <a:latin typeface="Arial MT"/>
                <a:cs typeface="Arial MT"/>
              </a:rPr>
              <a:t>Management)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pc="-25"/>
              <a:t>12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76555"/>
          </a:xfrm>
          <a:custGeom>
            <a:avLst/>
            <a:gdLst/>
            <a:ahLst/>
            <a:cxnLst/>
            <a:rect l="l" t="t" r="r" b="b"/>
            <a:pathLst>
              <a:path w="4608195" h="376555">
                <a:moveTo>
                  <a:pt x="4608004" y="0"/>
                </a:moveTo>
                <a:lnTo>
                  <a:pt x="0" y="0"/>
                </a:lnTo>
                <a:lnTo>
                  <a:pt x="0" y="376351"/>
                </a:lnTo>
                <a:lnTo>
                  <a:pt x="4608004" y="376351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Sprint</a:t>
            </a:r>
            <a:r>
              <a:rPr dirty="0" spc="65"/>
              <a:t> </a:t>
            </a:r>
            <a:r>
              <a:rPr dirty="0"/>
              <a:t>3</a:t>
            </a:r>
            <a:r>
              <a:rPr dirty="0" spc="70"/>
              <a:t> </a:t>
            </a:r>
            <a:r>
              <a:rPr dirty="0"/>
              <a:t>:</a:t>
            </a:r>
            <a:r>
              <a:rPr dirty="0" spc="65"/>
              <a:t> </a:t>
            </a:r>
            <a:r>
              <a:rPr dirty="0" spc="-40"/>
              <a:t>Géolocalisation</a:t>
            </a:r>
            <a:r>
              <a:rPr dirty="0" spc="65"/>
              <a:t> </a:t>
            </a:r>
            <a:r>
              <a:rPr dirty="0"/>
              <a:t>et</a:t>
            </a:r>
            <a:r>
              <a:rPr dirty="0" spc="70"/>
              <a:t> </a:t>
            </a:r>
            <a:r>
              <a:rPr dirty="0"/>
              <a:t>Paiement</a:t>
            </a:r>
            <a:r>
              <a:rPr dirty="0" spc="65"/>
              <a:t> </a:t>
            </a:r>
            <a:r>
              <a:rPr dirty="0" spc="-20"/>
              <a:t>Électronique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pc="-25"/>
              <a:t>13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86283" y="1225712"/>
            <a:ext cx="3658870" cy="1090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7955" marR="9525" indent="-135890">
              <a:lnSpc>
                <a:spcPct val="118000"/>
              </a:lnSpc>
              <a:spcBef>
                <a:spcPts val="100"/>
              </a:spcBef>
              <a:buChar char="•"/>
              <a:tabLst>
                <a:tab pos="150495" algn="l"/>
              </a:tabLst>
            </a:pPr>
            <a:r>
              <a:rPr dirty="0" sz="1100" spc="-30">
                <a:solidFill>
                  <a:srgbClr val="22373A"/>
                </a:solidFill>
                <a:latin typeface="Arial MT"/>
                <a:cs typeface="Arial MT"/>
              </a:rPr>
              <a:t>Intégration</a:t>
            </a:r>
            <a:r>
              <a:rPr dirty="0" sz="1100" spc="1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80">
                <a:solidFill>
                  <a:srgbClr val="22373A"/>
                </a:solidFill>
                <a:latin typeface="Arial MT"/>
                <a:cs typeface="Arial MT"/>
              </a:rPr>
              <a:t>de</a:t>
            </a:r>
            <a:r>
              <a:rPr dirty="0" sz="1100" spc="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2373A"/>
                </a:solidFill>
                <a:latin typeface="Arial MT"/>
                <a:cs typeface="Arial MT"/>
              </a:rPr>
              <a:t>la</a:t>
            </a:r>
            <a:r>
              <a:rPr dirty="0" sz="1100" spc="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55">
                <a:solidFill>
                  <a:srgbClr val="22373A"/>
                </a:solidFill>
                <a:latin typeface="Arial MT"/>
                <a:cs typeface="Arial MT"/>
              </a:rPr>
              <a:t>géolocalisation</a:t>
            </a:r>
            <a:r>
              <a:rPr dirty="0" sz="1100" spc="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Arial MT"/>
                <a:cs typeface="Arial MT"/>
              </a:rPr>
              <a:t>pour</a:t>
            </a:r>
            <a:r>
              <a:rPr dirty="0" sz="1100" spc="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70">
                <a:solidFill>
                  <a:srgbClr val="22373A"/>
                </a:solidFill>
                <a:latin typeface="Arial MT"/>
                <a:cs typeface="Arial MT"/>
              </a:rPr>
              <a:t>une</a:t>
            </a:r>
            <a:r>
              <a:rPr dirty="0" sz="1100" spc="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80">
                <a:solidFill>
                  <a:srgbClr val="22373A"/>
                </a:solidFill>
                <a:latin typeface="Arial MT"/>
                <a:cs typeface="Arial MT"/>
              </a:rPr>
              <a:t>expérience</a:t>
            </a:r>
            <a:r>
              <a:rPr dirty="0" sz="1100" spc="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Arial MT"/>
                <a:cs typeface="Arial MT"/>
              </a:rPr>
              <a:t>d’achat 	personnalisée.</a:t>
            </a:r>
            <a:endParaRPr sz="1100">
              <a:latin typeface="Arial MT"/>
              <a:cs typeface="Arial MT"/>
            </a:endParaRPr>
          </a:p>
          <a:p>
            <a:pPr marL="148590" indent="-135890">
              <a:lnSpc>
                <a:spcPct val="100000"/>
              </a:lnSpc>
              <a:spcBef>
                <a:spcPts val="540"/>
              </a:spcBef>
              <a:buChar char="•"/>
              <a:tabLst>
                <a:tab pos="148590" algn="l"/>
              </a:tabLst>
            </a:pPr>
            <a:r>
              <a:rPr dirty="0" sz="1100" spc="-75">
                <a:solidFill>
                  <a:srgbClr val="22373A"/>
                </a:solidFill>
                <a:latin typeface="Arial MT"/>
                <a:cs typeface="Arial MT"/>
              </a:rPr>
              <a:t>Paiements</a:t>
            </a:r>
            <a:r>
              <a:rPr dirty="0" sz="1100" spc="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60">
                <a:solidFill>
                  <a:srgbClr val="22373A"/>
                </a:solidFill>
                <a:latin typeface="Arial MT"/>
                <a:cs typeface="Arial MT"/>
              </a:rPr>
              <a:t>électroniques</a:t>
            </a:r>
            <a:r>
              <a:rPr dirty="0" sz="1100" spc="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Arial MT"/>
                <a:cs typeface="Arial MT"/>
              </a:rPr>
              <a:t>via</a:t>
            </a:r>
            <a:r>
              <a:rPr dirty="0" sz="1100" spc="1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70">
                <a:solidFill>
                  <a:srgbClr val="22373A"/>
                </a:solidFill>
                <a:latin typeface="Arial MT"/>
                <a:cs typeface="Arial MT"/>
              </a:rPr>
              <a:t>PayPal</a:t>
            </a:r>
            <a:r>
              <a:rPr dirty="0" sz="1100" spc="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Arial MT"/>
                <a:cs typeface="Arial MT"/>
              </a:rPr>
              <a:t>pour</a:t>
            </a:r>
            <a:r>
              <a:rPr dirty="0" sz="1100" spc="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50">
                <a:solidFill>
                  <a:srgbClr val="22373A"/>
                </a:solidFill>
                <a:latin typeface="Arial MT"/>
                <a:cs typeface="Arial MT"/>
              </a:rPr>
              <a:t>plus</a:t>
            </a:r>
            <a:r>
              <a:rPr dirty="0" sz="1100" spc="1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80">
                <a:solidFill>
                  <a:srgbClr val="22373A"/>
                </a:solidFill>
                <a:latin typeface="Arial MT"/>
                <a:cs typeface="Arial MT"/>
              </a:rPr>
              <a:t>de</a:t>
            </a:r>
            <a:r>
              <a:rPr dirty="0" sz="1100" spc="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Arial MT"/>
                <a:cs typeface="Arial MT"/>
              </a:rPr>
              <a:t>commodité.</a:t>
            </a:r>
            <a:endParaRPr sz="1100">
              <a:latin typeface="Arial MT"/>
              <a:cs typeface="Arial MT"/>
            </a:endParaRPr>
          </a:p>
          <a:p>
            <a:pPr marL="147955" marR="19050" indent="-135890">
              <a:lnSpc>
                <a:spcPct val="118000"/>
              </a:lnSpc>
              <a:spcBef>
                <a:spcPts val="295"/>
              </a:spcBef>
              <a:buChar char="•"/>
              <a:tabLst>
                <a:tab pos="150495" algn="l"/>
              </a:tabLst>
            </a:pPr>
            <a:r>
              <a:rPr dirty="0" sz="1100" spc="-40">
                <a:solidFill>
                  <a:srgbClr val="22373A"/>
                </a:solidFill>
                <a:latin typeface="Arial MT"/>
                <a:cs typeface="Arial MT"/>
              </a:rPr>
              <a:t>Surmonter</a:t>
            </a:r>
            <a:r>
              <a:rPr dirty="0" sz="1100" spc="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75">
                <a:solidFill>
                  <a:srgbClr val="22373A"/>
                </a:solidFill>
                <a:latin typeface="Arial MT"/>
                <a:cs typeface="Arial MT"/>
              </a:rPr>
              <a:t>les</a:t>
            </a:r>
            <a:r>
              <a:rPr dirty="0" sz="1100" spc="1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55">
                <a:solidFill>
                  <a:srgbClr val="22373A"/>
                </a:solidFill>
                <a:latin typeface="Arial MT"/>
                <a:cs typeface="Arial MT"/>
              </a:rPr>
              <a:t>défis</a:t>
            </a:r>
            <a:r>
              <a:rPr dirty="0" sz="1100" spc="1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80">
                <a:solidFill>
                  <a:srgbClr val="22373A"/>
                </a:solidFill>
                <a:latin typeface="Arial MT"/>
                <a:cs typeface="Arial MT"/>
              </a:rPr>
              <a:t>de</a:t>
            </a:r>
            <a:r>
              <a:rPr dirty="0" sz="1100" spc="1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35">
                <a:solidFill>
                  <a:srgbClr val="22373A"/>
                </a:solidFill>
                <a:latin typeface="Arial MT"/>
                <a:cs typeface="Arial MT"/>
              </a:rPr>
              <a:t>l’implémentation</a:t>
            </a:r>
            <a:r>
              <a:rPr dirty="0" sz="1100" spc="1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80">
                <a:solidFill>
                  <a:srgbClr val="22373A"/>
                </a:solidFill>
                <a:latin typeface="Arial MT"/>
                <a:cs typeface="Arial MT"/>
              </a:rPr>
              <a:t>de</a:t>
            </a:r>
            <a:r>
              <a:rPr dirty="0" sz="1100" spc="1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2373A"/>
                </a:solidFill>
                <a:latin typeface="Arial MT"/>
                <a:cs typeface="Arial MT"/>
              </a:rPr>
              <a:t>la</a:t>
            </a:r>
            <a:r>
              <a:rPr dirty="0" sz="1100" spc="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40">
                <a:solidFill>
                  <a:srgbClr val="22373A"/>
                </a:solidFill>
                <a:latin typeface="Arial MT"/>
                <a:cs typeface="Arial MT"/>
              </a:rPr>
              <a:t>géolocalisation </a:t>
            </a:r>
            <a:r>
              <a:rPr dirty="0" sz="1100" spc="-40">
                <a:solidFill>
                  <a:srgbClr val="22373A"/>
                </a:solidFill>
                <a:latin typeface="Arial MT"/>
                <a:cs typeface="Arial MT"/>
              </a:rPr>
              <a:t>	</a:t>
            </a:r>
            <a:r>
              <a:rPr dirty="0" sz="1100">
                <a:solidFill>
                  <a:srgbClr val="22373A"/>
                </a:solidFill>
                <a:latin typeface="Arial MT"/>
                <a:cs typeface="Arial MT"/>
              </a:rPr>
              <a:t>et</a:t>
            </a:r>
            <a:r>
              <a:rPr dirty="0" sz="1100" spc="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80">
                <a:solidFill>
                  <a:srgbClr val="22373A"/>
                </a:solidFill>
                <a:latin typeface="Arial MT"/>
                <a:cs typeface="Arial MT"/>
              </a:rPr>
              <a:t>de</a:t>
            </a:r>
            <a:r>
              <a:rPr dirty="0" sz="1100" spc="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solidFill>
                  <a:srgbClr val="22373A"/>
                </a:solidFill>
                <a:latin typeface="Arial MT"/>
                <a:cs typeface="Arial MT"/>
              </a:rPr>
              <a:t>l’intégration</a:t>
            </a:r>
            <a:r>
              <a:rPr dirty="0" sz="1100" spc="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Arial MT"/>
                <a:cs typeface="Arial MT"/>
              </a:rPr>
              <a:t>PayPal.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76555"/>
          </a:xfrm>
          <a:custGeom>
            <a:avLst/>
            <a:gdLst/>
            <a:ahLst/>
            <a:cxnLst/>
            <a:rect l="l" t="t" r="r" b="b"/>
            <a:pathLst>
              <a:path w="4608195" h="376555">
                <a:moveTo>
                  <a:pt x="4608004" y="0"/>
                </a:moveTo>
                <a:lnTo>
                  <a:pt x="0" y="0"/>
                </a:lnTo>
                <a:lnTo>
                  <a:pt x="0" y="376351"/>
                </a:lnTo>
                <a:lnTo>
                  <a:pt x="4608004" y="376351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22770" y="76349"/>
            <a:ext cx="86614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5" b="1">
                <a:solidFill>
                  <a:srgbClr val="F9F9F9"/>
                </a:solidFill>
                <a:latin typeface="Arial"/>
                <a:cs typeface="Arial"/>
              </a:rPr>
              <a:t>Geolocation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677467"/>
            <a:ext cx="3887878" cy="1819683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754748" y="2568719"/>
            <a:ext cx="30988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22373A"/>
                </a:solidFill>
                <a:latin typeface="Arial"/>
                <a:cs typeface="Arial"/>
              </a:rPr>
              <a:t>Figure</a:t>
            </a:r>
            <a:r>
              <a:rPr dirty="0" sz="1000" spc="40" b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22373A"/>
                </a:solidFill>
                <a:latin typeface="Arial"/>
                <a:cs typeface="Arial"/>
              </a:rPr>
              <a:t>5</a:t>
            </a:r>
            <a:r>
              <a:rPr dirty="0" sz="1000" spc="45" b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22373A"/>
                </a:solidFill>
                <a:latin typeface="Arial"/>
                <a:cs typeface="Arial"/>
              </a:rPr>
              <a:t>–</a:t>
            </a:r>
            <a:r>
              <a:rPr dirty="0" sz="1000" spc="45" b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000" spc="-45">
                <a:solidFill>
                  <a:srgbClr val="22373A"/>
                </a:solidFill>
                <a:latin typeface="Arial MT"/>
                <a:cs typeface="Arial MT"/>
              </a:rPr>
              <a:t>Captures</a:t>
            </a:r>
            <a:r>
              <a:rPr dirty="0" sz="1000" spc="2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000" spc="-30">
                <a:solidFill>
                  <a:srgbClr val="22373A"/>
                </a:solidFill>
                <a:latin typeface="Arial MT"/>
                <a:cs typeface="Arial MT"/>
              </a:rPr>
              <a:t>d’Écran</a:t>
            </a:r>
            <a:r>
              <a:rPr dirty="0" sz="1000" spc="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000" spc="-85">
                <a:solidFill>
                  <a:srgbClr val="22373A"/>
                </a:solidFill>
                <a:latin typeface="Arial MT"/>
                <a:cs typeface="Arial MT"/>
              </a:rPr>
              <a:t>des</a:t>
            </a:r>
            <a:r>
              <a:rPr dirty="0" sz="1000" spc="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000" spc="-35">
                <a:solidFill>
                  <a:srgbClr val="22373A"/>
                </a:solidFill>
                <a:latin typeface="Arial MT"/>
                <a:cs typeface="Arial MT"/>
              </a:rPr>
              <a:t>Interfaces</a:t>
            </a:r>
            <a:r>
              <a:rPr dirty="0" sz="1000" spc="2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Arial MT"/>
                <a:cs typeface="Arial MT"/>
              </a:rPr>
              <a:t>(Geolocation)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pc="-25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77036" y="1408897"/>
            <a:ext cx="188468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b="1">
                <a:solidFill>
                  <a:srgbClr val="22373A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r>
              <a:rPr dirty="0" sz="1400" spc="409" b="1">
                <a:solidFill>
                  <a:srgbClr val="22373A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1400" spc="-10" b="1">
                <a:solidFill>
                  <a:srgbClr val="22373A"/>
                </a:solidFill>
                <a:latin typeface="Arial"/>
                <a:cs typeface="Arial"/>
                <a:hlinkClick r:id="rId2" action="ppaction://hlinksldjump"/>
              </a:rPr>
              <a:t>générale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789736" y="1778387"/>
            <a:ext cx="3028950" cy="5080"/>
            <a:chOff x="789736" y="1778387"/>
            <a:chExt cx="3028950" cy="5080"/>
          </a:xfrm>
        </p:grpSpPr>
        <p:sp>
          <p:nvSpPr>
            <p:cNvPr id="4" name="object 4" descr=""/>
            <p:cNvSpPr/>
            <p:nvPr/>
          </p:nvSpPr>
          <p:spPr>
            <a:xfrm>
              <a:off x="789736" y="1778387"/>
              <a:ext cx="3028950" cy="5080"/>
            </a:xfrm>
            <a:custGeom>
              <a:avLst/>
              <a:gdLst/>
              <a:ahLst/>
              <a:cxnLst/>
              <a:rect l="l" t="t" r="r" b="b"/>
              <a:pathLst>
                <a:path w="3028950" h="5080">
                  <a:moveTo>
                    <a:pt x="0" y="5060"/>
                  </a:moveTo>
                  <a:lnTo>
                    <a:pt x="0" y="0"/>
                  </a:lnTo>
                  <a:lnTo>
                    <a:pt x="3028559" y="0"/>
                  </a:lnTo>
                  <a:lnTo>
                    <a:pt x="302855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89736" y="1778387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5060"/>
                  </a:moveTo>
                  <a:lnTo>
                    <a:pt x="0" y="0"/>
                  </a:lnTo>
                  <a:lnTo>
                    <a:pt x="0" y="5060"/>
                  </a:lnTo>
                  <a:close/>
                </a:path>
                <a:path w="0" h="5080">
                  <a:moveTo>
                    <a:pt x="0" y="0"/>
                  </a:moveTo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76555"/>
          </a:xfrm>
          <a:custGeom>
            <a:avLst/>
            <a:gdLst/>
            <a:ahLst/>
            <a:cxnLst/>
            <a:rect l="l" t="t" r="r" b="b"/>
            <a:pathLst>
              <a:path w="4608195" h="376555">
                <a:moveTo>
                  <a:pt x="4608004" y="0"/>
                </a:moveTo>
                <a:lnTo>
                  <a:pt x="0" y="0"/>
                </a:lnTo>
                <a:lnTo>
                  <a:pt x="0" y="376351"/>
                </a:lnTo>
                <a:lnTo>
                  <a:pt x="4608004" y="376351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22770" y="76349"/>
            <a:ext cx="6477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" b="1">
                <a:solidFill>
                  <a:srgbClr val="F9F9F9"/>
                </a:solidFill>
                <a:latin typeface="Arial"/>
                <a:cs typeface="Arial"/>
              </a:rPr>
              <a:t>Payment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677055"/>
            <a:ext cx="3888028" cy="1820488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835558" y="2569100"/>
            <a:ext cx="29375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22373A"/>
                </a:solidFill>
                <a:latin typeface="Arial"/>
                <a:cs typeface="Arial"/>
              </a:rPr>
              <a:t>Figure</a:t>
            </a:r>
            <a:r>
              <a:rPr dirty="0" sz="1000" spc="35" b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22373A"/>
                </a:solidFill>
                <a:latin typeface="Arial"/>
                <a:cs typeface="Arial"/>
              </a:rPr>
              <a:t>6</a:t>
            </a:r>
            <a:r>
              <a:rPr dirty="0" sz="1000" spc="45" b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22373A"/>
                </a:solidFill>
                <a:latin typeface="Arial"/>
                <a:cs typeface="Arial"/>
              </a:rPr>
              <a:t>–</a:t>
            </a:r>
            <a:r>
              <a:rPr dirty="0" sz="1000" spc="40" b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000" spc="-45">
                <a:solidFill>
                  <a:srgbClr val="22373A"/>
                </a:solidFill>
                <a:latin typeface="Arial MT"/>
                <a:cs typeface="Arial MT"/>
              </a:rPr>
              <a:t>Captures</a:t>
            </a:r>
            <a:r>
              <a:rPr dirty="0" sz="1000" spc="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000" spc="-25">
                <a:solidFill>
                  <a:srgbClr val="22373A"/>
                </a:solidFill>
                <a:latin typeface="Arial MT"/>
                <a:cs typeface="Arial MT"/>
              </a:rPr>
              <a:t>d’Écran</a:t>
            </a:r>
            <a:r>
              <a:rPr dirty="0" sz="1000" spc="1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000" spc="-85">
                <a:solidFill>
                  <a:srgbClr val="22373A"/>
                </a:solidFill>
                <a:latin typeface="Arial MT"/>
                <a:cs typeface="Arial MT"/>
              </a:rPr>
              <a:t>des</a:t>
            </a:r>
            <a:r>
              <a:rPr dirty="0" sz="1000" spc="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000" spc="-35">
                <a:solidFill>
                  <a:srgbClr val="22373A"/>
                </a:solidFill>
                <a:latin typeface="Arial MT"/>
                <a:cs typeface="Arial MT"/>
              </a:rPr>
              <a:t>Interfaces</a:t>
            </a:r>
            <a:r>
              <a:rPr dirty="0" sz="1000" spc="2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Arial MT"/>
                <a:cs typeface="Arial MT"/>
              </a:rPr>
              <a:t>(Payment)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pc="-25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77036" y="1408897"/>
            <a:ext cx="155448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b="1">
                <a:solidFill>
                  <a:srgbClr val="22373A"/>
                </a:solidFill>
                <a:latin typeface="Arial"/>
                <a:cs typeface="Arial"/>
                <a:hlinkClick r:id="rId2" action="ppaction://hlinksldjump"/>
              </a:rPr>
              <a:t>Clôture</a:t>
            </a:r>
            <a:r>
              <a:rPr dirty="0" sz="1400" spc="180" b="1">
                <a:solidFill>
                  <a:srgbClr val="22373A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1400" b="1">
                <a:solidFill>
                  <a:srgbClr val="22373A"/>
                </a:solidFill>
                <a:latin typeface="Arial"/>
                <a:cs typeface="Arial"/>
                <a:hlinkClick r:id="rId2" action="ppaction://hlinksldjump"/>
              </a:rPr>
              <a:t>du</a:t>
            </a:r>
            <a:r>
              <a:rPr dirty="0" sz="1400" spc="185" b="1">
                <a:solidFill>
                  <a:srgbClr val="22373A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1400" spc="-10" b="1">
                <a:solidFill>
                  <a:srgbClr val="22373A"/>
                </a:solidFill>
                <a:latin typeface="Arial"/>
                <a:cs typeface="Arial"/>
                <a:hlinkClick r:id="rId2" action="ppaction://hlinksldjump"/>
              </a:rPr>
              <a:t>Projet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789736" y="1778387"/>
            <a:ext cx="3028950" cy="5080"/>
            <a:chOff x="789736" y="1778387"/>
            <a:chExt cx="3028950" cy="5080"/>
          </a:xfrm>
        </p:grpSpPr>
        <p:sp>
          <p:nvSpPr>
            <p:cNvPr id="4" name="object 4" descr=""/>
            <p:cNvSpPr/>
            <p:nvPr/>
          </p:nvSpPr>
          <p:spPr>
            <a:xfrm>
              <a:off x="789736" y="1778387"/>
              <a:ext cx="3028950" cy="5080"/>
            </a:xfrm>
            <a:custGeom>
              <a:avLst/>
              <a:gdLst/>
              <a:ahLst/>
              <a:cxnLst/>
              <a:rect l="l" t="t" r="r" b="b"/>
              <a:pathLst>
                <a:path w="3028950" h="5080">
                  <a:moveTo>
                    <a:pt x="0" y="5060"/>
                  </a:moveTo>
                  <a:lnTo>
                    <a:pt x="0" y="0"/>
                  </a:lnTo>
                  <a:lnTo>
                    <a:pt x="3028559" y="0"/>
                  </a:lnTo>
                  <a:lnTo>
                    <a:pt x="302855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89736" y="1778387"/>
              <a:ext cx="2524125" cy="5080"/>
            </a:xfrm>
            <a:custGeom>
              <a:avLst/>
              <a:gdLst/>
              <a:ahLst/>
              <a:cxnLst/>
              <a:rect l="l" t="t" r="r" b="b"/>
              <a:pathLst>
                <a:path w="2524125" h="5080">
                  <a:moveTo>
                    <a:pt x="0" y="5060"/>
                  </a:moveTo>
                  <a:lnTo>
                    <a:pt x="0" y="0"/>
                  </a:lnTo>
                  <a:lnTo>
                    <a:pt x="2523784" y="0"/>
                  </a:lnTo>
                  <a:lnTo>
                    <a:pt x="252378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76555"/>
          </a:xfrm>
          <a:custGeom>
            <a:avLst/>
            <a:gdLst/>
            <a:ahLst/>
            <a:cxnLst/>
            <a:rect l="l" t="t" r="r" b="b"/>
            <a:pathLst>
              <a:path w="4608195" h="376555">
                <a:moveTo>
                  <a:pt x="4608004" y="0"/>
                </a:moveTo>
                <a:lnTo>
                  <a:pt x="0" y="0"/>
                </a:lnTo>
                <a:lnTo>
                  <a:pt x="0" y="376351"/>
                </a:lnTo>
                <a:lnTo>
                  <a:pt x="4608004" y="376351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770" y="76349"/>
            <a:ext cx="254063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Environnements</a:t>
            </a:r>
            <a:r>
              <a:rPr dirty="0" spc="25"/>
              <a:t> </a:t>
            </a:r>
            <a:r>
              <a:rPr dirty="0"/>
              <a:t>de</a:t>
            </a:r>
            <a:r>
              <a:rPr dirty="0" spc="20"/>
              <a:t> </a:t>
            </a:r>
            <a:r>
              <a:rPr dirty="0" spc="-10"/>
              <a:t>Développement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pc="-25"/>
              <a:t>16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86283" y="1343657"/>
            <a:ext cx="3711575" cy="8553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7955" marR="5080" indent="-135890">
              <a:lnSpc>
                <a:spcPct val="118000"/>
              </a:lnSpc>
              <a:spcBef>
                <a:spcPts val="100"/>
              </a:spcBef>
              <a:buChar char="•"/>
              <a:tabLst>
                <a:tab pos="150495" algn="l"/>
              </a:tabLst>
            </a:pPr>
            <a:r>
              <a:rPr dirty="0" sz="1100" spc="-25">
                <a:solidFill>
                  <a:srgbClr val="22373A"/>
                </a:solidFill>
                <a:latin typeface="Arial MT"/>
                <a:cs typeface="Arial MT"/>
              </a:rPr>
              <a:t>Utilisation</a:t>
            </a:r>
            <a:r>
              <a:rPr dirty="0" sz="1100" spc="-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80">
                <a:solidFill>
                  <a:srgbClr val="22373A"/>
                </a:solidFill>
                <a:latin typeface="Arial MT"/>
                <a:cs typeface="Arial MT"/>
              </a:rPr>
              <a:t>de</a:t>
            </a:r>
            <a:r>
              <a:rPr dirty="0" sz="1100" spc="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40">
                <a:solidFill>
                  <a:srgbClr val="22373A"/>
                </a:solidFill>
                <a:latin typeface="Arial MT"/>
                <a:cs typeface="Arial MT"/>
              </a:rPr>
              <a:t>Visual</a:t>
            </a:r>
            <a:r>
              <a:rPr dirty="0" sz="1100" spc="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22373A"/>
                </a:solidFill>
                <a:latin typeface="Arial MT"/>
                <a:cs typeface="Arial MT"/>
              </a:rPr>
              <a:t>Studio</a:t>
            </a:r>
            <a:r>
              <a:rPr dirty="0" sz="110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65">
                <a:solidFill>
                  <a:srgbClr val="22373A"/>
                </a:solidFill>
                <a:latin typeface="Arial MT"/>
                <a:cs typeface="Arial MT"/>
              </a:rPr>
              <a:t>Code,</a:t>
            </a:r>
            <a:r>
              <a:rPr dirty="0" sz="110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45">
                <a:solidFill>
                  <a:srgbClr val="22373A"/>
                </a:solidFill>
                <a:latin typeface="Arial MT"/>
                <a:cs typeface="Arial MT"/>
              </a:rPr>
              <a:t>React.js,</a:t>
            </a:r>
            <a:r>
              <a:rPr dirty="0" sz="1100" spc="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40">
                <a:solidFill>
                  <a:srgbClr val="22373A"/>
                </a:solidFill>
                <a:latin typeface="Arial MT"/>
                <a:cs typeface="Arial MT"/>
              </a:rPr>
              <a:t>Node.js,</a:t>
            </a:r>
            <a:r>
              <a:rPr dirty="0" sz="110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40">
                <a:solidFill>
                  <a:srgbClr val="22373A"/>
                </a:solidFill>
                <a:latin typeface="Arial MT"/>
                <a:cs typeface="Arial MT"/>
              </a:rPr>
              <a:t>Firebase, </a:t>
            </a:r>
            <a:r>
              <a:rPr dirty="0" sz="1100" spc="-40">
                <a:solidFill>
                  <a:srgbClr val="22373A"/>
                </a:solidFill>
                <a:latin typeface="Arial MT"/>
                <a:cs typeface="Arial MT"/>
              </a:rPr>
              <a:t>	</a:t>
            </a:r>
            <a:r>
              <a:rPr dirty="0" sz="1100">
                <a:solidFill>
                  <a:srgbClr val="22373A"/>
                </a:solidFill>
                <a:latin typeface="Arial MT"/>
                <a:cs typeface="Arial MT"/>
              </a:rPr>
              <a:t>API</a:t>
            </a:r>
            <a:r>
              <a:rPr dirty="0" sz="1100" spc="-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55">
                <a:solidFill>
                  <a:srgbClr val="22373A"/>
                </a:solidFill>
                <a:latin typeface="Arial MT"/>
                <a:cs typeface="Arial MT"/>
              </a:rPr>
              <a:t>PayPal,</a:t>
            </a:r>
            <a:r>
              <a:rPr dirty="0" sz="1100" spc="-10">
                <a:solidFill>
                  <a:srgbClr val="22373A"/>
                </a:solidFill>
                <a:latin typeface="Arial MT"/>
                <a:cs typeface="Arial MT"/>
              </a:rPr>
              <a:t> Email.js.</a:t>
            </a:r>
            <a:endParaRPr sz="1100">
              <a:latin typeface="Arial MT"/>
              <a:cs typeface="Arial MT"/>
            </a:endParaRPr>
          </a:p>
          <a:p>
            <a:pPr marL="147955" marR="441325" indent="-135890">
              <a:lnSpc>
                <a:spcPct val="118000"/>
              </a:lnSpc>
              <a:spcBef>
                <a:spcPts val="300"/>
              </a:spcBef>
              <a:buChar char="•"/>
              <a:tabLst>
                <a:tab pos="150495" algn="l"/>
              </a:tabLst>
            </a:pPr>
            <a:r>
              <a:rPr dirty="0" sz="1100" spc="-50">
                <a:solidFill>
                  <a:srgbClr val="22373A"/>
                </a:solidFill>
                <a:latin typeface="Arial MT"/>
                <a:cs typeface="Arial MT"/>
              </a:rPr>
              <a:t>Défis</a:t>
            </a:r>
            <a:r>
              <a:rPr dirty="0" sz="1100" spc="-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55">
                <a:solidFill>
                  <a:srgbClr val="22373A"/>
                </a:solidFill>
                <a:latin typeface="Arial MT"/>
                <a:cs typeface="Arial MT"/>
              </a:rPr>
              <a:t>rencontrés</a:t>
            </a:r>
            <a:r>
              <a:rPr dirty="0" sz="1100" spc="-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80">
                <a:solidFill>
                  <a:srgbClr val="22373A"/>
                </a:solidFill>
                <a:latin typeface="Arial MT"/>
                <a:cs typeface="Arial MT"/>
              </a:rPr>
              <a:t>avec</a:t>
            </a:r>
            <a:r>
              <a:rPr dirty="0" sz="1100" spc="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Arial MT"/>
                <a:cs typeface="Arial MT"/>
              </a:rPr>
              <a:t>GitHub,</a:t>
            </a:r>
            <a:r>
              <a:rPr dirty="0" sz="1100" spc="-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60">
                <a:solidFill>
                  <a:srgbClr val="22373A"/>
                </a:solidFill>
                <a:latin typeface="Arial MT"/>
                <a:cs typeface="Arial MT"/>
              </a:rPr>
              <a:t>Firebase,</a:t>
            </a:r>
            <a:r>
              <a:rPr dirty="0" sz="1100" spc="-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30">
                <a:solidFill>
                  <a:srgbClr val="22373A"/>
                </a:solidFill>
                <a:latin typeface="Arial MT"/>
                <a:cs typeface="Arial MT"/>
              </a:rPr>
              <a:t>intégration</a:t>
            </a:r>
            <a:r>
              <a:rPr dirty="0" sz="1100" spc="-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22373A"/>
                </a:solidFill>
                <a:latin typeface="Arial MT"/>
                <a:cs typeface="Arial MT"/>
              </a:rPr>
              <a:t>de </a:t>
            </a:r>
            <a:r>
              <a:rPr dirty="0" sz="1100" spc="-25">
                <a:solidFill>
                  <a:srgbClr val="22373A"/>
                </a:solidFill>
                <a:latin typeface="Arial MT"/>
                <a:cs typeface="Arial MT"/>
              </a:rPr>
              <a:t>	</a:t>
            </a:r>
            <a:r>
              <a:rPr dirty="0" sz="1100" spc="-60">
                <a:solidFill>
                  <a:srgbClr val="22373A"/>
                </a:solidFill>
                <a:latin typeface="Arial MT"/>
                <a:cs typeface="Arial MT"/>
              </a:rPr>
              <a:t>composants,</a:t>
            </a:r>
            <a:r>
              <a:rPr dirty="0" sz="1100" spc="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55">
                <a:solidFill>
                  <a:srgbClr val="22373A"/>
                </a:solidFill>
                <a:latin typeface="Arial MT"/>
                <a:cs typeface="Arial MT"/>
              </a:rPr>
              <a:t>PayPal,</a:t>
            </a:r>
            <a:r>
              <a:rPr dirty="0" sz="1100" spc="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Arial MT"/>
                <a:cs typeface="Arial MT"/>
              </a:rPr>
              <a:t>Firestore.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76555"/>
          </a:xfrm>
          <a:custGeom>
            <a:avLst/>
            <a:gdLst/>
            <a:ahLst/>
            <a:cxnLst/>
            <a:rect l="l" t="t" r="r" b="b"/>
            <a:pathLst>
              <a:path w="4608195" h="376555">
                <a:moveTo>
                  <a:pt x="4608004" y="0"/>
                </a:moveTo>
                <a:lnTo>
                  <a:pt x="0" y="0"/>
                </a:lnTo>
                <a:lnTo>
                  <a:pt x="0" y="376351"/>
                </a:lnTo>
                <a:lnTo>
                  <a:pt x="4608004" y="376351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5"/>
              <a:t>Conclusion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pc="-25"/>
              <a:t>17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86283" y="1140242"/>
            <a:ext cx="3671570" cy="1289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7955" marR="90170" indent="-135890">
              <a:lnSpc>
                <a:spcPct val="118000"/>
              </a:lnSpc>
              <a:spcBef>
                <a:spcPts val="100"/>
              </a:spcBef>
              <a:buChar char="•"/>
              <a:tabLst>
                <a:tab pos="150495" algn="l"/>
              </a:tabLst>
            </a:pPr>
            <a:r>
              <a:rPr dirty="0" sz="1100" spc="-35">
                <a:solidFill>
                  <a:srgbClr val="22373A"/>
                </a:solidFill>
                <a:latin typeface="Arial MT"/>
                <a:cs typeface="Arial MT"/>
              </a:rPr>
              <a:t>Malgré</a:t>
            </a:r>
            <a:r>
              <a:rPr dirty="0" sz="1100" spc="-2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2373A"/>
                </a:solidFill>
                <a:latin typeface="Arial MT"/>
                <a:cs typeface="Arial MT"/>
              </a:rPr>
              <a:t>un</a:t>
            </a:r>
            <a:r>
              <a:rPr dirty="0" sz="1100" spc="-1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65">
                <a:solidFill>
                  <a:srgbClr val="22373A"/>
                </a:solidFill>
                <a:latin typeface="Arial MT"/>
                <a:cs typeface="Arial MT"/>
              </a:rPr>
              <a:t>niveau</a:t>
            </a:r>
            <a:r>
              <a:rPr dirty="0" sz="1100" spc="-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80">
                <a:solidFill>
                  <a:srgbClr val="22373A"/>
                </a:solidFill>
                <a:latin typeface="Arial MT"/>
                <a:cs typeface="Arial MT"/>
              </a:rPr>
              <a:t>de</a:t>
            </a:r>
            <a:r>
              <a:rPr dirty="0" sz="1100" spc="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45">
                <a:solidFill>
                  <a:srgbClr val="22373A"/>
                </a:solidFill>
                <a:latin typeface="Arial MT"/>
                <a:cs typeface="Arial MT"/>
              </a:rPr>
              <a:t>réalisation</a:t>
            </a:r>
            <a:r>
              <a:rPr dirty="0" sz="1100" spc="-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2373A"/>
                </a:solidFill>
                <a:latin typeface="Arial MT"/>
                <a:cs typeface="Arial MT"/>
              </a:rPr>
              <a:t>atteint,</a:t>
            </a:r>
            <a:r>
              <a:rPr dirty="0" sz="1100" spc="-10">
                <a:solidFill>
                  <a:srgbClr val="22373A"/>
                </a:solidFill>
                <a:latin typeface="Arial MT"/>
                <a:cs typeface="Arial MT"/>
              </a:rPr>
              <a:t> le</a:t>
            </a:r>
            <a:r>
              <a:rPr dirty="0" sz="1100" spc="-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solidFill>
                  <a:srgbClr val="22373A"/>
                </a:solidFill>
                <a:latin typeface="Arial MT"/>
                <a:cs typeface="Arial MT"/>
              </a:rPr>
              <a:t>projet</a:t>
            </a:r>
            <a:r>
              <a:rPr dirty="0" sz="1100" spc="-1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65">
                <a:solidFill>
                  <a:srgbClr val="22373A"/>
                </a:solidFill>
                <a:latin typeface="Arial MT"/>
                <a:cs typeface="Arial MT"/>
              </a:rPr>
              <a:t>souligne</a:t>
            </a:r>
            <a:r>
              <a:rPr dirty="0" sz="1100" spc="-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22373A"/>
                </a:solidFill>
                <a:latin typeface="Arial MT"/>
                <a:cs typeface="Arial MT"/>
              </a:rPr>
              <a:t>la </a:t>
            </a:r>
            <a:r>
              <a:rPr dirty="0" sz="1100" spc="-25">
                <a:solidFill>
                  <a:srgbClr val="22373A"/>
                </a:solidFill>
                <a:latin typeface="Arial MT"/>
                <a:cs typeface="Arial MT"/>
              </a:rPr>
              <a:t>	</a:t>
            </a:r>
            <a:r>
              <a:rPr dirty="0" sz="1100" spc="-35">
                <a:solidFill>
                  <a:srgbClr val="22373A"/>
                </a:solidFill>
                <a:latin typeface="Arial MT"/>
                <a:cs typeface="Arial MT"/>
              </a:rPr>
              <a:t>nature</a:t>
            </a:r>
            <a:r>
              <a:rPr dirty="0" sz="1100" spc="-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45">
                <a:solidFill>
                  <a:srgbClr val="22373A"/>
                </a:solidFill>
                <a:latin typeface="Arial MT"/>
                <a:cs typeface="Arial MT"/>
              </a:rPr>
              <a:t>continue</a:t>
            </a:r>
            <a:r>
              <a:rPr dirty="0" sz="1100" spc="-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2373A"/>
                </a:solidFill>
                <a:latin typeface="Arial MT"/>
                <a:cs typeface="Arial MT"/>
              </a:rPr>
              <a:t>du</a:t>
            </a:r>
            <a:r>
              <a:rPr dirty="0" sz="1100" spc="-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70">
                <a:solidFill>
                  <a:srgbClr val="22373A"/>
                </a:solidFill>
                <a:latin typeface="Arial MT"/>
                <a:cs typeface="Arial MT"/>
              </a:rPr>
              <a:t>développement</a:t>
            </a:r>
            <a:r>
              <a:rPr dirty="0" sz="1100" spc="-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Arial MT"/>
                <a:cs typeface="Arial MT"/>
              </a:rPr>
              <a:t>logiciel.</a:t>
            </a:r>
            <a:endParaRPr sz="1100">
              <a:latin typeface="Arial MT"/>
              <a:cs typeface="Arial MT"/>
            </a:endParaRPr>
          </a:p>
          <a:p>
            <a:pPr marL="147955" marR="192405" indent="-135890">
              <a:lnSpc>
                <a:spcPct val="118000"/>
              </a:lnSpc>
              <a:spcBef>
                <a:spcPts val="300"/>
              </a:spcBef>
              <a:buChar char="•"/>
              <a:tabLst>
                <a:tab pos="150495" algn="l"/>
              </a:tabLst>
            </a:pPr>
            <a:r>
              <a:rPr dirty="0" sz="1100" spc="-50">
                <a:solidFill>
                  <a:srgbClr val="22373A"/>
                </a:solidFill>
                <a:latin typeface="Arial MT"/>
                <a:cs typeface="Arial MT"/>
              </a:rPr>
              <a:t>Défis</a:t>
            </a:r>
            <a:r>
              <a:rPr dirty="0" sz="1100" spc="-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55">
                <a:solidFill>
                  <a:srgbClr val="22373A"/>
                </a:solidFill>
                <a:latin typeface="Arial MT"/>
                <a:cs typeface="Arial MT"/>
              </a:rPr>
              <a:t>rencontrés</a:t>
            </a:r>
            <a:r>
              <a:rPr dirty="0" sz="1100">
                <a:solidFill>
                  <a:srgbClr val="22373A"/>
                </a:solidFill>
                <a:latin typeface="Arial MT"/>
                <a:cs typeface="Arial MT"/>
              </a:rPr>
              <a:t> ont</a:t>
            </a:r>
            <a:r>
              <a:rPr dirty="0" sz="1100" spc="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40">
                <a:solidFill>
                  <a:srgbClr val="22373A"/>
                </a:solidFill>
                <a:latin typeface="Arial MT"/>
                <a:cs typeface="Arial MT"/>
              </a:rPr>
              <a:t>contribué</a:t>
            </a:r>
            <a:r>
              <a:rPr dirty="0" sz="1100">
                <a:solidFill>
                  <a:srgbClr val="22373A"/>
                </a:solidFill>
                <a:latin typeface="Arial MT"/>
                <a:cs typeface="Arial MT"/>
              </a:rPr>
              <a:t> à</a:t>
            </a:r>
            <a:r>
              <a:rPr dirty="0" sz="1100" spc="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2373A"/>
                </a:solidFill>
                <a:latin typeface="Arial MT"/>
                <a:cs typeface="Arial MT"/>
              </a:rPr>
              <a:t>la </a:t>
            </a:r>
            <a:r>
              <a:rPr dirty="0" sz="1100" spc="-80">
                <a:solidFill>
                  <a:srgbClr val="22373A"/>
                </a:solidFill>
                <a:latin typeface="Arial MT"/>
                <a:cs typeface="Arial MT"/>
              </a:rPr>
              <a:t>croissance</a:t>
            </a:r>
            <a:r>
              <a:rPr dirty="0" sz="1100" spc="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80">
                <a:solidFill>
                  <a:srgbClr val="22373A"/>
                </a:solidFill>
                <a:latin typeface="Arial MT"/>
                <a:cs typeface="Arial MT"/>
              </a:rPr>
              <a:t>en</a:t>
            </a:r>
            <a:r>
              <a:rPr dirty="0" sz="1100" spc="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2373A"/>
                </a:solidFill>
                <a:latin typeface="Arial MT"/>
                <a:cs typeface="Arial MT"/>
              </a:rPr>
              <a:t>tant</a:t>
            </a:r>
            <a:r>
              <a:rPr dirty="0" sz="1100" spc="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22373A"/>
                </a:solidFill>
                <a:latin typeface="Arial MT"/>
                <a:cs typeface="Arial MT"/>
              </a:rPr>
              <a:t>que </a:t>
            </a:r>
            <a:r>
              <a:rPr dirty="0" sz="1100" spc="-25">
                <a:solidFill>
                  <a:srgbClr val="22373A"/>
                </a:solidFill>
                <a:latin typeface="Arial MT"/>
                <a:cs typeface="Arial MT"/>
              </a:rPr>
              <a:t>	</a:t>
            </a:r>
            <a:r>
              <a:rPr dirty="0" sz="1100" spc="-10">
                <a:solidFill>
                  <a:srgbClr val="22373A"/>
                </a:solidFill>
                <a:latin typeface="Arial MT"/>
                <a:cs typeface="Arial MT"/>
              </a:rPr>
              <a:t>développeurs.</a:t>
            </a:r>
            <a:endParaRPr sz="1100">
              <a:latin typeface="Arial MT"/>
              <a:cs typeface="Arial MT"/>
            </a:endParaRPr>
          </a:p>
          <a:p>
            <a:pPr marL="147955" marR="5080" indent="-135890">
              <a:lnSpc>
                <a:spcPct val="118000"/>
              </a:lnSpc>
              <a:spcBef>
                <a:spcPts val="300"/>
              </a:spcBef>
              <a:buChar char="•"/>
              <a:tabLst>
                <a:tab pos="150495" algn="l"/>
              </a:tabLst>
            </a:pPr>
            <a:r>
              <a:rPr dirty="0" sz="1100" spc="-30">
                <a:solidFill>
                  <a:srgbClr val="22373A"/>
                </a:solidFill>
                <a:latin typeface="Arial MT"/>
                <a:cs typeface="Arial MT"/>
              </a:rPr>
              <a:t>Ambitions</a:t>
            </a:r>
            <a:r>
              <a:rPr dirty="0" sz="1100" spc="-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50">
                <a:solidFill>
                  <a:srgbClr val="22373A"/>
                </a:solidFill>
                <a:latin typeface="Arial MT"/>
                <a:cs typeface="Arial MT"/>
              </a:rPr>
              <a:t>plus</a:t>
            </a:r>
            <a:r>
              <a:rPr dirty="0" sz="1100" spc="1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110">
                <a:solidFill>
                  <a:srgbClr val="22373A"/>
                </a:solidFill>
                <a:latin typeface="Arial MT"/>
                <a:cs typeface="Arial MT"/>
              </a:rPr>
              <a:t>élevées</a:t>
            </a:r>
            <a:r>
              <a:rPr dirty="0" sz="1100" spc="3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Arial MT"/>
                <a:cs typeface="Arial MT"/>
              </a:rPr>
              <a:t>pour</a:t>
            </a:r>
            <a:r>
              <a:rPr dirty="0" sz="1100" spc="1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22373A"/>
                </a:solidFill>
                <a:latin typeface="Arial MT"/>
                <a:cs typeface="Arial MT"/>
              </a:rPr>
              <a:t>l’avenir,</a:t>
            </a:r>
            <a:r>
              <a:rPr dirty="0" sz="1100" spc="1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35">
                <a:solidFill>
                  <a:srgbClr val="22373A"/>
                </a:solidFill>
                <a:latin typeface="Arial MT"/>
                <a:cs typeface="Arial MT"/>
              </a:rPr>
              <a:t>impatients</a:t>
            </a:r>
            <a:r>
              <a:rPr dirty="0" sz="1100" spc="1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80">
                <a:solidFill>
                  <a:srgbClr val="22373A"/>
                </a:solidFill>
                <a:latin typeface="Arial MT"/>
                <a:cs typeface="Arial MT"/>
              </a:rPr>
              <a:t>de</a:t>
            </a:r>
            <a:r>
              <a:rPr dirty="0" sz="1100" spc="1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60">
                <a:solidFill>
                  <a:srgbClr val="22373A"/>
                </a:solidFill>
                <a:latin typeface="Arial MT"/>
                <a:cs typeface="Arial MT"/>
              </a:rPr>
              <a:t>relever</a:t>
            </a:r>
            <a:r>
              <a:rPr dirty="0" sz="1100" spc="1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22373A"/>
                </a:solidFill>
                <a:latin typeface="Arial MT"/>
                <a:cs typeface="Arial MT"/>
              </a:rPr>
              <a:t>de </a:t>
            </a:r>
            <a:r>
              <a:rPr dirty="0" sz="1100" spc="-25">
                <a:solidFill>
                  <a:srgbClr val="22373A"/>
                </a:solidFill>
                <a:latin typeface="Arial MT"/>
                <a:cs typeface="Arial MT"/>
              </a:rPr>
              <a:t>	</a:t>
            </a:r>
            <a:r>
              <a:rPr dirty="0" sz="1100" spc="-65">
                <a:solidFill>
                  <a:srgbClr val="22373A"/>
                </a:solidFill>
                <a:latin typeface="Arial MT"/>
                <a:cs typeface="Arial MT"/>
              </a:rPr>
              <a:t>nouveaux</a:t>
            </a:r>
            <a:r>
              <a:rPr dirty="0" sz="110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Arial MT"/>
                <a:cs typeface="Arial MT"/>
              </a:rPr>
              <a:t>défis.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76555"/>
          </a:xfrm>
          <a:custGeom>
            <a:avLst/>
            <a:gdLst/>
            <a:ahLst/>
            <a:cxnLst/>
            <a:rect l="l" t="t" r="r" b="b"/>
            <a:pathLst>
              <a:path w="4608195" h="376555">
                <a:moveTo>
                  <a:pt x="4608004" y="0"/>
                </a:moveTo>
                <a:lnTo>
                  <a:pt x="0" y="0"/>
                </a:lnTo>
                <a:lnTo>
                  <a:pt x="0" y="376351"/>
                </a:lnTo>
                <a:lnTo>
                  <a:pt x="4608004" y="376351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22770" y="76349"/>
            <a:ext cx="5080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b="1">
                <a:solidFill>
                  <a:srgbClr val="F9F9F9"/>
                </a:solidFill>
                <a:latin typeface="Arial"/>
                <a:cs typeface="Arial"/>
              </a:rPr>
              <a:t>Q</a:t>
            </a:r>
            <a:r>
              <a:rPr dirty="0" sz="1200" spc="130" b="1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dirty="0" sz="1200" spc="155" b="1">
                <a:solidFill>
                  <a:srgbClr val="F9F9F9"/>
                </a:solidFill>
                <a:latin typeface="Arial"/>
                <a:cs typeface="Arial"/>
              </a:rPr>
              <a:t>&amp;</a:t>
            </a:r>
            <a:r>
              <a:rPr dirty="0" sz="1200" spc="135" b="1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dirty="0" sz="1200" spc="-50" b="1">
                <a:solidFill>
                  <a:srgbClr val="F9F9F9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pc="-25"/>
              <a:t>18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42161" y="1350853"/>
            <a:ext cx="1924685" cy="898525"/>
          </a:xfrm>
          <a:prstGeom prst="rect"/>
        </p:spPr>
        <p:txBody>
          <a:bodyPr wrap="square" lIns="0" tIns="749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90"/>
              </a:spcBef>
            </a:pPr>
            <a:r>
              <a:rPr dirty="0" sz="2450" spc="-155" b="0">
                <a:solidFill>
                  <a:srgbClr val="22373A"/>
                </a:solidFill>
                <a:latin typeface="Arial MT"/>
                <a:cs typeface="Arial MT"/>
              </a:rPr>
              <a:t>Merci</a:t>
            </a:r>
            <a:r>
              <a:rPr dirty="0" sz="2450" spc="-275" b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2450" spc="-50" b="0">
                <a:solidFill>
                  <a:srgbClr val="22373A"/>
                </a:solidFill>
                <a:latin typeface="Arial MT"/>
                <a:cs typeface="Arial MT"/>
              </a:rPr>
              <a:t>!</a:t>
            </a:r>
            <a:endParaRPr sz="24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dirty="0" sz="2450" spc="-295" b="0">
                <a:solidFill>
                  <a:srgbClr val="22373A"/>
                </a:solidFill>
                <a:latin typeface="Arial MT"/>
                <a:cs typeface="Arial MT"/>
              </a:rPr>
              <a:t>Des</a:t>
            </a:r>
            <a:r>
              <a:rPr dirty="0" sz="2450" spc="125" b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2450" spc="-215" b="0">
                <a:solidFill>
                  <a:srgbClr val="22373A"/>
                </a:solidFill>
                <a:latin typeface="Arial MT"/>
                <a:cs typeface="Arial MT"/>
              </a:rPr>
              <a:t>Questions</a:t>
            </a:r>
            <a:r>
              <a:rPr dirty="0" sz="2450" spc="-285" b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2450" spc="-350" b="0">
                <a:solidFill>
                  <a:srgbClr val="22373A"/>
                </a:solidFill>
                <a:latin typeface="Arial MT"/>
                <a:cs typeface="Arial MT"/>
              </a:rPr>
              <a:t>?</a:t>
            </a:r>
            <a:endParaRPr sz="245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4608195" cy="580390"/>
          </a:xfrm>
          <a:custGeom>
            <a:avLst/>
            <a:gdLst/>
            <a:ahLst/>
            <a:cxnLst/>
            <a:rect l="l" t="t" r="r" b="b"/>
            <a:pathLst>
              <a:path w="4608195" h="580390">
                <a:moveTo>
                  <a:pt x="4608004" y="0"/>
                </a:moveTo>
                <a:lnTo>
                  <a:pt x="0" y="0"/>
                </a:lnTo>
                <a:lnTo>
                  <a:pt x="0" y="580047"/>
                </a:lnTo>
                <a:lnTo>
                  <a:pt x="4608004" y="580047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1400"/>
              </a:lnSpc>
              <a:spcBef>
                <a:spcPts val="100"/>
              </a:spcBef>
            </a:pPr>
            <a:r>
              <a:rPr dirty="0" spc="-10"/>
              <a:t>Demande</a:t>
            </a:r>
            <a:r>
              <a:rPr dirty="0" spc="-40"/>
              <a:t> </a:t>
            </a:r>
            <a:r>
              <a:rPr dirty="0" spc="-45"/>
              <a:t>Croissante</a:t>
            </a:r>
            <a:r>
              <a:rPr dirty="0" spc="-20"/>
              <a:t> </a:t>
            </a:r>
            <a:r>
              <a:rPr dirty="0" spc="-10"/>
              <a:t>pour</a:t>
            </a:r>
            <a:r>
              <a:rPr dirty="0" spc="-20"/>
              <a:t> </a:t>
            </a:r>
            <a:r>
              <a:rPr dirty="0" spc="-75"/>
              <a:t>des</a:t>
            </a:r>
            <a:r>
              <a:rPr dirty="0" spc="-10"/>
              <a:t> </a:t>
            </a:r>
            <a:r>
              <a:rPr dirty="0" spc="-35"/>
              <a:t>Solutions</a:t>
            </a:r>
            <a:r>
              <a:rPr dirty="0" spc="-20"/>
              <a:t> </a:t>
            </a:r>
            <a:r>
              <a:rPr dirty="0" spc="-30"/>
              <a:t>E-</a:t>
            </a:r>
            <a:r>
              <a:rPr dirty="0" spc="-20"/>
              <a:t>Commerce</a:t>
            </a:r>
            <a:r>
              <a:rPr dirty="0" spc="-25"/>
              <a:t> </a:t>
            </a:r>
            <a:r>
              <a:rPr dirty="0" spc="-20"/>
              <a:t>Person- </a:t>
            </a:r>
            <a:r>
              <a:rPr dirty="0" spc="-10"/>
              <a:t>nalisées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5"/>
              </a:spcBef>
            </a:pPr>
            <a:r>
              <a:rPr dirty="0" spc="-50"/>
              <a:t>1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86283" y="1445486"/>
            <a:ext cx="3710304" cy="8553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7955" marR="275590" indent="-135890">
              <a:lnSpc>
                <a:spcPct val="118000"/>
              </a:lnSpc>
              <a:spcBef>
                <a:spcPts val="100"/>
              </a:spcBef>
              <a:buChar char="•"/>
              <a:tabLst>
                <a:tab pos="150495" algn="l"/>
              </a:tabLst>
            </a:pPr>
            <a:r>
              <a:rPr dirty="0" sz="1100">
                <a:solidFill>
                  <a:srgbClr val="22373A"/>
                </a:solidFill>
                <a:latin typeface="Arial MT"/>
                <a:cs typeface="Arial MT"/>
              </a:rPr>
              <a:t>La</a:t>
            </a:r>
            <a:r>
              <a:rPr dirty="0" sz="1100" spc="-3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90">
                <a:solidFill>
                  <a:srgbClr val="22373A"/>
                </a:solidFill>
                <a:latin typeface="Arial MT"/>
                <a:cs typeface="Arial MT"/>
              </a:rPr>
              <a:t>demande</a:t>
            </a:r>
            <a:r>
              <a:rPr dirty="0" sz="1100" spc="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Arial MT"/>
                <a:cs typeface="Arial MT"/>
              </a:rPr>
              <a:t>pour</a:t>
            </a:r>
            <a:r>
              <a:rPr dirty="0" sz="1100" spc="1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114">
                <a:solidFill>
                  <a:srgbClr val="22373A"/>
                </a:solidFill>
                <a:latin typeface="Arial MT"/>
                <a:cs typeface="Arial MT"/>
              </a:rPr>
              <a:t>des</a:t>
            </a:r>
            <a:r>
              <a:rPr dirty="0" sz="1100" spc="4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45">
                <a:solidFill>
                  <a:srgbClr val="22373A"/>
                </a:solidFill>
                <a:latin typeface="Arial MT"/>
                <a:cs typeface="Arial MT"/>
              </a:rPr>
              <a:t>solutions</a:t>
            </a:r>
            <a:r>
              <a:rPr dirty="0" sz="1100" spc="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70">
                <a:solidFill>
                  <a:srgbClr val="22373A"/>
                </a:solidFill>
                <a:latin typeface="Arial MT"/>
                <a:cs typeface="Arial MT"/>
              </a:rPr>
              <a:t>e-</a:t>
            </a:r>
            <a:r>
              <a:rPr dirty="0" sz="1100" spc="-75">
                <a:solidFill>
                  <a:srgbClr val="22373A"/>
                </a:solidFill>
                <a:latin typeface="Arial MT"/>
                <a:cs typeface="Arial MT"/>
              </a:rPr>
              <a:t>commerce</a:t>
            </a:r>
            <a:r>
              <a:rPr dirty="0" sz="1100" spc="1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85">
                <a:solidFill>
                  <a:srgbClr val="22373A"/>
                </a:solidFill>
                <a:latin typeface="Arial MT"/>
                <a:cs typeface="Arial MT"/>
              </a:rPr>
              <a:t>adaptées</a:t>
            </a:r>
            <a:r>
              <a:rPr dirty="0" sz="1100" spc="1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22373A"/>
                </a:solidFill>
                <a:latin typeface="Arial MT"/>
                <a:cs typeface="Arial MT"/>
              </a:rPr>
              <a:t>n’a </a:t>
            </a:r>
            <a:r>
              <a:rPr dirty="0" sz="1100" spc="-25">
                <a:solidFill>
                  <a:srgbClr val="22373A"/>
                </a:solidFill>
                <a:latin typeface="Arial MT"/>
                <a:cs typeface="Arial MT"/>
              </a:rPr>
              <a:t>	</a:t>
            </a:r>
            <a:r>
              <a:rPr dirty="0" sz="1100" spc="-50">
                <a:solidFill>
                  <a:srgbClr val="22373A"/>
                </a:solidFill>
                <a:latin typeface="Arial MT"/>
                <a:cs typeface="Arial MT"/>
              </a:rPr>
              <a:t>jamais</a:t>
            </a:r>
            <a:r>
              <a:rPr dirty="0" sz="1100" spc="-2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40">
                <a:solidFill>
                  <a:srgbClr val="22373A"/>
                </a:solidFill>
                <a:latin typeface="Arial MT"/>
                <a:cs typeface="Arial MT"/>
              </a:rPr>
              <a:t>été</a:t>
            </a:r>
            <a:r>
              <a:rPr dirty="0" sz="1100" spc="-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80">
                <a:solidFill>
                  <a:srgbClr val="22373A"/>
                </a:solidFill>
                <a:latin typeface="Arial MT"/>
                <a:cs typeface="Arial MT"/>
              </a:rPr>
              <a:t>aussi</a:t>
            </a:r>
            <a:r>
              <a:rPr dirty="0" sz="1100" spc="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Arial MT"/>
                <a:cs typeface="Arial MT"/>
              </a:rPr>
              <a:t>forte.</a:t>
            </a:r>
            <a:endParaRPr sz="1100">
              <a:latin typeface="Arial MT"/>
              <a:cs typeface="Arial MT"/>
            </a:endParaRPr>
          </a:p>
          <a:p>
            <a:pPr marL="147955" marR="5080" indent="-135890">
              <a:lnSpc>
                <a:spcPct val="118000"/>
              </a:lnSpc>
              <a:spcBef>
                <a:spcPts val="300"/>
              </a:spcBef>
              <a:buChar char="•"/>
              <a:tabLst>
                <a:tab pos="150495" algn="l"/>
              </a:tabLst>
            </a:pPr>
            <a:r>
              <a:rPr dirty="0" sz="1100" spc="-95">
                <a:solidFill>
                  <a:srgbClr val="22373A"/>
                </a:solidFill>
                <a:latin typeface="Arial MT"/>
                <a:cs typeface="Arial MT"/>
              </a:rPr>
              <a:t>EasyShop</a:t>
            </a:r>
            <a:r>
              <a:rPr dirty="0" sz="1100" spc="2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2373A"/>
                </a:solidFill>
                <a:latin typeface="Arial MT"/>
                <a:cs typeface="Arial MT"/>
              </a:rPr>
              <a:t>Tej</a:t>
            </a:r>
            <a:r>
              <a:rPr dirty="0" sz="1100" spc="-7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120">
                <a:solidFill>
                  <a:srgbClr val="22373A"/>
                </a:solidFill>
                <a:latin typeface="Arial MT"/>
                <a:cs typeface="Arial MT"/>
              </a:rPr>
              <a:t>Chasse</a:t>
            </a:r>
            <a:r>
              <a:rPr dirty="0" sz="1100" spc="4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50">
                <a:solidFill>
                  <a:srgbClr val="22373A"/>
                </a:solidFill>
                <a:latin typeface="Arial MT"/>
                <a:cs typeface="Arial MT"/>
              </a:rPr>
              <a:t>répond</a:t>
            </a:r>
            <a:r>
              <a:rPr dirty="0" sz="1100" spc="-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2373A"/>
                </a:solidFill>
                <a:latin typeface="Arial MT"/>
                <a:cs typeface="Arial MT"/>
              </a:rPr>
              <a:t>à</a:t>
            </a:r>
            <a:r>
              <a:rPr dirty="0" sz="1100" spc="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90">
                <a:solidFill>
                  <a:srgbClr val="22373A"/>
                </a:solidFill>
                <a:latin typeface="Arial MT"/>
                <a:cs typeface="Arial MT"/>
              </a:rPr>
              <a:t>ce</a:t>
            </a:r>
            <a:r>
              <a:rPr dirty="0" sz="1100" spc="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60">
                <a:solidFill>
                  <a:srgbClr val="22373A"/>
                </a:solidFill>
                <a:latin typeface="Arial MT"/>
                <a:cs typeface="Arial MT"/>
              </a:rPr>
              <a:t>besoin,</a:t>
            </a:r>
            <a:r>
              <a:rPr dirty="0" sz="1100">
                <a:solidFill>
                  <a:srgbClr val="22373A"/>
                </a:solidFill>
                <a:latin typeface="Arial MT"/>
                <a:cs typeface="Arial MT"/>
              </a:rPr>
              <a:t> offrant </a:t>
            </a:r>
            <a:r>
              <a:rPr dirty="0" sz="1100" spc="-70">
                <a:solidFill>
                  <a:srgbClr val="22373A"/>
                </a:solidFill>
                <a:latin typeface="Arial MT"/>
                <a:cs typeface="Arial MT"/>
              </a:rPr>
              <a:t>une</a:t>
            </a:r>
            <a:r>
              <a:rPr dirty="0" sz="1100" spc="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Arial MT"/>
                <a:cs typeface="Arial MT"/>
              </a:rPr>
              <a:t>solution </a:t>
            </a:r>
            <a:r>
              <a:rPr dirty="0" sz="1100" spc="-10">
                <a:solidFill>
                  <a:srgbClr val="22373A"/>
                </a:solidFill>
                <a:latin typeface="Arial MT"/>
                <a:cs typeface="Arial MT"/>
              </a:rPr>
              <a:t>	</a:t>
            </a:r>
            <a:r>
              <a:rPr dirty="0" sz="1100" spc="-80">
                <a:solidFill>
                  <a:srgbClr val="22373A"/>
                </a:solidFill>
                <a:latin typeface="Arial MT"/>
                <a:cs typeface="Arial MT"/>
              </a:rPr>
              <a:t>spécialisée</a:t>
            </a:r>
            <a:r>
              <a:rPr dirty="0" sz="1100" spc="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Arial MT"/>
                <a:cs typeface="Arial MT"/>
              </a:rPr>
              <a:t>pour</a:t>
            </a:r>
            <a:r>
              <a:rPr dirty="0" sz="1100" spc="-4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2373A"/>
                </a:solidFill>
                <a:latin typeface="Arial MT"/>
                <a:cs typeface="Arial MT"/>
              </a:rPr>
              <a:t>la </a:t>
            </a:r>
            <a:r>
              <a:rPr dirty="0" sz="1100" spc="-110">
                <a:solidFill>
                  <a:srgbClr val="22373A"/>
                </a:solidFill>
                <a:latin typeface="Arial MT"/>
                <a:cs typeface="Arial MT"/>
              </a:rPr>
              <a:t>chasse</a:t>
            </a:r>
            <a:r>
              <a:rPr dirty="0" sz="1100" spc="3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80">
                <a:solidFill>
                  <a:srgbClr val="22373A"/>
                </a:solidFill>
                <a:latin typeface="Arial MT"/>
                <a:cs typeface="Arial MT"/>
              </a:rPr>
              <a:t>en</a:t>
            </a:r>
            <a:r>
              <a:rPr dirty="0" sz="1100" spc="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Arial MT"/>
                <a:cs typeface="Arial MT"/>
              </a:rPr>
              <a:t>Tunisie.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76555"/>
          </a:xfrm>
          <a:custGeom>
            <a:avLst/>
            <a:gdLst/>
            <a:ahLst/>
            <a:cxnLst/>
            <a:rect l="l" t="t" r="r" b="b"/>
            <a:pathLst>
              <a:path w="4608195" h="376555">
                <a:moveTo>
                  <a:pt x="4608004" y="0"/>
                </a:moveTo>
                <a:lnTo>
                  <a:pt x="0" y="0"/>
                </a:lnTo>
                <a:lnTo>
                  <a:pt x="0" y="376351"/>
                </a:lnTo>
                <a:lnTo>
                  <a:pt x="4608004" y="376351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Objectifs</a:t>
            </a:r>
            <a:r>
              <a:rPr dirty="0"/>
              <a:t> du </a:t>
            </a:r>
            <a:r>
              <a:rPr dirty="0" spc="-10"/>
              <a:t>Projet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5"/>
              </a:spcBef>
            </a:pPr>
            <a:r>
              <a:rPr dirty="0" spc="-50"/>
              <a:t>2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86283" y="1343657"/>
            <a:ext cx="3743960" cy="8553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7955" marR="5080" indent="-135890">
              <a:lnSpc>
                <a:spcPct val="118000"/>
              </a:lnSpc>
              <a:spcBef>
                <a:spcPts val="100"/>
              </a:spcBef>
              <a:buChar char="•"/>
              <a:tabLst>
                <a:tab pos="150495" algn="l"/>
              </a:tabLst>
            </a:pPr>
            <a:r>
              <a:rPr dirty="0" sz="1100" spc="-65">
                <a:solidFill>
                  <a:srgbClr val="22373A"/>
                </a:solidFill>
                <a:latin typeface="Arial MT"/>
                <a:cs typeface="Arial MT"/>
              </a:rPr>
              <a:t>Créer</a:t>
            </a:r>
            <a:r>
              <a:rPr dirty="0" sz="110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70">
                <a:solidFill>
                  <a:srgbClr val="22373A"/>
                </a:solidFill>
                <a:latin typeface="Arial MT"/>
                <a:cs typeface="Arial MT"/>
              </a:rPr>
              <a:t>une</a:t>
            </a:r>
            <a:r>
              <a:rPr dirty="0" sz="110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45">
                <a:solidFill>
                  <a:srgbClr val="22373A"/>
                </a:solidFill>
                <a:latin typeface="Arial MT"/>
                <a:cs typeface="Arial MT"/>
              </a:rPr>
              <a:t>plateforme</a:t>
            </a:r>
            <a:r>
              <a:rPr dirty="0" sz="1100" spc="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70">
                <a:solidFill>
                  <a:srgbClr val="22373A"/>
                </a:solidFill>
                <a:latin typeface="Arial MT"/>
                <a:cs typeface="Arial MT"/>
              </a:rPr>
              <a:t>e-</a:t>
            </a:r>
            <a:r>
              <a:rPr dirty="0" sz="1100" spc="-75">
                <a:solidFill>
                  <a:srgbClr val="22373A"/>
                </a:solidFill>
                <a:latin typeface="Arial MT"/>
                <a:cs typeface="Arial MT"/>
              </a:rPr>
              <a:t>commerce</a:t>
            </a:r>
            <a:r>
              <a:rPr dirty="0" sz="110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45">
                <a:solidFill>
                  <a:srgbClr val="22373A"/>
                </a:solidFill>
                <a:latin typeface="Arial MT"/>
                <a:cs typeface="Arial MT"/>
              </a:rPr>
              <a:t>novatrice</a:t>
            </a:r>
            <a:r>
              <a:rPr dirty="0" sz="1100" spc="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Arial MT"/>
                <a:cs typeface="Arial MT"/>
              </a:rPr>
              <a:t>pour</a:t>
            </a:r>
            <a:r>
              <a:rPr dirty="0" sz="110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75">
                <a:solidFill>
                  <a:srgbClr val="22373A"/>
                </a:solidFill>
                <a:latin typeface="Arial MT"/>
                <a:cs typeface="Arial MT"/>
              </a:rPr>
              <a:t>les</a:t>
            </a:r>
            <a:r>
              <a:rPr dirty="0" sz="1100" spc="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65">
                <a:solidFill>
                  <a:srgbClr val="22373A"/>
                </a:solidFill>
                <a:latin typeface="Arial MT"/>
                <a:cs typeface="Arial MT"/>
              </a:rPr>
              <a:t>chasseurs </a:t>
            </a:r>
            <a:r>
              <a:rPr dirty="0" sz="1100" spc="-65">
                <a:solidFill>
                  <a:srgbClr val="22373A"/>
                </a:solidFill>
                <a:latin typeface="Arial MT"/>
                <a:cs typeface="Arial MT"/>
              </a:rPr>
              <a:t>	</a:t>
            </a:r>
            <a:r>
              <a:rPr dirty="0" sz="1100" spc="-10">
                <a:solidFill>
                  <a:srgbClr val="22373A"/>
                </a:solidFill>
                <a:latin typeface="Arial MT"/>
                <a:cs typeface="Arial MT"/>
              </a:rPr>
              <a:t>tunisiens.</a:t>
            </a:r>
            <a:endParaRPr sz="1100">
              <a:latin typeface="Arial MT"/>
              <a:cs typeface="Arial MT"/>
            </a:endParaRPr>
          </a:p>
          <a:p>
            <a:pPr marL="147955" marR="111760" indent="-135890">
              <a:lnSpc>
                <a:spcPct val="118000"/>
              </a:lnSpc>
              <a:spcBef>
                <a:spcPts val="300"/>
              </a:spcBef>
              <a:buChar char="•"/>
              <a:tabLst>
                <a:tab pos="150495" algn="l"/>
              </a:tabLst>
            </a:pPr>
            <a:r>
              <a:rPr dirty="0" sz="1100">
                <a:solidFill>
                  <a:srgbClr val="22373A"/>
                </a:solidFill>
                <a:latin typeface="Arial MT"/>
                <a:cs typeface="Arial MT"/>
              </a:rPr>
              <a:t>Offrir</a:t>
            </a:r>
            <a:r>
              <a:rPr dirty="0" sz="1100" spc="2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70">
                <a:solidFill>
                  <a:srgbClr val="22373A"/>
                </a:solidFill>
                <a:latin typeface="Arial MT"/>
                <a:cs typeface="Arial MT"/>
              </a:rPr>
              <a:t>une</a:t>
            </a:r>
            <a:r>
              <a:rPr dirty="0" sz="1100" spc="3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80">
                <a:solidFill>
                  <a:srgbClr val="22373A"/>
                </a:solidFill>
                <a:latin typeface="Arial MT"/>
                <a:cs typeface="Arial MT"/>
              </a:rPr>
              <a:t>expérience</a:t>
            </a:r>
            <a:r>
              <a:rPr dirty="0" sz="1100" spc="3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30">
                <a:solidFill>
                  <a:srgbClr val="22373A"/>
                </a:solidFill>
                <a:latin typeface="Arial MT"/>
                <a:cs typeface="Arial MT"/>
              </a:rPr>
              <a:t>d’achat</a:t>
            </a:r>
            <a:r>
              <a:rPr dirty="0" sz="1100" spc="3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60">
                <a:solidFill>
                  <a:srgbClr val="22373A"/>
                </a:solidFill>
                <a:latin typeface="Arial MT"/>
                <a:cs typeface="Arial MT"/>
              </a:rPr>
              <a:t>exceptionnelle</a:t>
            </a:r>
            <a:r>
              <a:rPr dirty="0" sz="1100" spc="2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2373A"/>
                </a:solidFill>
                <a:latin typeface="Arial MT"/>
                <a:cs typeface="Arial MT"/>
              </a:rPr>
              <a:t>et</a:t>
            </a:r>
            <a:r>
              <a:rPr dirty="0" sz="1100" spc="3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30">
                <a:solidFill>
                  <a:srgbClr val="22373A"/>
                </a:solidFill>
                <a:latin typeface="Arial MT"/>
                <a:cs typeface="Arial MT"/>
              </a:rPr>
              <a:t>contribuer</a:t>
            </a:r>
            <a:r>
              <a:rPr dirty="0" sz="1100" spc="3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22373A"/>
                </a:solidFill>
                <a:latin typeface="Arial MT"/>
                <a:cs typeface="Arial MT"/>
              </a:rPr>
              <a:t>au </a:t>
            </a:r>
            <a:r>
              <a:rPr dirty="0" sz="1100" spc="-25">
                <a:solidFill>
                  <a:srgbClr val="22373A"/>
                </a:solidFill>
                <a:latin typeface="Arial MT"/>
                <a:cs typeface="Arial MT"/>
              </a:rPr>
              <a:t>	</a:t>
            </a:r>
            <a:r>
              <a:rPr dirty="0" sz="1100" spc="-75">
                <a:solidFill>
                  <a:srgbClr val="22373A"/>
                </a:solidFill>
                <a:latin typeface="Arial MT"/>
                <a:cs typeface="Arial MT"/>
              </a:rPr>
              <a:t>dynamisme</a:t>
            </a:r>
            <a:r>
              <a:rPr dirty="0" sz="110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114">
                <a:solidFill>
                  <a:srgbClr val="22373A"/>
                </a:solidFill>
                <a:latin typeface="Arial MT"/>
                <a:cs typeface="Arial MT"/>
              </a:rPr>
              <a:t>des</a:t>
            </a:r>
            <a:r>
              <a:rPr dirty="0" sz="1100" spc="4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22373A"/>
                </a:solidFill>
                <a:latin typeface="Arial MT"/>
                <a:cs typeface="Arial MT"/>
              </a:rPr>
              <a:t>petites</a:t>
            </a:r>
            <a:r>
              <a:rPr dirty="0" sz="1100" spc="-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Arial MT"/>
                <a:cs typeface="Arial MT"/>
              </a:rPr>
              <a:t>entreprises.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77036" y="1408897"/>
            <a:ext cx="170053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b="1">
                <a:solidFill>
                  <a:srgbClr val="22373A"/>
                </a:solidFill>
                <a:latin typeface="Arial"/>
                <a:cs typeface="Arial"/>
                <a:hlinkClick r:id="rId2" action="ppaction://hlinksldjump"/>
              </a:rPr>
              <a:t>Contexte</a:t>
            </a:r>
            <a:r>
              <a:rPr dirty="0" sz="1400" spc="220" b="1">
                <a:solidFill>
                  <a:srgbClr val="22373A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1400" b="1">
                <a:solidFill>
                  <a:srgbClr val="22373A"/>
                </a:solidFill>
                <a:latin typeface="Arial"/>
                <a:cs typeface="Arial"/>
                <a:hlinkClick r:id="rId2" action="ppaction://hlinksldjump"/>
              </a:rPr>
              <a:t>du</a:t>
            </a:r>
            <a:r>
              <a:rPr dirty="0" sz="1400" spc="220" b="1">
                <a:solidFill>
                  <a:srgbClr val="22373A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1400" spc="-10" b="1">
                <a:solidFill>
                  <a:srgbClr val="22373A"/>
                </a:solidFill>
                <a:latin typeface="Arial"/>
                <a:cs typeface="Arial"/>
                <a:hlinkClick r:id="rId2" action="ppaction://hlinksldjump"/>
              </a:rPr>
              <a:t>Projet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789736" y="1778387"/>
            <a:ext cx="3028950" cy="5080"/>
            <a:chOff x="789736" y="1778387"/>
            <a:chExt cx="3028950" cy="5080"/>
          </a:xfrm>
        </p:grpSpPr>
        <p:sp>
          <p:nvSpPr>
            <p:cNvPr id="4" name="object 4" descr=""/>
            <p:cNvSpPr/>
            <p:nvPr/>
          </p:nvSpPr>
          <p:spPr>
            <a:xfrm>
              <a:off x="789736" y="1778387"/>
              <a:ext cx="3028950" cy="5080"/>
            </a:xfrm>
            <a:custGeom>
              <a:avLst/>
              <a:gdLst/>
              <a:ahLst/>
              <a:cxnLst/>
              <a:rect l="l" t="t" r="r" b="b"/>
              <a:pathLst>
                <a:path w="3028950" h="5080">
                  <a:moveTo>
                    <a:pt x="0" y="5060"/>
                  </a:moveTo>
                  <a:lnTo>
                    <a:pt x="0" y="0"/>
                  </a:lnTo>
                  <a:lnTo>
                    <a:pt x="3028559" y="0"/>
                  </a:lnTo>
                  <a:lnTo>
                    <a:pt x="302855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89736" y="1778387"/>
              <a:ext cx="336550" cy="5080"/>
            </a:xfrm>
            <a:custGeom>
              <a:avLst/>
              <a:gdLst/>
              <a:ahLst/>
              <a:cxnLst/>
              <a:rect l="l" t="t" r="r" b="b"/>
              <a:pathLst>
                <a:path w="336550" h="5080">
                  <a:moveTo>
                    <a:pt x="0" y="5060"/>
                  </a:moveTo>
                  <a:lnTo>
                    <a:pt x="0" y="0"/>
                  </a:lnTo>
                  <a:lnTo>
                    <a:pt x="336516" y="0"/>
                  </a:lnTo>
                  <a:lnTo>
                    <a:pt x="33651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76555"/>
          </a:xfrm>
          <a:custGeom>
            <a:avLst/>
            <a:gdLst/>
            <a:ahLst/>
            <a:cxnLst/>
            <a:rect l="l" t="t" r="r" b="b"/>
            <a:pathLst>
              <a:path w="4608195" h="376555">
                <a:moveTo>
                  <a:pt x="4608004" y="0"/>
                </a:moveTo>
                <a:lnTo>
                  <a:pt x="0" y="0"/>
                </a:lnTo>
                <a:lnTo>
                  <a:pt x="0" y="376351"/>
                </a:lnTo>
                <a:lnTo>
                  <a:pt x="4608004" y="376351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770" y="76349"/>
            <a:ext cx="896619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Introduction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5"/>
              </a:spcBef>
            </a:pPr>
            <a:r>
              <a:rPr dirty="0" spc="-50"/>
              <a:t>3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86283" y="1339809"/>
            <a:ext cx="3742690" cy="8553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7955" marR="100965" indent="-135890">
              <a:lnSpc>
                <a:spcPct val="118000"/>
              </a:lnSpc>
              <a:spcBef>
                <a:spcPts val="100"/>
              </a:spcBef>
              <a:buChar char="•"/>
              <a:tabLst>
                <a:tab pos="150495" algn="l"/>
              </a:tabLst>
            </a:pPr>
            <a:r>
              <a:rPr dirty="0" sz="1100" spc="-95">
                <a:solidFill>
                  <a:srgbClr val="22373A"/>
                </a:solidFill>
                <a:latin typeface="Arial MT"/>
                <a:cs typeface="Arial MT"/>
              </a:rPr>
              <a:t>EasyShop</a:t>
            </a:r>
            <a:r>
              <a:rPr dirty="0" sz="1100" spc="2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2373A"/>
                </a:solidFill>
                <a:latin typeface="Arial MT"/>
                <a:cs typeface="Arial MT"/>
              </a:rPr>
              <a:t>Tej</a:t>
            </a:r>
            <a:r>
              <a:rPr dirty="0" sz="1100" spc="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120">
                <a:solidFill>
                  <a:srgbClr val="22373A"/>
                </a:solidFill>
                <a:latin typeface="Arial MT"/>
                <a:cs typeface="Arial MT"/>
              </a:rPr>
              <a:t>Chasse</a:t>
            </a:r>
            <a:r>
              <a:rPr dirty="0" sz="1100" spc="4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2373A"/>
                </a:solidFill>
                <a:latin typeface="Arial MT"/>
                <a:cs typeface="Arial MT"/>
              </a:rPr>
              <a:t>:</a:t>
            </a:r>
            <a:r>
              <a:rPr dirty="0" sz="1100" spc="2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45">
                <a:solidFill>
                  <a:srgbClr val="22373A"/>
                </a:solidFill>
                <a:latin typeface="Arial MT"/>
                <a:cs typeface="Arial MT"/>
              </a:rPr>
              <a:t>plateforme</a:t>
            </a:r>
            <a:r>
              <a:rPr dirty="0" sz="1100" spc="2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80">
                <a:solidFill>
                  <a:srgbClr val="22373A"/>
                </a:solidFill>
                <a:latin typeface="Arial MT"/>
                <a:cs typeface="Arial MT"/>
              </a:rPr>
              <a:t>de</a:t>
            </a:r>
            <a:r>
              <a:rPr dirty="0" sz="1100" spc="2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75">
                <a:solidFill>
                  <a:srgbClr val="22373A"/>
                </a:solidFill>
                <a:latin typeface="Arial MT"/>
                <a:cs typeface="Arial MT"/>
              </a:rPr>
              <a:t>commerce</a:t>
            </a:r>
            <a:r>
              <a:rPr dirty="0" sz="1100" spc="2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35">
                <a:solidFill>
                  <a:srgbClr val="22373A"/>
                </a:solidFill>
                <a:latin typeface="Arial MT"/>
                <a:cs typeface="Arial MT"/>
              </a:rPr>
              <a:t>électronique </a:t>
            </a:r>
            <a:r>
              <a:rPr dirty="0" sz="1100" spc="-35">
                <a:solidFill>
                  <a:srgbClr val="22373A"/>
                </a:solidFill>
                <a:latin typeface="Arial MT"/>
                <a:cs typeface="Arial MT"/>
              </a:rPr>
              <a:t>	</a:t>
            </a:r>
            <a:r>
              <a:rPr dirty="0" sz="1100" spc="-85">
                <a:solidFill>
                  <a:srgbClr val="22373A"/>
                </a:solidFill>
                <a:latin typeface="Arial MT"/>
                <a:cs typeface="Arial MT"/>
              </a:rPr>
              <a:t>dédiée</a:t>
            </a:r>
            <a:r>
              <a:rPr dirty="0" sz="1100" spc="1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2373A"/>
                </a:solidFill>
                <a:latin typeface="Arial MT"/>
                <a:cs typeface="Arial MT"/>
              </a:rPr>
              <a:t>à</a:t>
            </a:r>
            <a:r>
              <a:rPr dirty="0" sz="1100" spc="-2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2373A"/>
                </a:solidFill>
                <a:latin typeface="Arial MT"/>
                <a:cs typeface="Arial MT"/>
              </a:rPr>
              <a:t>la</a:t>
            </a:r>
            <a:r>
              <a:rPr dirty="0" sz="1100" spc="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110">
                <a:solidFill>
                  <a:srgbClr val="22373A"/>
                </a:solidFill>
                <a:latin typeface="Arial MT"/>
                <a:cs typeface="Arial MT"/>
              </a:rPr>
              <a:t>chasse</a:t>
            </a:r>
            <a:r>
              <a:rPr dirty="0" sz="1100" spc="3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80">
                <a:solidFill>
                  <a:srgbClr val="22373A"/>
                </a:solidFill>
                <a:latin typeface="Arial MT"/>
                <a:cs typeface="Arial MT"/>
              </a:rPr>
              <a:t>en</a:t>
            </a:r>
            <a:r>
              <a:rPr dirty="0" sz="1100" spc="1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Arial MT"/>
                <a:cs typeface="Arial MT"/>
              </a:rPr>
              <a:t>Tunisie.</a:t>
            </a:r>
            <a:endParaRPr sz="1100">
              <a:latin typeface="Arial MT"/>
              <a:cs typeface="Arial MT"/>
            </a:endParaRPr>
          </a:p>
          <a:p>
            <a:pPr marL="147955" marR="5080" indent="-135890">
              <a:lnSpc>
                <a:spcPct val="118000"/>
              </a:lnSpc>
              <a:spcBef>
                <a:spcPts val="300"/>
              </a:spcBef>
              <a:buChar char="•"/>
              <a:tabLst>
                <a:tab pos="150495" algn="l"/>
              </a:tabLst>
            </a:pPr>
            <a:r>
              <a:rPr dirty="0" sz="1100" spc="-75">
                <a:solidFill>
                  <a:srgbClr val="22373A"/>
                </a:solidFill>
                <a:latin typeface="Arial MT"/>
                <a:cs typeface="Arial MT"/>
              </a:rPr>
              <a:t>Développée</a:t>
            </a:r>
            <a:r>
              <a:rPr dirty="0" sz="1100" spc="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80">
                <a:solidFill>
                  <a:srgbClr val="22373A"/>
                </a:solidFill>
                <a:latin typeface="Arial MT"/>
                <a:cs typeface="Arial MT"/>
              </a:rPr>
              <a:t>avec</a:t>
            </a:r>
            <a:r>
              <a:rPr dirty="0" sz="1100" spc="1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60">
                <a:solidFill>
                  <a:srgbClr val="22373A"/>
                </a:solidFill>
                <a:latin typeface="Arial MT"/>
                <a:cs typeface="Arial MT"/>
              </a:rPr>
              <a:t>React-</a:t>
            </a:r>
            <a:r>
              <a:rPr dirty="0" sz="1100" spc="-25">
                <a:solidFill>
                  <a:srgbClr val="22373A"/>
                </a:solidFill>
                <a:latin typeface="Arial MT"/>
                <a:cs typeface="Arial MT"/>
              </a:rPr>
              <a:t>Bootstrap</a:t>
            </a:r>
            <a:r>
              <a:rPr dirty="0" sz="1100" spc="1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30">
                <a:solidFill>
                  <a:srgbClr val="22373A"/>
                </a:solidFill>
                <a:latin typeface="Arial MT"/>
                <a:cs typeface="Arial MT"/>
              </a:rPr>
              <a:t>(Front-</a:t>
            </a:r>
            <a:r>
              <a:rPr dirty="0" sz="1100">
                <a:solidFill>
                  <a:srgbClr val="22373A"/>
                </a:solidFill>
                <a:latin typeface="Arial MT"/>
                <a:cs typeface="Arial MT"/>
              </a:rPr>
              <a:t>end)</a:t>
            </a:r>
            <a:r>
              <a:rPr dirty="0" sz="1100" spc="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2373A"/>
                </a:solidFill>
                <a:latin typeface="Arial MT"/>
                <a:cs typeface="Arial MT"/>
              </a:rPr>
              <a:t>et</a:t>
            </a:r>
            <a:r>
              <a:rPr dirty="0" sz="1100" spc="1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50">
                <a:solidFill>
                  <a:srgbClr val="22373A"/>
                </a:solidFill>
                <a:latin typeface="Arial MT"/>
                <a:cs typeface="Arial MT"/>
              </a:rPr>
              <a:t>Node.js</a:t>
            </a:r>
            <a:r>
              <a:rPr dirty="0" sz="1100" spc="1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30">
                <a:solidFill>
                  <a:srgbClr val="22373A"/>
                </a:solidFill>
                <a:latin typeface="Arial MT"/>
                <a:cs typeface="Arial MT"/>
              </a:rPr>
              <a:t>avec </a:t>
            </a:r>
            <a:r>
              <a:rPr dirty="0" sz="1100" spc="-30">
                <a:solidFill>
                  <a:srgbClr val="22373A"/>
                </a:solidFill>
                <a:latin typeface="Arial MT"/>
                <a:cs typeface="Arial MT"/>
              </a:rPr>
              <a:t>	</a:t>
            </a:r>
            <a:r>
              <a:rPr dirty="0" sz="1100" spc="-80">
                <a:solidFill>
                  <a:srgbClr val="22373A"/>
                </a:solidFill>
                <a:latin typeface="Arial MT"/>
                <a:cs typeface="Arial MT"/>
              </a:rPr>
              <a:t>Firebase</a:t>
            </a:r>
            <a:r>
              <a:rPr dirty="0" sz="1100" spc="10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40">
                <a:solidFill>
                  <a:srgbClr val="22373A"/>
                </a:solidFill>
                <a:latin typeface="Arial MT"/>
                <a:cs typeface="Arial MT"/>
              </a:rPr>
              <a:t>(Back-</a:t>
            </a:r>
            <a:r>
              <a:rPr dirty="0" sz="1100" spc="-10">
                <a:solidFill>
                  <a:srgbClr val="22373A"/>
                </a:solidFill>
                <a:latin typeface="Arial MT"/>
                <a:cs typeface="Arial MT"/>
              </a:rPr>
              <a:t>end).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76555"/>
          </a:xfrm>
          <a:custGeom>
            <a:avLst/>
            <a:gdLst/>
            <a:ahLst/>
            <a:cxnLst/>
            <a:rect l="l" t="t" r="r" b="b"/>
            <a:pathLst>
              <a:path w="4608195" h="376555">
                <a:moveTo>
                  <a:pt x="4608004" y="0"/>
                </a:moveTo>
                <a:lnTo>
                  <a:pt x="0" y="0"/>
                </a:lnTo>
                <a:lnTo>
                  <a:pt x="0" y="376351"/>
                </a:lnTo>
                <a:lnTo>
                  <a:pt x="4608004" y="376351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770" y="76349"/>
            <a:ext cx="264795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Étude</a:t>
            </a:r>
            <a:r>
              <a:rPr dirty="0" spc="30"/>
              <a:t> </a:t>
            </a:r>
            <a:r>
              <a:rPr dirty="0"/>
              <a:t>de</a:t>
            </a:r>
            <a:r>
              <a:rPr dirty="0" spc="30"/>
              <a:t> </a:t>
            </a:r>
            <a:r>
              <a:rPr dirty="0"/>
              <a:t>l’existant</a:t>
            </a:r>
            <a:r>
              <a:rPr dirty="0" spc="40"/>
              <a:t> </a:t>
            </a:r>
            <a:r>
              <a:rPr dirty="0"/>
              <a:t>et</a:t>
            </a:r>
            <a:r>
              <a:rPr dirty="0" spc="35"/>
              <a:t> </a:t>
            </a:r>
            <a:r>
              <a:rPr dirty="0" spc="-10"/>
              <a:t>Problématique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5"/>
              </a:spcBef>
            </a:pPr>
            <a:r>
              <a:rPr dirty="0" spc="-50"/>
              <a:t>4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82066" rIns="0" bIns="0" rtlCol="0" vert="horz">
            <a:spAutoFit/>
          </a:bodyPr>
          <a:lstStyle/>
          <a:p>
            <a:pPr marL="147955" marR="97155" indent="-135890">
              <a:lnSpc>
                <a:spcPct val="118000"/>
              </a:lnSpc>
              <a:spcBef>
                <a:spcPts val="100"/>
              </a:spcBef>
              <a:buChar char="•"/>
              <a:tabLst>
                <a:tab pos="150495" algn="l"/>
              </a:tabLst>
            </a:pPr>
            <a:r>
              <a:rPr dirty="0" spc="-65"/>
              <a:t>Manque</a:t>
            </a:r>
            <a:r>
              <a:rPr dirty="0" spc="-10"/>
              <a:t> </a:t>
            </a:r>
            <a:r>
              <a:rPr dirty="0" spc="-35"/>
              <a:t>d’options</a:t>
            </a:r>
            <a:r>
              <a:rPr dirty="0" spc="-10"/>
              <a:t> pour</a:t>
            </a:r>
            <a:r>
              <a:rPr dirty="0" spc="10"/>
              <a:t> </a:t>
            </a:r>
            <a:r>
              <a:rPr dirty="0"/>
              <a:t>la</a:t>
            </a:r>
            <a:r>
              <a:rPr dirty="0" spc="5"/>
              <a:t> </a:t>
            </a:r>
            <a:r>
              <a:rPr dirty="0" spc="-55"/>
              <a:t>vente</a:t>
            </a:r>
            <a:r>
              <a:rPr dirty="0" spc="5"/>
              <a:t> </a:t>
            </a:r>
            <a:r>
              <a:rPr dirty="0" spc="-35"/>
              <a:t>d’articles</a:t>
            </a:r>
            <a:r>
              <a:rPr dirty="0" spc="10"/>
              <a:t> </a:t>
            </a:r>
            <a:r>
              <a:rPr dirty="0" spc="-80"/>
              <a:t>de</a:t>
            </a:r>
            <a:r>
              <a:rPr dirty="0" spc="5"/>
              <a:t> </a:t>
            </a:r>
            <a:r>
              <a:rPr dirty="0" spc="-110"/>
              <a:t>chasse</a:t>
            </a:r>
            <a:r>
              <a:rPr dirty="0" spc="35"/>
              <a:t> </a:t>
            </a:r>
            <a:r>
              <a:rPr dirty="0" spc="-80"/>
              <a:t>en</a:t>
            </a:r>
            <a:r>
              <a:rPr dirty="0" spc="5"/>
              <a:t> </a:t>
            </a:r>
            <a:r>
              <a:rPr dirty="0" spc="-10"/>
              <a:t>ligne </a:t>
            </a:r>
            <a:r>
              <a:rPr dirty="0" spc="-10"/>
              <a:t>	</a:t>
            </a:r>
            <a:r>
              <a:rPr dirty="0" spc="-80"/>
              <a:t>en</a:t>
            </a:r>
            <a:r>
              <a:rPr dirty="0" spc="10"/>
              <a:t> </a:t>
            </a:r>
            <a:r>
              <a:rPr dirty="0" spc="-10"/>
              <a:t>Tunisie.</a:t>
            </a:r>
          </a:p>
          <a:p>
            <a:pPr marL="147955" marR="5080" indent="-135890">
              <a:lnSpc>
                <a:spcPct val="118000"/>
              </a:lnSpc>
              <a:spcBef>
                <a:spcPts val="300"/>
              </a:spcBef>
              <a:buChar char="•"/>
              <a:tabLst>
                <a:tab pos="150495" algn="l"/>
              </a:tabLst>
            </a:pPr>
            <a:r>
              <a:rPr dirty="0" spc="-50"/>
              <a:t>Solutions</a:t>
            </a:r>
            <a:r>
              <a:rPr dirty="0"/>
              <a:t> </a:t>
            </a:r>
            <a:r>
              <a:rPr dirty="0" spc="-55"/>
              <a:t>actuelles</a:t>
            </a:r>
            <a:r>
              <a:rPr dirty="0" spc="10"/>
              <a:t> </a:t>
            </a:r>
            <a:r>
              <a:rPr dirty="0" spc="-80"/>
              <a:t>ne</a:t>
            </a:r>
            <a:r>
              <a:rPr dirty="0" spc="5"/>
              <a:t> </a:t>
            </a:r>
            <a:r>
              <a:rPr dirty="0" spc="-50"/>
              <a:t>répondent</a:t>
            </a:r>
            <a:r>
              <a:rPr dirty="0" spc="10"/>
              <a:t> </a:t>
            </a:r>
            <a:r>
              <a:rPr dirty="0" spc="-90"/>
              <a:t>pas</a:t>
            </a:r>
            <a:r>
              <a:rPr dirty="0" spc="15"/>
              <a:t> </a:t>
            </a:r>
            <a:r>
              <a:rPr dirty="0" spc="-55"/>
              <a:t>efficacement</a:t>
            </a:r>
            <a:r>
              <a:rPr dirty="0" spc="10"/>
              <a:t> </a:t>
            </a:r>
            <a:r>
              <a:rPr dirty="0" spc="-45"/>
              <a:t>aux</a:t>
            </a:r>
            <a:r>
              <a:rPr dirty="0" spc="10"/>
              <a:t> </a:t>
            </a:r>
            <a:r>
              <a:rPr dirty="0" spc="-35"/>
              <a:t>besoins </a:t>
            </a:r>
            <a:r>
              <a:rPr dirty="0" spc="-35"/>
              <a:t>	</a:t>
            </a:r>
            <a:r>
              <a:rPr dirty="0" spc="-114"/>
              <a:t>des</a:t>
            </a:r>
            <a:r>
              <a:rPr dirty="0" spc="60"/>
              <a:t> </a:t>
            </a:r>
            <a:r>
              <a:rPr dirty="0" spc="-95"/>
              <a:t>chasseurs</a:t>
            </a:r>
            <a:r>
              <a:rPr dirty="0" spc="60"/>
              <a:t> </a:t>
            </a:r>
            <a:r>
              <a:rPr dirty="0" spc="-10"/>
              <a:t>locaux.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76555"/>
          </a:xfrm>
          <a:custGeom>
            <a:avLst/>
            <a:gdLst/>
            <a:ahLst/>
            <a:cxnLst/>
            <a:rect l="l" t="t" r="r" b="b"/>
            <a:pathLst>
              <a:path w="4608195" h="376555">
                <a:moveTo>
                  <a:pt x="4608004" y="0"/>
                </a:moveTo>
                <a:lnTo>
                  <a:pt x="0" y="0"/>
                </a:lnTo>
                <a:lnTo>
                  <a:pt x="0" y="376351"/>
                </a:lnTo>
                <a:lnTo>
                  <a:pt x="4608004" y="376351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Solution</a:t>
            </a:r>
            <a:r>
              <a:rPr dirty="0" spc="-50"/>
              <a:t> </a:t>
            </a:r>
            <a:r>
              <a:rPr dirty="0" spc="-40"/>
              <a:t>Proposée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5"/>
              </a:spcBef>
            </a:pPr>
            <a:r>
              <a:rPr dirty="0" spc="-50"/>
              <a:t>5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86283" y="909927"/>
            <a:ext cx="3738245" cy="172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7955" marR="10795" indent="-135890">
              <a:lnSpc>
                <a:spcPct val="118000"/>
              </a:lnSpc>
              <a:spcBef>
                <a:spcPts val="100"/>
              </a:spcBef>
              <a:buChar char="•"/>
              <a:tabLst>
                <a:tab pos="150495" algn="l"/>
              </a:tabLst>
            </a:pPr>
            <a:r>
              <a:rPr dirty="0" sz="1100" spc="-95">
                <a:solidFill>
                  <a:srgbClr val="22373A"/>
                </a:solidFill>
                <a:latin typeface="Arial MT"/>
                <a:cs typeface="Arial MT"/>
              </a:rPr>
              <a:t>EasyShop</a:t>
            </a:r>
            <a:r>
              <a:rPr dirty="0" sz="1100" spc="2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2373A"/>
                </a:solidFill>
                <a:latin typeface="Arial MT"/>
                <a:cs typeface="Arial MT"/>
              </a:rPr>
              <a:t>Tej</a:t>
            </a:r>
            <a:r>
              <a:rPr dirty="0" sz="1100" spc="-5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120">
                <a:solidFill>
                  <a:srgbClr val="22373A"/>
                </a:solidFill>
                <a:latin typeface="Arial MT"/>
                <a:cs typeface="Arial MT"/>
              </a:rPr>
              <a:t>Chasse</a:t>
            </a:r>
            <a:r>
              <a:rPr dirty="0" sz="1100" spc="4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40">
                <a:solidFill>
                  <a:srgbClr val="22373A"/>
                </a:solidFill>
                <a:latin typeface="Arial MT"/>
                <a:cs typeface="Arial MT"/>
              </a:rPr>
              <a:t>résout</a:t>
            </a:r>
            <a:r>
              <a:rPr dirty="0" sz="1100" spc="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Arial MT"/>
                <a:cs typeface="Arial MT"/>
              </a:rPr>
              <a:t>le</a:t>
            </a:r>
            <a:r>
              <a:rPr dirty="0" sz="1100" spc="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80">
                <a:solidFill>
                  <a:srgbClr val="22373A"/>
                </a:solidFill>
                <a:latin typeface="Arial MT"/>
                <a:cs typeface="Arial MT"/>
              </a:rPr>
              <a:t>manque</a:t>
            </a:r>
            <a:r>
              <a:rPr dirty="0" sz="1100" spc="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80">
                <a:solidFill>
                  <a:srgbClr val="22373A"/>
                </a:solidFill>
                <a:latin typeface="Arial MT"/>
                <a:cs typeface="Arial MT"/>
              </a:rPr>
              <a:t>de</a:t>
            </a:r>
            <a:r>
              <a:rPr dirty="0" sz="1100" spc="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Arial MT"/>
                <a:cs typeface="Arial MT"/>
              </a:rPr>
              <a:t>plateformes </a:t>
            </a:r>
            <a:r>
              <a:rPr dirty="0" sz="1100" spc="-10">
                <a:solidFill>
                  <a:srgbClr val="22373A"/>
                </a:solidFill>
                <a:latin typeface="Arial MT"/>
                <a:cs typeface="Arial MT"/>
              </a:rPr>
              <a:t>	</a:t>
            </a:r>
            <a:r>
              <a:rPr dirty="0" sz="1100" spc="-85">
                <a:solidFill>
                  <a:srgbClr val="22373A"/>
                </a:solidFill>
                <a:latin typeface="Arial MT"/>
                <a:cs typeface="Arial MT"/>
              </a:rPr>
              <a:t>spécialisées</a:t>
            </a:r>
            <a:r>
              <a:rPr dirty="0" sz="1100" spc="1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85">
                <a:solidFill>
                  <a:srgbClr val="22373A"/>
                </a:solidFill>
                <a:latin typeface="Arial MT"/>
                <a:cs typeface="Arial MT"/>
              </a:rPr>
              <a:t>dans</a:t>
            </a:r>
            <a:r>
              <a:rPr dirty="0" sz="1100" spc="1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2373A"/>
                </a:solidFill>
                <a:latin typeface="Arial MT"/>
                <a:cs typeface="Arial MT"/>
              </a:rPr>
              <a:t>la</a:t>
            </a:r>
            <a:r>
              <a:rPr dirty="0" sz="1100" spc="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55">
                <a:solidFill>
                  <a:srgbClr val="22373A"/>
                </a:solidFill>
                <a:latin typeface="Arial MT"/>
                <a:cs typeface="Arial MT"/>
              </a:rPr>
              <a:t>vente</a:t>
            </a:r>
            <a:r>
              <a:rPr dirty="0" sz="1100" spc="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80">
                <a:solidFill>
                  <a:srgbClr val="22373A"/>
                </a:solidFill>
                <a:latin typeface="Arial MT"/>
                <a:cs typeface="Arial MT"/>
              </a:rPr>
              <a:t>en</a:t>
            </a:r>
            <a:r>
              <a:rPr dirty="0" sz="1100" spc="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35">
                <a:solidFill>
                  <a:srgbClr val="22373A"/>
                </a:solidFill>
                <a:latin typeface="Arial MT"/>
                <a:cs typeface="Arial MT"/>
              </a:rPr>
              <a:t>ligne</a:t>
            </a:r>
            <a:r>
              <a:rPr dirty="0" sz="1100" spc="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60">
                <a:solidFill>
                  <a:srgbClr val="22373A"/>
                </a:solidFill>
                <a:latin typeface="Arial MT"/>
                <a:cs typeface="Arial MT"/>
              </a:rPr>
              <a:t>d’équipements</a:t>
            </a:r>
            <a:r>
              <a:rPr dirty="0" sz="1100" spc="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80">
                <a:solidFill>
                  <a:srgbClr val="22373A"/>
                </a:solidFill>
                <a:latin typeface="Arial MT"/>
                <a:cs typeface="Arial MT"/>
              </a:rPr>
              <a:t>de</a:t>
            </a:r>
            <a:r>
              <a:rPr dirty="0" sz="1100" spc="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110">
                <a:solidFill>
                  <a:srgbClr val="22373A"/>
                </a:solidFill>
                <a:latin typeface="Arial MT"/>
                <a:cs typeface="Arial MT"/>
              </a:rPr>
              <a:t>chasse</a:t>
            </a:r>
            <a:r>
              <a:rPr dirty="0" sz="1100" spc="3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22373A"/>
                </a:solidFill>
                <a:latin typeface="Arial MT"/>
                <a:cs typeface="Arial MT"/>
              </a:rPr>
              <a:t>en </a:t>
            </a:r>
            <a:r>
              <a:rPr dirty="0" sz="1100" spc="-25">
                <a:solidFill>
                  <a:srgbClr val="22373A"/>
                </a:solidFill>
                <a:latin typeface="Arial MT"/>
                <a:cs typeface="Arial MT"/>
              </a:rPr>
              <a:t>	</a:t>
            </a:r>
            <a:r>
              <a:rPr dirty="0" sz="1100" spc="-10">
                <a:solidFill>
                  <a:srgbClr val="22373A"/>
                </a:solidFill>
                <a:latin typeface="Arial MT"/>
                <a:cs typeface="Arial MT"/>
              </a:rPr>
              <a:t>Tunisie.</a:t>
            </a:r>
            <a:endParaRPr sz="1100">
              <a:latin typeface="Arial MT"/>
              <a:cs typeface="Arial MT"/>
            </a:endParaRPr>
          </a:p>
          <a:p>
            <a:pPr marL="148590" indent="-135890">
              <a:lnSpc>
                <a:spcPct val="100000"/>
              </a:lnSpc>
              <a:spcBef>
                <a:spcPts val="540"/>
              </a:spcBef>
              <a:buChar char="•"/>
              <a:tabLst>
                <a:tab pos="148590" algn="l"/>
              </a:tabLst>
            </a:pPr>
            <a:r>
              <a:rPr dirty="0" sz="1100" spc="-20">
                <a:solidFill>
                  <a:srgbClr val="22373A"/>
                </a:solidFill>
                <a:latin typeface="Arial MT"/>
                <a:cs typeface="Arial MT"/>
              </a:rPr>
              <a:t>Fournit</a:t>
            </a:r>
            <a:r>
              <a:rPr dirty="0" sz="1100" spc="1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70">
                <a:solidFill>
                  <a:srgbClr val="22373A"/>
                </a:solidFill>
                <a:latin typeface="Arial MT"/>
                <a:cs typeface="Arial MT"/>
              </a:rPr>
              <a:t>une</a:t>
            </a:r>
            <a:r>
              <a:rPr dirty="0" sz="1100" spc="1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35">
                <a:solidFill>
                  <a:srgbClr val="22373A"/>
                </a:solidFill>
                <a:latin typeface="Arial MT"/>
                <a:cs typeface="Arial MT"/>
              </a:rPr>
              <a:t>solution</a:t>
            </a:r>
            <a:r>
              <a:rPr dirty="0" sz="1100" spc="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60">
                <a:solidFill>
                  <a:srgbClr val="22373A"/>
                </a:solidFill>
                <a:latin typeface="Arial MT"/>
                <a:cs typeface="Arial MT"/>
              </a:rPr>
              <a:t>complète</a:t>
            </a:r>
            <a:r>
              <a:rPr dirty="0" sz="1100" spc="1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2373A"/>
                </a:solidFill>
                <a:latin typeface="Arial MT"/>
                <a:cs typeface="Arial MT"/>
              </a:rPr>
              <a:t>et</a:t>
            </a:r>
            <a:r>
              <a:rPr dirty="0" sz="1100" spc="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70">
                <a:solidFill>
                  <a:srgbClr val="22373A"/>
                </a:solidFill>
                <a:latin typeface="Arial MT"/>
                <a:cs typeface="Arial MT"/>
              </a:rPr>
              <a:t>adaptée</a:t>
            </a:r>
            <a:r>
              <a:rPr dirty="0" sz="1100" spc="1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40">
                <a:solidFill>
                  <a:srgbClr val="22373A"/>
                </a:solidFill>
                <a:latin typeface="Arial MT"/>
                <a:cs typeface="Arial MT"/>
              </a:rPr>
              <a:t>au</a:t>
            </a:r>
            <a:r>
              <a:rPr dirty="0" sz="1100" spc="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75">
                <a:solidFill>
                  <a:srgbClr val="22373A"/>
                </a:solidFill>
                <a:latin typeface="Arial MT"/>
                <a:cs typeface="Arial MT"/>
              </a:rPr>
              <a:t>marché</a:t>
            </a:r>
            <a:r>
              <a:rPr dirty="0" sz="1100" spc="1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Arial MT"/>
                <a:cs typeface="Arial MT"/>
              </a:rPr>
              <a:t>local.</a:t>
            </a:r>
            <a:endParaRPr sz="1100">
              <a:latin typeface="Arial MT"/>
              <a:cs typeface="Arial MT"/>
            </a:endParaRPr>
          </a:p>
          <a:p>
            <a:pPr marL="147955" marR="840740" indent="-135890">
              <a:lnSpc>
                <a:spcPct val="118000"/>
              </a:lnSpc>
              <a:spcBef>
                <a:spcPts val="295"/>
              </a:spcBef>
              <a:buChar char="•"/>
              <a:tabLst>
                <a:tab pos="150495" algn="l"/>
              </a:tabLst>
            </a:pPr>
            <a:r>
              <a:rPr dirty="0" sz="1100" spc="-30">
                <a:solidFill>
                  <a:srgbClr val="22373A"/>
                </a:solidFill>
                <a:latin typeface="Arial MT"/>
                <a:cs typeface="Arial MT"/>
              </a:rPr>
              <a:t>Application</a:t>
            </a:r>
            <a:r>
              <a:rPr dirty="0" sz="110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70">
                <a:solidFill>
                  <a:srgbClr val="22373A"/>
                </a:solidFill>
                <a:latin typeface="Arial MT"/>
                <a:cs typeface="Arial MT"/>
              </a:rPr>
              <a:t>e-</a:t>
            </a:r>
            <a:r>
              <a:rPr dirty="0" sz="1100" spc="-75">
                <a:solidFill>
                  <a:srgbClr val="22373A"/>
                </a:solidFill>
                <a:latin typeface="Arial MT"/>
                <a:cs typeface="Arial MT"/>
              </a:rPr>
              <a:t>commerce</a:t>
            </a:r>
            <a:r>
              <a:rPr dirty="0" sz="110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45">
                <a:solidFill>
                  <a:srgbClr val="22373A"/>
                </a:solidFill>
                <a:latin typeface="Arial MT"/>
                <a:cs typeface="Arial MT"/>
              </a:rPr>
              <a:t>robuste</a:t>
            </a:r>
            <a:r>
              <a:rPr dirty="0" sz="1100">
                <a:solidFill>
                  <a:srgbClr val="22373A"/>
                </a:solidFill>
                <a:latin typeface="Arial MT"/>
                <a:cs typeface="Arial MT"/>
              </a:rPr>
              <a:t> et </a:t>
            </a:r>
            <a:r>
              <a:rPr dirty="0" sz="1100" spc="-40">
                <a:solidFill>
                  <a:srgbClr val="22373A"/>
                </a:solidFill>
                <a:latin typeface="Arial MT"/>
                <a:cs typeface="Arial MT"/>
              </a:rPr>
              <a:t>flexible</a:t>
            </a:r>
            <a:r>
              <a:rPr dirty="0" sz="110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30">
                <a:solidFill>
                  <a:srgbClr val="22373A"/>
                </a:solidFill>
                <a:latin typeface="Arial MT"/>
                <a:cs typeface="Arial MT"/>
              </a:rPr>
              <a:t>avec </a:t>
            </a:r>
            <a:r>
              <a:rPr dirty="0" sz="1100" spc="-30">
                <a:solidFill>
                  <a:srgbClr val="22373A"/>
                </a:solidFill>
                <a:latin typeface="Arial MT"/>
                <a:cs typeface="Arial MT"/>
              </a:rPr>
              <a:t>	</a:t>
            </a:r>
            <a:r>
              <a:rPr dirty="0" sz="1100" spc="-60">
                <a:solidFill>
                  <a:srgbClr val="22373A"/>
                </a:solidFill>
                <a:latin typeface="Arial MT"/>
                <a:cs typeface="Arial MT"/>
              </a:rPr>
              <a:t>React-</a:t>
            </a:r>
            <a:r>
              <a:rPr dirty="0" sz="1100" spc="-25">
                <a:solidFill>
                  <a:srgbClr val="22373A"/>
                </a:solidFill>
                <a:latin typeface="Arial MT"/>
                <a:cs typeface="Arial MT"/>
              </a:rPr>
              <a:t>Bootstrap</a:t>
            </a:r>
            <a:r>
              <a:rPr dirty="0" sz="1100" spc="-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2373A"/>
                </a:solidFill>
                <a:latin typeface="Arial MT"/>
                <a:cs typeface="Arial MT"/>
              </a:rPr>
              <a:t>et</a:t>
            </a:r>
            <a:r>
              <a:rPr dirty="0" sz="1100" spc="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50">
                <a:solidFill>
                  <a:srgbClr val="22373A"/>
                </a:solidFill>
                <a:latin typeface="Arial MT"/>
                <a:cs typeface="Arial MT"/>
              </a:rPr>
              <a:t>Node.js</a:t>
            </a:r>
            <a:r>
              <a:rPr dirty="0" sz="1100" spc="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90">
                <a:solidFill>
                  <a:srgbClr val="22373A"/>
                </a:solidFill>
                <a:latin typeface="Arial MT"/>
                <a:cs typeface="Arial MT"/>
              </a:rPr>
              <a:t>associé</a:t>
            </a:r>
            <a:r>
              <a:rPr dirty="0" sz="1100" spc="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2373A"/>
                </a:solidFill>
                <a:latin typeface="Arial MT"/>
                <a:cs typeface="Arial MT"/>
              </a:rPr>
              <a:t>à</a:t>
            </a:r>
            <a:r>
              <a:rPr dirty="0" sz="1100" spc="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Arial MT"/>
                <a:cs typeface="Arial MT"/>
              </a:rPr>
              <a:t>Firebase.</a:t>
            </a:r>
            <a:endParaRPr sz="1100">
              <a:latin typeface="Arial MT"/>
              <a:cs typeface="Arial MT"/>
            </a:endParaRPr>
          </a:p>
          <a:p>
            <a:pPr marL="147955" marR="5080" indent="-135890">
              <a:lnSpc>
                <a:spcPct val="118000"/>
              </a:lnSpc>
              <a:spcBef>
                <a:spcPts val="300"/>
              </a:spcBef>
              <a:buChar char="•"/>
              <a:tabLst>
                <a:tab pos="150495" algn="l"/>
              </a:tabLst>
            </a:pPr>
            <a:r>
              <a:rPr dirty="0" sz="1100" spc="-70">
                <a:solidFill>
                  <a:srgbClr val="22373A"/>
                </a:solidFill>
                <a:latin typeface="Arial MT"/>
                <a:cs typeface="Arial MT"/>
              </a:rPr>
              <a:t>Expérience</a:t>
            </a:r>
            <a:r>
              <a:rPr dirty="0" sz="110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solidFill>
                  <a:srgbClr val="22373A"/>
                </a:solidFill>
                <a:latin typeface="Arial MT"/>
                <a:cs typeface="Arial MT"/>
              </a:rPr>
              <a:t>utilisateur</a:t>
            </a:r>
            <a:r>
              <a:rPr dirty="0" sz="1100" spc="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30">
                <a:solidFill>
                  <a:srgbClr val="22373A"/>
                </a:solidFill>
                <a:latin typeface="Arial MT"/>
                <a:cs typeface="Arial MT"/>
              </a:rPr>
              <a:t>optimale,</a:t>
            </a:r>
            <a:r>
              <a:rPr dirty="0" sz="1100" spc="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45">
                <a:solidFill>
                  <a:srgbClr val="22373A"/>
                </a:solidFill>
                <a:latin typeface="Arial MT"/>
                <a:cs typeface="Arial MT"/>
              </a:rPr>
              <a:t>variété</a:t>
            </a:r>
            <a:r>
              <a:rPr dirty="0" sz="1100" spc="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80">
                <a:solidFill>
                  <a:srgbClr val="22373A"/>
                </a:solidFill>
                <a:latin typeface="Arial MT"/>
                <a:cs typeface="Arial MT"/>
              </a:rPr>
              <a:t>de</a:t>
            </a:r>
            <a:r>
              <a:rPr dirty="0" sz="1100" spc="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30">
                <a:solidFill>
                  <a:srgbClr val="22373A"/>
                </a:solidFill>
                <a:latin typeface="Arial MT"/>
                <a:cs typeface="Arial MT"/>
              </a:rPr>
              <a:t>produits</a:t>
            </a:r>
            <a:r>
              <a:rPr dirty="0" sz="1100" spc="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60">
                <a:solidFill>
                  <a:srgbClr val="22373A"/>
                </a:solidFill>
                <a:latin typeface="Arial MT"/>
                <a:cs typeface="Arial MT"/>
              </a:rPr>
              <a:t>spécialisés, </a:t>
            </a:r>
            <a:r>
              <a:rPr dirty="0" sz="1100" spc="-60">
                <a:solidFill>
                  <a:srgbClr val="22373A"/>
                </a:solidFill>
                <a:latin typeface="Arial MT"/>
                <a:cs typeface="Arial MT"/>
              </a:rPr>
              <a:t>	</a:t>
            </a:r>
            <a:r>
              <a:rPr dirty="0" sz="1100" spc="-55">
                <a:solidFill>
                  <a:srgbClr val="22373A"/>
                </a:solidFill>
                <a:latin typeface="Arial MT"/>
                <a:cs typeface="Arial MT"/>
              </a:rPr>
              <a:t>paiement</a:t>
            </a:r>
            <a:r>
              <a:rPr dirty="0" sz="1100" spc="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50">
                <a:solidFill>
                  <a:srgbClr val="22373A"/>
                </a:solidFill>
                <a:latin typeface="Arial MT"/>
                <a:cs typeface="Arial MT"/>
              </a:rPr>
              <a:t>électronique</a:t>
            </a:r>
            <a:r>
              <a:rPr dirty="0" sz="1100" spc="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75">
                <a:solidFill>
                  <a:srgbClr val="22373A"/>
                </a:solidFill>
                <a:latin typeface="Arial MT"/>
                <a:cs typeface="Arial MT"/>
              </a:rPr>
              <a:t>sécurisé,</a:t>
            </a:r>
            <a:r>
              <a:rPr dirty="0" sz="1100" spc="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2373A"/>
                </a:solidFill>
                <a:latin typeface="Arial MT"/>
                <a:cs typeface="Arial MT"/>
              </a:rPr>
              <a:t>et</a:t>
            </a:r>
            <a:r>
              <a:rPr dirty="0" sz="1100" spc="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40">
                <a:solidFill>
                  <a:srgbClr val="22373A"/>
                </a:solidFill>
                <a:latin typeface="Arial MT"/>
                <a:cs typeface="Arial MT"/>
              </a:rPr>
              <a:t>interface</a:t>
            </a:r>
            <a:r>
              <a:rPr dirty="0" sz="1100" spc="15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Arial MT"/>
                <a:cs typeface="Arial MT"/>
              </a:rPr>
              <a:t>d’administration.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7036" y="1234659"/>
            <a:ext cx="2867660" cy="54927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0"/>
              </a:spcBef>
            </a:pPr>
            <a:r>
              <a:rPr dirty="0" sz="1400">
                <a:solidFill>
                  <a:srgbClr val="22373A"/>
                </a:solidFill>
                <a:hlinkClick r:id="rId2" action="ppaction://hlinksldjump"/>
              </a:rPr>
              <a:t>Méthodologie</a:t>
            </a:r>
            <a:r>
              <a:rPr dirty="0" sz="1400" spc="254">
                <a:solidFill>
                  <a:srgbClr val="22373A"/>
                </a:solidFill>
                <a:hlinkClick r:id="rId2" action="ppaction://hlinksldjump"/>
              </a:rPr>
              <a:t> </a:t>
            </a:r>
            <a:r>
              <a:rPr dirty="0" sz="1400">
                <a:solidFill>
                  <a:srgbClr val="22373A"/>
                </a:solidFill>
                <a:hlinkClick r:id="rId2" action="ppaction://hlinksldjump"/>
              </a:rPr>
              <a:t>de</a:t>
            </a:r>
            <a:r>
              <a:rPr dirty="0" sz="1400" spc="260">
                <a:solidFill>
                  <a:srgbClr val="22373A"/>
                </a:solidFill>
                <a:hlinkClick r:id="rId2" action="ppaction://hlinksldjump"/>
              </a:rPr>
              <a:t> </a:t>
            </a:r>
            <a:r>
              <a:rPr dirty="0" sz="1400" spc="-10">
                <a:solidFill>
                  <a:srgbClr val="22373A"/>
                </a:solidFill>
                <a:hlinkClick r:id="rId2" action="ppaction://hlinksldjump"/>
              </a:rPr>
              <a:t>développement</a:t>
            </a:r>
            <a:r>
              <a:rPr dirty="0" sz="1400" spc="-10">
                <a:solidFill>
                  <a:srgbClr val="22373A"/>
                </a:solidFill>
              </a:rPr>
              <a:t> </a:t>
            </a:r>
            <a:r>
              <a:rPr dirty="0" sz="1400" spc="-10">
                <a:solidFill>
                  <a:srgbClr val="22373A"/>
                </a:solidFill>
                <a:hlinkClick r:id="rId2" action="ppaction://hlinksldjump"/>
              </a:rPr>
              <a:t>adoptée</a:t>
            </a:r>
            <a:endParaRPr sz="1400"/>
          </a:p>
        </p:txBody>
      </p:sp>
      <p:grpSp>
        <p:nvGrpSpPr>
          <p:cNvPr id="3" name="object 3" descr=""/>
          <p:cNvGrpSpPr/>
          <p:nvPr/>
        </p:nvGrpSpPr>
        <p:grpSpPr>
          <a:xfrm>
            <a:off x="789736" y="1909349"/>
            <a:ext cx="3028950" cy="5080"/>
            <a:chOff x="789736" y="1909349"/>
            <a:chExt cx="3028950" cy="5080"/>
          </a:xfrm>
        </p:grpSpPr>
        <p:sp>
          <p:nvSpPr>
            <p:cNvPr id="4" name="object 4" descr=""/>
            <p:cNvSpPr/>
            <p:nvPr/>
          </p:nvSpPr>
          <p:spPr>
            <a:xfrm>
              <a:off x="789736" y="1909349"/>
              <a:ext cx="3028950" cy="5080"/>
            </a:xfrm>
            <a:custGeom>
              <a:avLst/>
              <a:gdLst/>
              <a:ahLst/>
              <a:cxnLst/>
              <a:rect l="l" t="t" r="r" b="b"/>
              <a:pathLst>
                <a:path w="3028950" h="5080">
                  <a:moveTo>
                    <a:pt x="0" y="5060"/>
                  </a:moveTo>
                  <a:lnTo>
                    <a:pt x="0" y="0"/>
                  </a:lnTo>
                  <a:lnTo>
                    <a:pt x="3028559" y="0"/>
                  </a:lnTo>
                  <a:lnTo>
                    <a:pt x="302855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89736" y="1909349"/>
              <a:ext cx="841375" cy="5080"/>
            </a:xfrm>
            <a:custGeom>
              <a:avLst/>
              <a:gdLst/>
              <a:ahLst/>
              <a:cxnLst/>
              <a:rect l="l" t="t" r="r" b="b"/>
              <a:pathLst>
                <a:path w="841375" h="5080">
                  <a:moveTo>
                    <a:pt x="0" y="5060"/>
                  </a:moveTo>
                  <a:lnTo>
                    <a:pt x="0" y="0"/>
                  </a:lnTo>
                  <a:lnTo>
                    <a:pt x="841245" y="0"/>
                  </a:lnTo>
                  <a:lnTo>
                    <a:pt x="84124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Mohamed Rashad Rouine, Ouday Djobbi, Amine Sehiri</dc:creator>
  <dc:title>Projet EasyShop Tej Chasse - Rapport de Projet</dc:title>
  <dcterms:created xsi:type="dcterms:W3CDTF">2023-12-04T03:44:25Z</dcterms:created>
  <dcterms:modified xsi:type="dcterms:W3CDTF">2023-12-04T03:44:25Z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2023-12-04T00:00:00Z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2023-12-04T00:00:00Z</vt:filetime>
  </property>
  <property fmtid="{D5CDD505-2E9C-101B-9397-08002B2CF9AE}" pid="5" name="PTEX.Fullbanner">
    <vt:lpwstr>This is pdfTeX, Version 3.141592653-2.6-1.40.25 (TeX Live 2023) kpathsea version 6.3.5</vt:lpwstr>
  </property>
  <property fmtid="{D5CDD505-2E9C-101B-9397-08002B2CF9AE}" pid="6" name="Producer">
    <vt:lpwstr>pdfTeX-1.40.25</vt:lpwstr>
  </property>
</Properties>
</file>