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05" r:id="rId1"/>
  </p:sldMasterIdLst>
  <p:notesMasterIdLst>
    <p:notesMasterId r:id="rId26"/>
  </p:notesMasterIdLst>
  <p:handoutMasterIdLst>
    <p:handoutMasterId r:id="rId27"/>
  </p:handoutMasterIdLst>
  <p:sldIdLst>
    <p:sldId id="257" r:id="rId2"/>
    <p:sldId id="307" r:id="rId3"/>
    <p:sldId id="267" r:id="rId4"/>
    <p:sldId id="311" r:id="rId5"/>
    <p:sldId id="331" r:id="rId6"/>
    <p:sldId id="318" r:id="rId7"/>
    <p:sldId id="317" r:id="rId8"/>
    <p:sldId id="310" r:id="rId9"/>
    <p:sldId id="320" r:id="rId10"/>
    <p:sldId id="321" r:id="rId11"/>
    <p:sldId id="322" r:id="rId12"/>
    <p:sldId id="323" r:id="rId13"/>
    <p:sldId id="324" r:id="rId14"/>
    <p:sldId id="332" r:id="rId15"/>
    <p:sldId id="325" r:id="rId16"/>
    <p:sldId id="326" r:id="rId17"/>
    <p:sldId id="327" r:id="rId18"/>
    <p:sldId id="328" r:id="rId19"/>
    <p:sldId id="294" r:id="rId20"/>
    <p:sldId id="316" r:id="rId21"/>
    <p:sldId id="312" r:id="rId22"/>
    <p:sldId id="313" r:id="rId23"/>
    <p:sldId id="315" r:id="rId24"/>
    <p:sldId id="314" r:id="rId25"/>
  </p:sldIdLst>
  <p:sldSz cx="12192000" cy="6858000"/>
  <p:notesSz cx="6858000" cy="9144000"/>
  <p:defaultTextStyle>
    <a:defPPr>
      <a:defRPr lang="en-US"/>
    </a:defPPr>
    <a:lvl1pPr marL="0" algn="l" defTabSz="9143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65" algn="l" defTabSz="9143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30" algn="l" defTabSz="9143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95" algn="l" defTabSz="9143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60" algn="l" defTabSz="9143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25" algn="l" defTabSz="9143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990" algn="l" defTabSz="9143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155" algn="l" defTabSz="9143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320" algn="l" defTabSz="9143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4" pos="3840">
          <p15:clr>
            <a:srgbClr val="A4A3A4"/>
          </p15:clr>
        </p15:guide>
        <p15:guide id="5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687"/>
    <p:restoredTop sz="94674"/>
  </p:normalViewPr>
  <p:slideViewPr>
    <p:cSldViewPr snapToObjects="1" showGuides="1">
      <p:cViewPr varScale="1">
        <p:scale>
          <a:sx n="105" d="100"/>
          <a:sy n="105" d="100"/>
        </p:scale>
        <p:origin x="1134" y="13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Objects="1" showGuides="1">
      <p:cViewPr varScale="1">
        <p:scale>
          <a:sx n="119" d="100"/>
          <a:sy n="119" d="100"/>
        </p:scale>
        <p:origin x="4432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601B19-BF63-FD4C-A9EA-0324E94238EB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03D334-8DD0-2F4D-97A8-BD329E7848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3739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2B5479-0561-F749-B798-DD28B1CCB083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E3233B-0651-8E4A-8608-15F37F012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0224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https://dotnet.microsoft.com/en-us/platform/support/policy/dotnet-core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E3233B-0651-8E4A-8608-15F37F01283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1969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https://dotnet.microsoft.com/en-us/platform/support/policy/dotnet-core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E3233B-0651-8E4A-8608-15F37F01283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5943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E3233B-0651-8E4A-8608-15F37F01283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6610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https://insights.stackoverflow.com/survey/2021#most-popular-technologies-language-prof</a:t>
            </a:r>
          </a:p>
          <a:p>
            <a:endParaRPr lang="fr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E3233B-0651-8E4A-8608-15F37F01283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4445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5227" y="990970"/>
            <a:ext cx="8741546" cy="642521"/>
          </a:xfrm>
        </p:spPr>
        <p:txBody>
          <a:bodyPr/>
          <a:lstStyle>
            <a:lvl1pPr algn="ctr">
              <a:defRPr sz="2400" spc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 flipV="1">
            <a:off x="5962835" y="724640"/>
            <a:ext cx="266330" cy="26633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/>
          <p:cNvGrpSpPr/>
          <p:nvPr userDrawn="1"/>
        </p:nvGrpSpPr>
        <p:grpSpPr>
          <a:xfrm>
            <a:off x="0" y="1151446"/>
            <a:ext cx="985423" cy="985421"/>
            <a:chOff x="0" y="2148396"/>
            <a:chExt cx="985423" cy="985421"/>
          </a:xfrm>
        </p:grpSpPr>
        <p:cxnSp>
          <p:nvCxnSpPr>
            <p:cNvPr id="10" name="Straight Connector 9"/>
            <p:cNvCxnSpPr/>
            <p:nvPr userDrawn="1"/>
          </p:nvCxnSpPr>
          <p:spPr>
            <a:xfrm flipV="1">
              <a:off x="0" y="2148396"/>
              <a:ext cx="985421" cy="985421"/>
            </a:xfrm>
            <a:prstGeom prst="line">
              <a:avLst/>
            </a:prstGeom>
            <a:ln>
              <a:solidFill>
                <a:schemeClr val="tx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985421" y="2148396"/>
              <a:ext cx="0" cy="575245"/>
            </a:xfrm>
            <a:prstGeom prst="line">
              <a:avLst/>
            </a:prstGeom>
            <a:ln>
              <a:solidFill>
                <a:schemeClr val="tx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 flipH="1">
              <a:off x="407988" y="2148396"/>
              <a:ext cx="577435" cy="0"/>
            </a:xfrm>
            <a:prstGeom prst="line">
              <a:avLst/>
            </a:prstGeom>
            <a:ln>
              <a:solidFill>
                <a:schemeClr val="tx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Straight Connector 18"/>
          <p:cNvCxnSpPr/>
          <p:nvPr userDrawn="1"/>
        </p:nvCxnSpPr>
        <p:spPr>
          <a:xfrm flipV="1">
            <a:off x="10466773" y="4670684"/>
            <a:ext cx="1730117" cy="1730116"/>
          </a:xfrm>
          <a:prstGeom prst="line">
            <a:avLst/>
          </a:prstGeom>
          <a:ln>
            <a:solidFill>
              <a:schemeClr val="tx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5227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3043079" y="741363"/>
            <a:ext cx="6105842" cy="4027170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99000">
                <a:schemeClr val="bg1">
                  <a:lumMod val="75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29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5373688" y="1"/>
            <a:ext cx="5700712" cy="6857999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99000">
                <a:schemeClr val="bg1">
                  <a:lumMod val="75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11074400" y="0"/>
            <a:ext cx="1117600" cy="68580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1151446"/>
            <a:ext cx="985423" cy="985421"/>
            <a:chOff x="0" y="2148396"/>
            <a:chExt cx="985423" cy="985421"/>
          </a:xfrm>
        </p:grpSpPr>
        <p:cxnSp>
          <p:nvCxnSpPr>
            <p:cNvPr id="7" name="Straight Connector 6"/>
            <p:cNvCxnSpPr/>
            <p:nvPr userDrawn="1"/>
          </p:nvCxnSpPr>
          <p:spPr>
            <a:xfrm flipV="1">
              <a:off x="0" y="2148396"/>
              <a:ext cx="985421" cy="985421"/>
            </a:xfrm>
            <a:prstGeom prst="line">
              <a:avLst/>
            </a:prstGeom>
            <a:ln>
              <a:solidFill>
                <a:schemeClr val="tx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 userDrawn="1"/>
          </p:nvCxnSpPr>
          <p:spPr>
            <a:xfrm>
              <a:off x="985421" y="2148396"/>
              <a:ext cx="0" cy="575245"/>
            </a:xfrm>
            <a:prstGeom prst="line">
              <a:avLst/>
            </a:prstGeom>
            <a:ln>
              <a:solidFill>
                <a:schemeClr val="tx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 userDrawn="1"/>
          </p:nvCxnSpPr>
          <p:spPr>
            <a:xfrm flipH="1">
              <a:off x="407988" y="2148396"/>
              <a:ext cx="577435" cy="0"/>
            </a:xfrm>
            <a:prstGeom prst="line">
              <a:avLst/>
            </a:prstGeom>
            <a:ln>
              <a:solidFill>
                <a:schemeClr val="tx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8" name="Group 17"/>
          <p:cNvGrpSpPr/>
          <p:nvPr userDrawn="1"/>
        </p:nvGrpSpPr>
        <p:grpSpPr>
          <a:xfrm>
            <a:off x="0" y="1151446"/>
            <a:ext cx="985423" cy="985421"/>
            <a:chOff x="0" y="2148396"/>
            <a:chExt cx="985423" cy="985421"/>
          </a:xfrm>
        </p:grpSpPr>
        <p:cxnSp>
          <p:nvCxnSpPr>
            <p:cNvPr id="10" name="Straight Connector 9"/>
            <p:cNvCxnSpPr/>
            <p:nvPr userDrawn="1"/>
          </p:nvCxnSpPr>
          <p:spPr>
            <a:xfrm flipV="1">
              <a:off x="0" y="2148396"/>
              <a:ext cx="985421" cy="985421"/>
            </a:xfrm>
            <a:prstGeom prst="line">
              <a:avLst/>
            </a:prstGeom>
            <a:ln>
              <a:solidFill>
                <a:schemeClr val="tx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985421" y="2148396"/>
              <a:ext cx="0" cy="575245"/>
            </a:xfrm>
            <a:prstGeom prst="line">
              <a:avLst/>
            </a:prstGeom>
            <a:ln>
              <a:solidFill>
                <a:schemeClr val="tx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 flipH="1">
              <a:off x="407988" y="2148396"/>
              <a:ext cx="577435" cy="0"/>
            </a:xfrm>
            <a:prstGeom prst="line">
              <a:avLst/>
            </a:prstGeom>
            <a:ln>
              <a:solidFill>
                <a:schemeClr val="tx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1970842" y="3156333"/>
            <a:ext cx="4529110" cy="3701667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99000">
                <a:schemeClr val="bg1">
                  <a:lumMod val="75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15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6577071" y="3156333"/>
            <a:ext cx="4529110" cy="3701667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99000">
                <a:schemeClr val="bg1">
                  <a:lumMod val="75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8" name="Group 17"/>
          <p:cNvGrpSpPr/>
          <p:nvPr userDrawn="1"/>
        </p:nvGrpSpPr>
        <p:grpSpPr>
          <a:xfrm>
            <a:off x="0" y="1151446"/>
            <a:ext cx="985423" cy="985421"/>
            <a:chOff x="0" y="2148396"/>
            <a:chExt cx="985423" cy="985421"/>
          </a:xfrm>
        </p:grpSpPr>
        <p:cxnSp>
          <p:nvCxnSpPr>
            <p:cNvPr id="10" name="Straight Connector 9"/>
            <p:cNvCxnSpPr/>
            <p:nvPr userDrawn="1"/>
          </p:nvCxnSpPr>
          <p:spPr>
            <a:xfrm flipV="1">
              <a:off x="0" y="2148396"/>
              <a:ext cx="985421" cy="985421"/>
            </a:xfrm>
            <a:prstGeom prst="line">
              <a:avLst/>
            </a:prstGeom>
            <a:ln>
              <a:solidFill>
                <a:schemeClr val="tx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985421" y="2148396"/>
              <a:ext cx="0" cy="575245"/>
            </a:xfrm>
            <a:prstGeom prst="line">
              <a:avLst/>
            </a:prstGeom>
            <a:ln>
              <a:solidFill>
                <a:schemeClr val="tx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 flipH="1">
              <a:off x="407988" y="2148396"/>
              <a:ext cx="577435" cy="0"/>
            </a:xfrm>
            <a:prstGeom prst="line">
              <a:avLst/>
            </a:prstGeom>
            <a:ln>
              <a:solidFill>
                <a:schemeClr val="tx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-1" y="4120308"/>
            <a:ext cx="3007605" cy="2737692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99000">
                <a:schemeClr val="bg1">
                  <a:lumMod val="75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3062689" y="4120308"/>
            <a:ext cx="3007605" cy="2737692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99000">
                <a:schemeClr val="bg1">
                  <a:lumMod val="75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1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6125379" y="4120308"/>
            <a:ext cx="3007605" cy="2737692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99000">
                <a:schemeClr val="bg1">
                  <a:lumMod val="75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19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9188068" y="4120308"/>
            <a:ext cx="3007605" cy="2737692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99000">
                <a:schemeClr val="bg1">
                  <a:lumMod val="75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55800" y="1257300"/>
            <a:ext cx="8521700" cy="1028700"/>
          </a:xfrm>
          <a:prstGeom prst="rect">
            <a:avLst/>
          </a:prstGeom>
          <a:effectLst/>
        </p:spPr>
        <p:txBody>
          <a:bodyPr vert="horz" lIns="0" tIns="192024" rIns="0" bIns="0" rtlCol="0" anchor="t" anchorCtr="0">
            <a:noAutofit/>
          </a:bodyPr>
          <a:lstStyle/>
          <a:p>
            <a:r>
              <a:rPr lang="en-US" dirty="0"/>
              <a:t>Your title here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955800" y="2514600"/>
            <a:ext cx="8521700" cy="30861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Write here subtitle</a:t>
            </a:r>
          </a:p>
          <a:p>
            <a:pPr lvl="1"/>
            <a:r>
              <a:rPr lang="en-US" dirty="0"/>
              <a:t>Write here subtitle</a:t>
            </a:r>
          </a:p>
          <a:p>
            <a:pPr lvl="1"/>
            <a:endParaRPr lang="en-US" dirty="0"/>
          </a:p>
          <a:p>
            <a:pPr lvl="2"/>
            <a:r>
              <a:rPr lang="en-US" dirty="0"/>
              <a:t>Write here text</a:t>
            </a:r>
          </a:p>
          <a:p>
            <a:pPr lvl="3"/>
            <a:r>
              <a:rPr lang="en-US" dirty="0"/>
              <a:t>Write here text</a:t>
            </a:r>
          </a:p>
          <a:p>
            <a:pPr lvl="4"/>
            <a:r>
              <a:rPr lang="en-US" dirty="0"/>
              <a:t>Write here text </a:t>
            </a:r>
          </a:p>
        </p:txBody>
      </p:sp>
      <p:sp>
        <p:nvSpPr>
          <p:cNvPr id="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560052" y="6354830"/>
            <a:ext cx="513735" cy="227164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ctr">
              <a:defRPr sz="1000" b="0">
                <a:solidFill>
                  <a:schemeClr val="tx1">
                    <a:alpha val="40000"/>
                  </a:schemeClr>
                </a:solidFill>
                <a:latin typeface="+mn-lt"/>
              </a:defRPr>
            </a:lvl1pPr>
          </a:lstStyle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407988" y="6318017"/>
            <a:ext cx="1104470" cy="246221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sz="1000">
                <a:solidFill>
                  <a:schemeClr val="tx1">
                    <a:alpha val="40000"/>
                  </a:schemeClr>
                </a:solidFill>
                <a:latin typeface="+mn-lt"/>
              </a:rPr>
              <a:t>www.yoursite.com</a:t>
            </a:r>
            <a:endParaRPr lang="en-US" sz="1000" dirty="0">
              <a:solidFill>
                <a:schemeClr val="tx1">
                  <a:alpha val="40000"/>
                </a:schemeClr>
              </a:solidFill>
              <a:latin typeface="+mn-lt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407988" y="378479"/>
            <a:ext cx="519373" cy="246221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sz="1000" spc="300">
                <a:solidFill>
                  <a:schemeClr val="tx1"/>
                </a:solidFill>
                <a:latin typeface="+mj-lt"/>
              </a:rPr>
              <a:t>KULA</a:t>
            </a:r>
            <a:endParaRPr lang="en-US" sz="1000" spc="3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77184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7" r:id="rId1"/>
    <p:sldLayoutId id="2147484036" r:id="rId2"/>
    <p:sldLayoutId id="2147484008" r:id="rId3"/>
    <p:sldLayoutId id="2147484013" r:id="rId4"/>
    <p:sldLayoutId id="2147484020" r:id="rId5"/>
    <p:sldLayoutId id="2147484027" r:id="rId6"/>
  </p:sldLayoutIdLst>
  <p:hf hdr="0" ftr="0" dt="0"/>
  <p:txStyles>
    <p:titleStyle>
      <a:lvl1pPr algn="l" defTabSz="914318" rtl="0" eaLnBrk="1" latinLnBrk="0" hangingPunct="1">
        <a:lnSpc>
          <a:spcPct val="80000"/>
        </a:lnSpc>
        <a:spcBef>
          <a:spcPct val="0"/>
        </a:spcBef>
        <a:buNone/>
        <a:defRPr sz="4400" b="1" i="0" kern="1200" spc="-151" baseline="0">
          <a:solidFill>
            <a:schemeClr val="tx1"/>
          </a:solidFill>
          <a:latin typeface="Open Sans" charset="0"/>
          <a:ea typeface="Open Sans" charset="0"/>
          <a:cs typeface="Open Sans" charset="0"/>
        </a:defRPr>
      </a:lvl1pPr>
    </p:titleStyle>
    <p:bodyStyle>
      <a:lvl1pPr marL="0" indent="0" algn="l" defTabSz="914318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914318" rtl="0" eaLnBrk="1" latinLnBrk="0" hangingPunct="1">
        <a:lnSpc>
          <a:spcPct val="150000"/>
        </a:lnSpc>
        <a:spcBef>
          <a:spcPts val="499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0" indent="0" algn="l" defTabSz="914318" rtl="0" eaLnBrk="1" latinLnBrk="0" hangingPunct="1">
        <a:lnSpc>
          <a:spcPct val="150000"/>
        </a:lnSpc>
        <a:spcBef>
          <a:spcPts val="499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0" indent="0" algn="l" defTabSz="914318" rtl="0" eaLnBrk="1" latinLnBrk="0" hangingPunct="1">
        <a:lnSpc>
          <a:spcPct val="150000"/>
        </a:lnSpc>
        <a:spcBef>
          <a:spcPts val="499"/>
        </a:spcBef>
        <a:buFont typeface="Arial" panose="020B0604020202020204" pitchFamily="34" charset="0"/>
        <a:buNone/>
        <a:defRPr sz="1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0" indent="0" algn="l" defTabSz="914318" rtl="0" eaLnBrk="1" latinLnBrk="0" hangingPunct="1">
        <a:lnSpc>
          <a:spcPct val="150000"/>
        </a:lnSpc>
        <a:spcBef>
          <a:spcPts val="499"/>
        </a:spcBef>
        <a:buFont typeface="Arial" panose="020B0604020202020204" pitchFamily="34" charset="0"/>
        <a:buNone/>
        <a:defRPr sz="1000" kern="1200" baseline="0">
          <a:solidFill>
            <a:schemeClr val="tx1">
              <a:alpha val="50000"/>
            </a:schemeClr>
          </a:solidFill>
          <a:latin typeface="+mn-lt"/>
          <a:ea typeface="+mn-ea"/>
          <a:cs typeface="+mn-cs"/>
        </a:defRPr>
      </a:lvl5pPr>
      <a:lvl6pPr marL="2514374" indent="-228580" algn="l" defTabSz="914318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34" indent="-228580" algn="l" defTabSz="914318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92" indent="-228580" algn="l" defTabSz="914318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850" indent="-228580" algn="l" defTabSz="914318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9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18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78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36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94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53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12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71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0" pos="3840">
          <p15:clr>
            <a:srgbClr val="F26B43"/>
          </p15:clr>
        </p15:guide>
        <p15:guide id="1" orient="horz" pos="2160">
          <p15:clr>
            <a:srgbClr val="F26B43"/>
          </p15:clr>
        </p15:guide>
        <p15:guide id="14" orient="horz" pos="288">
          <p15:clr>
            <a:srgbClr val="F26B43"/>
          </p15:clr>
        </p15:guide>
        <p15:guide id="27" orient="horz" pos="4032">
          <p15:clr>
            <a:srgbClr val="F26B43"/>
          </p15:clr>
        </p15:guide>
        <p15:guide id="39" pos="3385">
          <p15:clr>
            <a:srgbClr val="F26B43"/>
          </p15:clr>
        </p15:guide>
        <p15:guide id="40" pos="4272">
          <p15:clr>
            <a:srgbClr val="F26B43"/>
          </p15:clr>
        </p15:guide>
        <p15:guide id="48" pos="1232" userDrawn="1">
          <p15:clr>
            <a:srgbClr val="F26B43"/>
          </p15:clr>
        </p15:guide>
        <p15:guide id="49" pos="6600">
          <p15:clr>
            <a:srgbClr val="F26B43"/>
          </p15:clr>
        </p15:guide>
        <p15:guide id="50" orient="horz" pos="3528">
          <p15:clr>
            <a:srgbClr val="F26B43"/>
          </p15:clr>
        </p15:guide>
        <p15:guide id="51" orient="horz" pos="731" userDrawn="1">
          <p15:clr>
            <a:srgbClr val="F26B43"/>
          </p15:clr>
        </p15:guide>
        <p15:guide id="52" pos="257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mailto:lle@eonix.be" TargetMode="External"/><Relationship Id="rId2" Type="http://schemas.openxmlformats.org/officeDocument/2006/relationships/hyperlink" Target="mailto:ludwig.lebrun@condorcet.be" TargetMode="Externa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 flipH="1" flipV="1">
            <a:off x="3405352" y="457200"/>
            <a:ext cx="5647867" cy="5647865"/>
            <a:chOff x="-4662444" y="2148396"/>
            <a:chExt cx="5647867" cy="5647865"/>
          </a:xfrm>
        </p:grpSpPr>
        <p:cxnSp>
          <p:nvCxnSpPr>
            <p:cNvPr id="10" name="Straight Connector 9"/>
            <p:cNvCxnSpPr/>
            <p:nvPr userDrawn="1"/>
          </p:nvCxnSpPr>
          <p:spPr>
            <a:xfrm flipV="1">
              <a:off x="-4662444" y="2148396"/>
              <a:ext cx="5647864" cy="5647865"/>
            </a:xfrm>
            <a:prstGeom prst="line">
              <a:avLst/>
            </a:prstGeom>
            <a:ln>
              <a:solidFill>
                <a:schemeClr val="tx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 userDrawn="1"/>
          </p:nvCxnSpPr>
          <p:spPr>
            <a:xfrm>
              <a:off x="985421" y="2148396"/>
              <a:ext cx="0" cy="575245"/>
            </a:xfrm>
            <a:prstGeom prst="line">
              <a:avLst/>
            </a:prstGeom>
            <a:ln>
              <a:solidFill>
                <a:schemeClr val="tx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 flipH="1">
              <a:off x="407988" y="2148396"/>
              <a:ext cx="577435" cy="0"/>
            </a:xfrm>
            <a:prstGeom prst="line">
              <a:avLst/>
            </a:prstGeom>
            <a:ln>
              <a:solidFill>
                <a:schemeClr val="tx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55800" y="2493814"/>
            <a:ext cx="4879541" cy="1015663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sz="6000" spc="300" dirty="0" err="1">
                <a:solidFill>
                  <a:schemeClr val="accent1"/>
                </a:solidFill>
                <a:latin typeface="Playfair Display" charset="0"/>
                <a:ea typeface="Playfair Display" charset="0"/>
                <a:cs typeface="Playfair Display" charset="0"/>
              </a:rPr>
              <a:t>Complément</a:t>
            </a:r>
            <a:endParaRPr lang="en-US" sz="6000" spc="300" dirty="0">
              <a:solidFill>
                <a:schemeClr val="accent1"/>
              </a:solidFill>
              <a:latin typeface="Playfair Display" charset="0"/>
              <a:ea typeface="Playfair Display" charset="0"/>
              <a:cs typeface="Playfair Display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11868" y="3286318"/>
            <a:ext cx="2534348" cy="58477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sz="3200" spc="300" dirty="0">
                <a:latin typeface="Playfair Display" charset="0"/>
                <a:ea typeface="Playfair Display" charset="0"/>
                <a:cs typeface="Playfair Display" charset="0"/>
              </a:rPr>
              <a:t>Application</a:t>
            </a: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1955800" y="3429000"/>
            <a:ext cx="606972" cy="606972"/>
          </a:xfrm>
          <a:prstGeom prst="line">
            <a:avLst/>
          </a:prstGeom>
          <a:ln>
            <a:solidFill>
              <a:schemeClr val="tx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8295719" y="3441079"/>
            <a:ext cx="374765" cy="374765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670484" y="3589838"/>
            <a:ext cx="2383281" cy="307777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sz="1400" b="1" dirty="0">
                <a:latin typeface="Open Sans" charset="0"/>
                <a:ea typeface="Open Sans" charset="0"/>
                <a:cs typeface="Open Sans" charset="0"/>
              </a:rPr>
              <a:t>HEPH Condorcet 2024-2025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671036" y="4014952"/>
            <a:ext cx="2720852" cy="47551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000" dirty="0">
                <a:solidFill>
                  <a:schemeClr val="tx1">
                    <a:alpha val="70000"/>
                  </a:schemeClr>
                </a:solidFill>
              </a:rPr>
              <a:t>25/09/2024</a:t>
            </a:r>
          </a:p>
          <a:p>
            <a:pPr>
              <a:lnSpc>
                <a:spcPct val="130000"/>
              </a:lnSpc>
            </a:pPr>
            <a:r>
              <a:rPr lang="en-US" sz="1000" dirty="0">
                <a:solidFill>
                  <a:schemeClr val="tx1">
                    <a:alpha val="70000"/>
                  </a:schemeClr>
                </a:solidFill>
              </a:rPr>
              <a:t>Ludwig Lebrun</a:t>
            </a:r>
          </a:p>
        </p:txBody>
      </p:sp>
    </p:spTree>
    <p:extLst>
      <p:ext uri="{BB962C8B-B14F-4D97-AF65-F5344CB8AC3E}">
        <p14:creationId xmlns:p14="http://schemas.microsoft.com/office/powerpoint/2010/main" val="15205219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B614793-DCF3-F35A-A526-345149C1A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Définition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0DFCCA1-BA9B-2961-7E0E-B97C53A5651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A2CE33-EDF3-D0B5-3465-4B82AF7362F6}"/>
              </a:ext>
            </a:extLst>
          </p:cNvPr>
          <p:cNvSpPr txBox="1"/>
          <p:nvPr/>
        </p:nvSpPr>
        <p:spPr>
          <a:xfrm>
            <a:off x="1715682" y="3752165"/>
            <a:ext cx="77551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200" b="0" i="1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Design Patterns: </a:t>
            </a:r>
            <a:r>
              <a:rPr lang="fr-BE" sz="1200" b="0" i="1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Elements</a:t>
            </a:r>
            <a:r>
              <a:rPr lang="fr-BE" sz="1200" b="0" i="1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of </a:t>
            </a:r>
            <a:r>
              <a:rPr lang="fr-BE" sz="1200" b="0" i="1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Reusable</a:t>
            </a:r>
            <a:r>
              <a:rPr lang="fr-BE" sz="1200" b="0" i="1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Object-</a:t>
            </a:r>
            <a:r>
              <a:rPr lang="fr-BE" sz="1200" b="0" i="1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Oriented</a:t>
            </a:r>
            <a:r>
              <a:rPr lang="fr-BE" sz="1200" b="0" i="1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Software</a:t>
            </a:r>
            <a:r>
              <a:rPr lang="fr-BE" sz="1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 d'Erich Gamma, Richard </a:t>
            </a:r>
            <a:r>
              <a:rPr lang="fr-BE" sz="12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Helm</a:t>
            </a:r>
            <a:r>
              <a:rPr lang="fr-BE" sz="1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Ralph Johnson et John </a:t>
            </a:r>
            <a:r>
              <a:rPr lang="fr-BE" sz="12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Vlissides</a:t>
            </a:r>
            <a:r>
              <a:rPr lang="fr-BE" sz="1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(Addison-Wesley Professional, 1994)</a:t>
            </a:r>
            <a:endParaRPr lang="fr-BE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3DF53C-0D99-11A7-DA95-43C952CC24BA}"/>
              </a:ext>
            </a:extLst>
          </p:cNvPr>
          <p:cNvSpPr txBox="1"/>
          <p:nvPr/>
        </p:nvSpPr>
        <p:spPr>
          <a:xfrm>
            <a:off x="1725227" y="2828835"/>
            <a:ext cx="87415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b="1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Les programmes orientés objet sont constitués d'objets. Un </a:t>
            </a:r>
            <a:r>
              <a:rPr lang="fr-BE" b="1" i="1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objet</a:t>
            </a:r>
            <a:r>
              <a:rPr lang="fr-BE" b="1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 regroupe des données ainsi que les procédures qui opèrent sur ces données. Ces procédures sont typiquement appelées </a:t>
            </a:r>
            <a:r>
              <a:rPr lang="fr-BE" b="1" i="1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méthodes</a:t>
            </a:r>
            <a:r>
              <a:rPr lang="fr-BE" b="1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 ou </a:t>
            </a:r>
            <a:r>
              <a:rPr lang="fr-BE" b="1" i="1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opérations</a:t>
            </a:r>
            <a:r>
              <a:rPr lang="fr-BE" b="1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</a:t>
            </a:r>
            <a:endParaRPr lang="fr-BE" b="1" dirty="0"/>
          </a:p>
        </p:txBody>
      </p:sp>
    </p:spTree>
    <p:extLst>
      <p:ext uri="{BB962C8B-B14F-4D97-AF65-F5344CB8AC3E}">
        <p14:creationId xmlns:p14="http://schemas.microsoft.com/office/powerpoint/2010/main" val="4798395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B614793-DCF3-F35A-A526-345149C1A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Concepts de base de la POO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0DFCCA1-BA9B-2961-7E0E-B97C53A5651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5149A7-C14D-711F-5D8A-6A7A7F1B3482}"/>
              </a:ext>
            </a:extLst>
          </p:cNvPr>
          <p:cNvSpPr txBox="1"/>
          <p:nvPr/>
        </p:nvSpPr>
        <p:spPr>
          <a:xfrm>
            <a:off x="1991544" y="2420888"/>
            <a:ext cx="85689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dirty="0"/>
              <a:t>L’encapsulation,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dirty="0"/>
              <a:t>Classe vs objet,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dirty="0"/>
              <a:t>L’héritage,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dirty="0"/>
              <a:t>Le polymorphisme,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dirty="0"/>
              <a:t>L’abstraction</a:t>
            </a:r>
          </a:p>
        </p:txBody>
      </p:sp>
    </p:spTree>
    <p:extLst>
      <p:ext uri="{BB962C8B-B14F-4D97-AF65-F5344CB8AC3E}">
        <p14:creationId xmlns:p14="http://schemas.microsoft.com/office/powerpoint/2010/main" val="22707300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0DFCCA1-BA9B-2961-7E0E-B97C53A5651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417284D-97FE-84BA-7514-917DE5C93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Encapsulation</a:t>
            </a:r>
          </a:p>
        </p:txBody>
      </p:sp>
      <p:pic>
        <p:nvPicPr>
          <p:cNvPr id="3074" name="Picture 2" descr="Encapsulation in OOPs by Logicmojo">
            <a:extLst>
              <a:ext uri="{FF2B5EF4-FFF2-40B4-BE49-F238E27FC236}">
                <a16:creationId xmlns:a16="http://schemas.microsoft.com/office/drawing/2014/main" id="{D8A75439-1D0C-8B9C-5786-539FDA06FE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9439" y="2132856"/>
            <a:ext cx="9333121" cy="3481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57114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0DFCCA1-BA9B-2961-7E0E-B97C53A5651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417284D-97FE-84BA-7514-917DE5C93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Classe vs (instance) d’objet</a:t>
            </a:r>
          </a:p>
        </p:txBody>
      </p:sp>
      <p:pic>
        <p:nvPicPr>
          <p:cNvPr id="4" name="Picture 2" descr="What is a class?">
            <a:extLst>
              <a:ext uri="{FF2B5EF4-FFF2-40B4-BE49-F238E27FC236}">
                <a16:creationId xmlns:a16="http://schemas.microsoft.com/office/drawing/2014/main" id="{0FB3C930-F435-C6FA-D914-D96337020E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2968" y="1721071"/>
            <a:ext cx="5926064" cy="4176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48871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0DFCCA1-BA9B-2961-7E0E-B97C53A5651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417284D-97FE-84BA-7514-917DE5C93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Héritage</a:t>
            </a:r>
          </a:p>
        </p:txBody>
      </p:sp>
      <p:pic>
        <p:nvPicPr>
          <p:cNvPr id="2050" name="Picture 2" descr="Généralisation spécialisation ou héritage">
            <a:extLst>
              <a:ext uri="{FF2B5EF4-FFF2-40B4-BE49-F238E27FC236}">
                <a16:creationId xmlns:a16="http://schemas.microsoft.com/office/drawing/2014/main" id="{2159CD01-9A7F-BB6B-4BF9-3514FF7718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4254" y="1916832"/>
            <a:ext cx="8063492" cy="3850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38755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0DFCCA1-BA9B-2961-7E0E-B97C53A5651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417284D-97FE-84BA-7514-917DE5C93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Polymorphisme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57B59F-E585-A7F1-3869-031A0149FA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392" y="1484784"/>
            <a:ext cx="5198932" cy="524523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7389381-2EDD-48A6-8730-CE068D5100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3525" y="1833902"/>
            <a:ext cx="7222047" cy="469570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9420F57-BC49-9A45-1252-E7589D492A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8775" y="1662575"/>
            <a:ext cx="8934450" cy="467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475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0DFCCA1-BA9B-2961-7E0E-B97C53A5651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417284D-97FE-84BA-7514-917DE5C93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Abstraction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2BC198-C355-92CF-4FAC-A4668B9701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1504" y="1633491"/>
            <a:ext cx="8534384" cy="4723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3517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0DFCCA1-BA9B-2961-7E0E-B97C53A5651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417284D-97FE-84BA-7514-917DE5C93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Classe abstraite vs interface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64F5659-CB83-770C-3A2B-B4822F0795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7900"/>
          <a:stretch/>
        </p:blipFill>
        <p:spPr>
          <a:xfrm>
            <a:off x="551384" y="1916832"/>
            <a:ext cx="5429588" cy="357301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2E9FF89-EF06-8C45-1C1F-F464AAEE5E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2469"/>
          <a:stretch/>
        </p:blipFill>
        <p:spPr>
          <a:xfrm>
            <a:off x="6211028" y="2073505"/>
            <a:ext cx="5429588" cy="3259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1594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0DFCCA1-BA9B-2961-7E0E-B97C53A5651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417284D-97FE-84BA-7514-917DE5C93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« Access </a:t>
            </a:r>
            <a:r>
              <a:rPr lang="fr-BE" dirty="0" err="1"/>
              <a:t>modifiers</a:t>
            </a:r>
            <a:r>
              <a:rPr lang="fr-BE" dirty="0"/>
              <a:t> »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C45B59-90BE-151B-B455-61D2F4C4F9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179" y="2201819"/>
            <a:ext cx="11013642" cy="3027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8445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5078097" y="1819656"/>
            <a:ext cx="2035814" cy="58477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4000" dirty="0">
                <a:solidFill>
                  <a:schemeClr val="accent1"/>
                </a:solidFill>
                <a:latin typeface="Playfair Display" charset="0"/>
                <a:ea typeface="Playfair Display" charset="0"/>
                <a:cs typeface="Playfair Display" charset="0"/>
              </a:rPr>
              <a:t>Contacts</a:t>
            </a: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5803259" y="-88135"/>
            <a:ext cx="1544152" cy="1544157"/>
          </a:xfrm>
          <a:prstGeom prst="line">
            <a:avLst/>
          </a:prstGeom>
          <a:ln w="12700">
            <a:solidFill>
              <a:schemeClr val="tx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5803259" y="917268"/>
            <a:ext cx="538751" cy="538753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949673" y="2629043"/>
            <a:ext cx="8307343" cy="780598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dirty="0">
                <a:solidFill>
                  <a:schemeClr val="tx1">
                    <a:alpha val="70000"/>
                  </a:schemeClr>
                </a:solidFill>
              </a:rPr>
              <a:t>E-mail: </a:t>
            </a:r>
            <a:r>
              <a:rPr lang="en-US" dirty="0">
                <a:solidFill>
                  <a:schemeClr val="tx1">
                    <a:alpha val="70000"/>
                  </a:schemeClr>
                </a:solidFill>
                <a:hlinkClick r:id="rId2"/>
              </a:rPr>
              <a:t>ludwig.lebrun@condorcet.be</a:t>
            </a:r>
            <a:r>
              <a:rPr lang="en-US" dirty="0">
                <a:solidFill>
                  <a:schemeClr val="tx1">
                    <a:alpha val="70000"/>
                  </a:schemeClr>
                </a:solidFill>
              </a:rPr>
              <a:t> &amp; </a:t>
            </a:r>
            <a:r>
              <a:rPr lang="en-US" dirty="0">
                <a:solidFill>
                  <a:schemeClr val="tx1">
                    <a:alpha val="70000"/>
                  </a:schemeClr>
                </a:solidFill>
                <a:hlinkClick r:id="rId3"/>
              </a:rPr>
              <a:t>lle@eonix.be</a:t>
            </a:r>
            <a:r>
              <a:rPr lang="en-US" dirty="0">
                <a:solidFill>
                  <a:schemeClr val="tx1">
                    <a:alpha val="70000"/>
                  </a:schemeClr>
                </a:solidFill>
              </a:rPr>
              <a:t>  </a:t>
            </a:r>
          </a:p>
          <a:p>
            <a:pPr algn="ctr">
              <a:lnSpc>
                <a:spcPct val="130000"/>
              </a:lnSpc>
            </a:pPr>
            <a:r>
              <a:rPr lang="en-US" dirty="0">
                <a:solidFill>
                  <a:schemeClr val="tx1">
                    <a:alpha val="70000"/>
                  </a:schemeClr>
                </a:solidFill>
              </a:rPr>
              <a:t>LinkedIn : Ludwig Lebrun</a:t>
            </a:r>
            <a:endParaRPr lang="fr-BE" b="0" i="0" dirty="0">
              <a:effectLst/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1153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2</a:t>
            </a:fld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0" y="1794799"/>
            <a:ext cx="4387722" cy="4387721"/>
          </a:xfrm>
          <a:prstGeom prst="line">
            <a:avLst/>
          </a:prstGeom>
          <a:ln>
            <a:solidFill>
              <a:schemeClr val="tx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1956675" y="2608127"/>
            <a:ext cx="1617717" cy="161771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1788168" y="2441121"/>
            <a:ext cx="1954730" cy="1954737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955800" y="1162765"/>
            <a:ext cx="3637214" cy="830997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sz="4800" b="1" dirty="0" err="1">
                <a:solidFill>
                  <a:schemeClr val="accent1"/>
                </a:solidFill>
                <a:latin typeface="Playfair Display" charset="0"/>
                <a:ea typeface="Playfair Display" charset="0"/>
                <a:cs typeface="Playfair Display" charset="0"/>
              </a:rPr>
              <a:t>Présentation</a:t>
            </a:r>
            <a:endParaRPr lang="en-US" sz="4800" b="1" dirty="0">
              <a:solidFill>
                <a:schemeClr val="accent1"/>
              </a:solidFill>
              <a:latin typeface="Playfair Display" charset="0"/>
              <a:ea typeface="Playfair Display" charset="0"/>
              <a:cs typeface="Playfair Display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119664" y="1934081"/>
            <a:ext cx="2115964" cy="387798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2400" dirty="0">
                <a:latin typeface="Playfair Display" charset="0"/>
                <a:ea typeface="Playfair Display" charset="0"/>
                <a:cs typeface="Playfair Display" charset="0"/>
              </a:rPr>
              <a:t>Ludwig Lebrun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911405" y="3260438"/>
            <a:ext cx="5181740" cy="307777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sz="1400" b="1" dirty="0">
                <a:latin typeface="Open Sans" charset="0"/>
                <a:ea typeface="Open Sans" charset="0"/>
                <a:cs typeface="Open Sans" charset="0"/>
              </a:rPr>
              <a:t>.NET Software Developer &amp; Chief Maintenance Officer @ </a:t>
            </a:r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9240067" y="4887310"/>
            <a:ext cx="1970690" cy="1970691"/>
          </a:xfrm>
          <a:prstGeom prst="line">
            <a:avLst/>
          </a:prstGeom>
          <a:ln>
            <a:solidFill>
              <a:schemeClr val="tx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reeform 2115"/>
          <p:cNvSpPr>
            <a:spLocks noEditPoints="1"/>
          </p:cNvSpPr>
          <p:nvPr/>
        </p:nvSpPr>
        <p:spPr bwMode="auto">
          <a:xfrm>
            <a:off x="2558695" y="3153568"/>
            <a:ext cx="420688" cy="550863"/>
          </a:xfrm>
          <a:custGeom>
            <a:avLst/>
            <a:gdLst>
              <a:gd name="T0" fmla="*/ 73 w 123"/>
              <a:gd name="T1" fmla="*/ 80 h 160"/>
              <a:gd name="T2" fmla="*/ 123 w 123"/>
              <a:gd name="T3" fmla="*/ 8 h 160"/>
              <a:gd name="T4" fmla="*/ 8 w 123"/>
              <a:gd name="T5" fmla="*/ 16 h 160"/>
              <a:gd name="T6" fmla="*/ 21 w 123"/>
              <a:gd name="T7" fmla="*/ 128 h 160"/>
              <a:gd name="T8" fmla="*/ 8 w 123"/>
              <a:gd name="T9" fmla="*/ 160 h 160"/>
              <a:gd name="T10" fmla="*/ 8 w 123"/>
              <a:gd name="T11" fmla="*/ 11 h 160"/>
              <a:gd name="T12" fmla="*/ 117 w 123"/>
              <a:gd name="T13" fmla="*/ 8 h 160"/>
              <a:gd name="T14" fmla="*/ 8 w 123"/>
              <a:gd name="T15" fmla="*/ 11 h 160"/>
              <a:gd name="T16" fmla="*/ 96 w 123"/>
              <a:gd name="T17" fmla="*/ 32 h 160"/>
              <a:gd name="T18" fmla="*/ 27 w 123"/>
              <a:gd name="T19" fmla="*/ 128 h 160"/>
              <a:gd name="T20" fmla="*/ 96 w 123"/>
              <a:gd name="T21" fmla="*/ 144 h 160"/>
              <a:gd name="T22" fmla="*/ 83 w 123"/>
              <a:gd name="T23" fmla="*/ 141 h 160"/>
              <a:gd name="T24" fmla="*/ 69 w 123"/>
              <a:gd name="T25" fmla="*/ 144 h 160"/>
              <a:gd name="T26" fmla="*/ 53 w 123"/>
              <a:gd name="T27" fmla="*/ 144 h 160"/>
              <a:gd name="T28" fmla="*/ 40 w 123"/>
              <a:gd name="T29" fmla="*/ 141 h 160"/>
              <a:gd name="T30" fmla="*/ 27 w 123"/>
              <a:gd name="T31" fmla="*/ 144 h 160"/>
              <a:gd name="T32" fmla="*/ 5 w 123"/>
              <a:gd name="T33" fmla="*/ 152 h 160"/>
              <a:gd name="T34" fmla="*/ 115 w 123"/>
              <a:gd name="T35" fmla="*/ 149 h 160"/>
              <a:gd name="T36" fmla="*/ 37 w 123"/>
              <a:gd name="T37" fmla="*/ 139 h 160"/>
              <a:gd name="T38" fmla="*/ 45 w 123"/>
              <a:gd name="T39" fmla="*/ 136 h 160"/>
              <a:gd name="T40" fmla="*/ 45 w 123"/>
              <a:gd name="T41" fmla="*/ 136 h 160"/>
              <a:gd name="T42" fmla="*/ 53 w 123"/>
              <a:gd name="T43" fmla="*/ 139 h 160"/>
              <a:gd name="T44" fmla="*/ 67 w 123"/>
              <a:gd name="T45" fmla="*/ 141 h 160"/>
              <a:gd name="T46" fmla="*/ 80 w 123"/>
              <a:gd name="T47" fmla="*/ 139 h 160"/>
              <a:gd name="T48" fmla="*/ 88 w 123"/>
              <a:gd name="T49" fmla="*/ 136 h 160"/>
              <a:gd name="T50" fmla="*/ 88 w 123"/>
              <a:gd name="T51" fmla="*/ 136 h 160"/>
              <a:gd name="T52" fmla="*/ 37 w 123"/>
              <a:gd name="T53" fmla="*/ 133 h 160"/>
              <a:gd name="T54" fmla="*/ 51 w 123"/>
              <a:gd name="T55" fmla="*/ 136 h 160"/>
              <a:gd name="T56" fmla="*/ 64 w 123"/>
              <a:gd name="T57" fmla="*/ 88 h 160"/>
              <a:gd name="T58" fmla="*/ 45 w 123"/>
              <a:gd name="T59" fmla="*/ 56 h 160"/>
              <a:gd name="T60" fmla="*/ 45 w 123"/>
              <a:gd name="T61" fmla="*/ 56 h 160"/>
              <a:gd name="T62" fmla="*/ 53 w 123"/>
              <a:gd name="T63" fmla="*/ 59 h 160"/>
              <a:gd name="T64" fmla="*/ 67 w 123"/>
              <a:gd name="T65" fmla="*/ 61 h 160"/>
              <a:gd name="T66" fmla="*/ 80 w 123"/>
              <a:gd name="T67" fmla="*/ 59 h 160"/>
              <a:gd name="T68" fmla="*/ 72 w 123"/>
              <a:gd name="T69" fmla="*/ 51 h 160"/>
              <a:gd name="T70" fmla="*/ 72 w 123"/>
              <a:gd name="T71" fmla="*/ 51 h 160"/>
              <a:gd name="T72" fmla="*/ 75 w 123"/>
              <a:gd name="T73" fmla="*/ 48 h 160"/>
              <a:gd name="T74" fmla="*/ 51 w 123"/>
              <a:gd name="T75" fmla="*/ 56 h 160"/>
              <a:gd name="T76" fmla="*/ 64 w 123"/>
              <a:gd name="T77" fmla="*/ 53 h 160"/>
              <a:gd name="T78" fmla="*/ 45 w 123"/>
              <a:gd name="T79" fmla="*/ 45 h 160"/>
              <a:gd name="T80" fmla="*/ 45 w 123"/>
              <a:gd name="T81" fmla="*/ 45 h 160"/>
              <a:gd name="T82" fmla="*/ 48 w 123"/>
              <a:gd name="T83" fmla="*/ 64 h 160"/>
              <a:gd name="T84" fmla="*/ 56 w 123"/>
              <a:gd name="T85" fmla="*/ 72 h 160"/>
              <a:gd name="T86" fmla="*/ 69 w 123"/>
              <a:gd name="T87" fmla="*/ 69 h 160"/>
              <a:gd name="T88" fmla="*/ 61 w 123"/>
              <a:gd name="T89" fmla="*/ 61 h 160"/>
              <a:gd name="T90" fmla="*/ 61 w 123"/>
              <a:gd name="T91" fmla="*/ 61 h 160"/>
              <a:gd name="T92" fmla="*/ 69 w 123"/>
              <a:gd name="T93" fmla="*/ 64 h 160"/>
              <a:gd name="T94" fmla="*/ 61 w 123"/>
              <a:gd name="T95" fmla="*/ 99 h 160"/>
              <a:gd name="T96" fmla="*/ 64 w 123"/>
              <a:gd name="T97" fmla="*/ 104 h 160"/>
              <a:gd name="T98" fmla="*/ 61 w 123"/>
              <a:gd name="T99" fmla="*/ 109 h 160"/>
              <a:gd name="T100" fmla="*/ 61 w 123"/>
              <a:gd name="T101" fmla="*/ 109 h 160"/>
              <a:gd name="T102" fmla="*/ 59 w 123"/>
              <a:gd name="T103" fmla="*/ 120 h 160"/>
              <a:gd name="T104" fmla="*/ 61 w 123"/>
              <a:gd name="T105" fmla="*/ 131 h 160"/>
              <a:gd name="T106" fmla="*/ 75 w 123"/>
              <a:gd name="T107" fmla="*/ 133 h 160"/>
              <a:gd name="T108" fmla="*/ 83 w 123"/>
              <a:gd name="T109" fmla="*/ 131 h 160"/>
              <a:gd name="T110" fmla="*/ 83 w 123"/>
              <a:gd name="T111" fmla="*/ 131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123" h="160">
                <a:moveTo>
                  <a:pt x="115" y="144"/>
                </a:moveTo>
                <a:cubicBezTo>
                  <a:pt x="101" y="144"/>
                  <a:pt x="101" y="144"/>
                  <a:pt x="101" y="144"/>
                </a:cubicBezTo>
                <a:cubicBezTo>
                  <a:pt x="101" y="128"/>
                  <a:pt x="101" y="128"/>
                  <a:pt x="101" y="128"/>
                </a:cubicBezTo>
                <a:cubicBezTo>
                  <a:pt x="101" y="108"/>
                  <a:pt x="90" y="89"/>
                  <a:pt x="73" y="80"/>
                </a:cubicBezTo>
                <a:cubicBezTo>
                  <a:pt x="90" y="71"/>
                  <a:pt x="101" y="52"/>
                  <a:pt x="101" y="32"/>
                </a:cubicBezTo>
                <a:cubicBezTo>
                  <a:pt x="101" y="16"/>
                  <a:pt x="101" y="16"/>
                  <a:pt x="101" y="16"/>
                </a:cubicBezTo>
                <a:cubicBezTo>
                  <a:pt x="115" y="16"/>
                  <a:pt x="115" y="16"/>
                  <a:pt x="115" y="16"/>
                </a:cubicBezTo>
                <a:cubicBezTo>
                  <a:pt x="119" y="16"/>
                  <a:pt x="123" y="12"/>
                  <a:pt x="123" y="8"/>
                </a:cubicBezTo>
                <a:cubicBezTo>
                  <a:pt x="123" y="4"/>
                  <a:pt x="119" y="0"/>
                  <a:pt x="115" y="0"/>
                </a:cubicBezTo>
                <a:cubicBezTo>
                  <a:pt x="8" y="0"/>
                  <a:pt x="8" y="0"/>
                  <a:pt x="8" y="0"/>
                </a:cubicBezTo>
                <a:cubicBezTo>
                  <a:pt x="4" y="0"/>
                  <a:pt x="0" y="4"/>
                  <a:pt x="0" y="8"/>
                </a:cubicBezTo>
                <a:cubicBezTo>
                  <a:pt x="0" y="12"/>
                  <a:pt x="4" y="16"/>
                  <a:pt x="8" y="16"/>
                </a:cubicBezTo>
                <a:cubicBezTo>
                  <a:pt x="21" y="16"/>
                  <a:pt x="21" y="16"/>
                  <a:pt x="21" y="16"/>
                </a:cubicBezTo>
                <a:cubicBezTo>
                  <a:pt x="21" y="32"/>
                  <a:pt x="21" y="32"/>
                  <a:pt x="21" y="32"/>
                </a:cubicBezTo>
                <a:cubicBezTo>
                  <a:pt x="21" y="52"/>
                  <a:pt x="32" y="71"/>
                  <a:pt x="50" y="80"/>
                </a:cubicBezTo>
                <a:cubicBezTo>
                  <a:pt x="32" y="89"/>
                  <a:pt x="21" y="108"/>
                  <a:pt x="21" y="128"/>
                </a:cubicBezTo>
                <a:cubicBezTo>
                  <a:pt x="21" y="144"/>
                  <a:pt x="21" y="144"/>
                  <a:pt x="21" y="144"/>
                </a:cubicBezTo>
                <a:cubicBezTo>
                  <a:pt x="8" y="144"/>
                  <a:pt x="8" y="144"/>
                  <a:pt x="8" y="144"/>
                </a:cubicBezTo>
                <a:cubicBezTo>
                  <a:pt x="4" y="144"/>
                  <a:pt x="0" y="148"/>
                  <a:pt x="0" y="152"/>
                </a:cubicBezTo>
                <a:cubicBezTo>
                  <a:pt x="0" y="156"/>
                  <a:pt x="4" y="160"/>
                  <a:pt x="8" y="160"/>
                </a:cubicBezTo>
                <a:cubicBezTo>
                  <a:pt x="115" y="160"/>
                  <a:pt x="115" y="160"/>
                  <a:pt x="115" y="160"/>
                </a:cubicBezTo>
                <a:cubicBezTo>
                  <a:pt x="119" y="160"/>
                  <a:pt x="123" y="156"/>
                  <a:pt x="123" y="152"/>
                </a:cubicBezTo>
                <a:cubicBezTo>
                  <a:pt x="123" y="148"/>
                  <a:pt x="119" y="144"/>
                  <a:pt x="115" y="144"/>
                </a:cubicBezTo>
                <a:close/>
                <a:moveTo>
                  <a:pt x="8" y="11"/>
                </a:moveTo>
                <a:cubicBezTo>
                  <a:pt x="7" y="11"/>
                  <a:pt x="5" y="9"/>
                  <a:pt x="5" y="8"/>
                </a:cubicBezTo>
                <a:cubicBezTo>
                  <a:pt x="5" y="7"/>
                  <a:pt x="7" y="5"/>
                  <a:pt x="8" y="5"/>
                </a:cubicBezTo>
                <a:cubicBezTo>
                  <a:pt x="115" y="5"/>
                  <a:pt x="115" y="5"/>
                  <a:pt x="115" y="5"/>
                </a:cubicBezTo>
                <a:cubicBezTo>
                  <a:pt x="116" y="5"/>
                  <a:pt x="117" y="7"/>
                  <a:pt x="117" y="8"/>
                </a:cubicBezTo>
                <a:cubicBezTo>
                  <a:pt x="117" y="9"/>
                  <a:pt x="116" y="11"/>
                  <a:pt x="115" y="11"/>
                </a:cubicBezTo>
                <a:cubicBezTo>
                  <a:pt x="101" y="11"/>
                  <a:pt x="101" y="11"/>
                  <a:pt x="101" y="11"/>
                </a:cubicBezTo>
                <a:cubicBezTo>
                  <a:pt x="21" y="11"/>
                  <a:pt x="21" y="11"/>
                  <a:pt x="21" y="11"/>
                </a:cubicBezTo>
                <a:lnTo>
                  <a:pt x="8" y="11"/>
                </a:lnTo>
                <a:close/>
                <a:moveTo>
                  <a:pt x="27" y="32"/>
                </a:moveTo>
                <a:cubicBezTo>
                  <a:pt x="27" y="16"/>
                  <a:pt x="27" y="16"/>
                  <a:pt x="27" y="16"/>
                </a:cubicBezTo>
                <a:cubicBezTo>
                  <a:pt x="96" y="16"/>
                  <a:pt x="96" y="16"/>
                  <a:pt x="96" y="16"/>
                </a:cubicBezTo>
                <a:cubicBezTo>
                  <a:pt x="96" y="32"/>
                  <a:pt x="96" y="32"/>
                  <a:pt x="96" y="32"/>
                </a:cubicBezTo>
                <a:cubicBezTo>
                  <a:pt x="96" y="52"/>
                  <a:pt x="84" y="70"/>
                  <a:pt x="66" y="77"/>
                </a:cubicBezTo>
                <a:cubicBezTo>
                  <a:pt x="57" y="77"/>
                  <a:pt x="57" y="77"/>
                  <a:pt x="57" y="77"/>
                </a:cubicBezTo>
                <a:cubicBezTo>
                  <a:pt x="38" y="70"/>
                  <a:pt x="27" y="52"/>
                  <a:pt x="27" y="32"/>
                </a:cubicBezTo>
                <a:close/>
                <a:moveTo>
                  <a:pt x="27" y="128"/>
                </a:moveTo>
                <a:cubicBezTo>
                  <a:pt x="27" y="108"/>
                  <a:pt x="38" y="90"/>
                  <a:pt x="57" y="83"/>
                </a:cubicBezTo>
                <a:cubicBezTo>
                  <a:pt x="66" y="83"/>
                  <a:pt x="66" y="83"/>
                  <a:pt x="66" y="83"/>
                </a:cubicBezTo>
                <a:cubicBezTo>
                  <a:pt x="84" y="90"/>
                  <a:pt x="96" y="108"/>
                  <a:pt x="96" y="128"/>
                </a:cubicBezTo>
                <a:cubicBezTo>
                  <a:pt x="96" y="144"/>
                  <a:pt x="96" y="144"/>
                  <a:pt x="96" y="144"/>
                </a:cubicBezTo>
                <a:cubicBezTo>
                  <a:pt x="96" y="143"/>
                  <a:pt x="95" y="141"/>
                  <a:pt x="93" y="141"/>
                </a:cubicBezTo>
                <a:cubicBezTo>
                  <a:pt x="92" y="141"/>
                  <a:pt x="91" y="143"/>
                  <a:pt x="91" y="144"/>
                </a:cubicBezTo>
                <a:cubicBezTo>
                  <a:pt x="85" y="144"/>
                  <a:pt x="85" y="144"/>
                  <a:pt x="85" y="144"/>
                </a:cubicBezTo>
                <a:cubicBezTo>
                  <a:pt x="85" y="143"/>
                  <a:pt x="84" y="141"/>
                  <a:pt x="83" y="141"/>
                </a:cubicBezTo>
                <a:cubicBezTo>
                  <a:pt x="81" y="141"/>
                  <a:pt x="80" y="143"/>
                  <a:pt x="80" y="144"/>
                </a:cubicBezTo>
                <a:cubicBezTo>
                  <a:pt x="75" y="144"/>
                  <a:pt x="75" y="144"/>
                  <a:pt x="75" y="144"/>
                </a:cubicBezTo>
                <a:cubicBezTo>
                  <a:pt x="75" y="143"/>
                  <a:pt x="73" y="141"/>
                  <a:pt x="72" y="141"/>
                </a:cubicBezTo>
                <a:cubicBezTo>
                  <a:pt x="71" y="141"/>
                  <a:pt x="69" y="143"/>
                  <a:pt x="69" y="144"/>
                </a:cubicBezTo>
                <a:cubicBezTo>
                  <a:pt x="64" y="144"/>
                  <a:pt x="64" y="144"/>
                  <a:pt x="64" y="144"/>
                </a:cubicBezTo>
                <a:cubicBezTo>
                  <a:pt x="64" y="143"/>
                  <a:pt x="63" y="141"/>
                  <a:pt x="61" y="141"/>
                </a:cubicBezTo>
                <a:cubicBezTo>
                  <a:pt x="60" y="141"/>
                  <a:pt x="59" y="143"/>
                  <a:pt x="59" y="144"/>
                </a:cubicBezTo>
                <a:cubicBezTo>
                  <a:pt x="53" y="144"/>
                  <a:pt x="53" y="144"/>
                  <a:pt x="53" y="144"/>
                </a:cubicBezTo>
                <a:cubicBezTo>
                  <a:pt x="53" y="143"/>
                  <a:pt x="52" y="141"/>
                  <a:pt x="51" y="141"/>
                </a:cubicBezTo>
                <a:cubicBezTo>
                  <a:pt x="49" y="141"/>
                  <a:pt x="48" y="143"/>
                  <a:pt x="48" y="144"/>
                </a:cubicBezTo>
                <a:cubicBezTo>
                  <a:pt x="43" y="144"/>
                  <a:pt x="43" y="144"/>
                  <a:pt x="43" y="144"/>
                </a:cubicBezTo>
                <a:cubicBezTo>
                  <a:pt x="43" y="143"/>
                  <a:pt x="41" y="141"/>
                  <a:pt x="40" y="141"/>
                </a:cubicBezTo>
                <a:cubicBezTo>
                  <a:pt x="39" y="141"/>
                  <a:pt x="37" y="143"/>
                  <a:pt x="37" y="144"/>
                </a:cubicBezTo>
                <a:cubicBezTo>
                  <a:pt x="32" y="144"/>
                  <a:pt x="32" y="144"/>
                  <a:pt x="32" y="144"/>
                </a:cubicBezTo>
                <a:cubicBezTo>
                  <a:pt x="32" y="143"/>
                  <a:pt x="31" y="141"/>
                  <a:pt x="29" y="141"/>
                </a:cubicBezTo>
                <a:cubicBezTo>
                  <a:pt x="28" y="141"/>
                  <a:pt x="27" y="143"/>
                  <a:pt x="27" y="144"/>
                </a:cubicBezTo>
                <a:lnTo>
                  <a:pt x="27" y="128"/>
                </a:lnTo>
                <a:close/>
                <a:moveTo>
                  <a:pt x="115" y="155"/>
                </a:moveTo>
                <a:cubicBezTo>
                  <a:pt x="8" y="155"/>
                  <a:pt x="8" y="155"/>
                  <a:pt x="8" y="155"/>
                </a:cubicBezTo>
                <a:cubicBezTo>
                  <a:pt x="7" y="155"/>
                  <a:pt x="5" y="153"/>
                  <a:pt x="5" y="152"/>
                </a:cubicBezTo>
                <a:cubicBezTo>
                  <a:pt x="5" y="151"/>
                  <a:pt x="7" y="149"/>
                  <a:pt x="8" y="149"/>
                </a:cubicBezTo>
                <a:cubicBezTo>
                  <a:pt x="21" y="149"/>
                  <a:pt x="21" y="149"/>
                  <a:pt x="21" y="149"/>
                </a:cubicBezTo>
                <a:cubicBezTo>
                  <a:pt x="101" y="149"/>
                  <a:pt x="101" y="149"/>
                  <a:pt x="101" y="149"/>
                </a:cubicBezTo>
                <a:cubicBezTo>
                  <a:pt x="115" y="149"/>
                  <a:pt x="115" y="149"/>
                  <a:pt x="115" y="149"/>
                </a:cubicBezTo>
                <a:cubicBezTo>
                  <a:pt x="116" y="149"/>
                  <a:pt x="117" y="151"/>
                  <a:pt x="117" y="152"/>
                </a:cubicBezTo>
                <a:cubicBezTo>
                  <a:pt x="117" y="153"/>
                  <a:pt x="116" y="155"/>
                  <a:pt x="115" y="155"/>
                </a:cubicBezTo>
                <a:close/>
                <a:moveTo>
                  <a:pt x="35" y="136"/>
                </a:moveTo>
                <a:cubicBezTo>
                  <a:pt x="36" y="136"/>
                  <a:pt x="37" y="137"/>
                  <a:pt x="37" y="139"/>
                </a:cubicBezTo>
                <a:cubicBezTo>
                  <a:pt x="37" y="140"/>
                  <a:pt x="36" y="141"/>
                  <a:pt x="35" y="141"/>
                </a:cubicBezTo>
                <a:cubicBezTo>
                  <a:pt x="33" y="141"/>
                  <a:pt x="32" y="140"/>
                  <a:pt x="32" y="139"/>
                </a:cubicBezTo>
                <a:cubicBezTo>
                  <a:pt x="32" y="137"/>
                  <a:pt x="33" y="136"/>
                  <a:pt x="35" y="136"/>
                </a:cubicBezTo>
                <a:close/>
                <a:moveTo>
                  <a:pt x="45" y="136"/>
                </a:moveTo>
                <a:cubicBezTo>
                  <a:pt x="47" y="136"/>
                  <a:pt x="48" y="137"/>
                  <a:pt x="48" y="139"/>
                </a:cubicBezTo>
                <a:cubicBezTo>
                  <a:pt x="48" y="140"/>
                  <a:pt x="47" y="141"/>
                  <a:pt x="45" y="141"/>
                </a:cubicBezTo>
                <a:cubicBezTo>
                  <a:pt x="44" y="141"/>
                  <a:pt x="43" y="140"/>
                  <a:pt x="43" y="139"/>
                </a:cubicBezTo>
                <a:cubicBezTo>
                  <a:pt x="43" y="137"/>
                  <a:pt x="44" y="136"/>
                  <a:pt x="45" y="136"/>
                </a:cubicBezTo>
                <a:close/>
                <a:moveTo>
                  <a:pt x="56" y="136"/>
                </a:moveTo>
                <a:cubicBezTo>
                  <a:pt x="57" y="136"/>
                  <a:pt x="59" y="137"/>
                  <a:pt x="59" y="139"/>
                </a:cubicBezTo>
                <a:cubicBezTo>
                  <a:pt x="59" y="140"/>
                  <a:pt x="57" y="141"/>
                  <a:pt x="56" y="141"/>
                </a:cubicBezTo>
                <a:cubicBezTo>
                  <a:pt x="55" y="141"/>
                  <a:pt x="53" y="140"/>
                  <a:pt x="53" y="139"/>
                </a:cubicBezTo>
                <a:cubicBezTo>
                  <a:pt x="53" y="137"/>
                  <a:pt x="55" y="136"/>
                  <a:pt x="56" y="136"/>
                </a:cubicBezTo>
                <a:close/>
                <a:moveTo>
                  <a:pt x="67" y="136"/>
                </a:moveTo>
                <a:cubicBezTo>
                  <a:pt x="68" y="136"/>
                  <a:pt x="69" y="137"/>
                  <a:pt x="69" y="139"/>
                </a:cubicBezTo>
                <a:cubicBezTo>
                  <a:pt x="69" y="140"/>
                  <a:pt x="68" y="141"/>
                  <a:pt x="67" y="141"/>
                </a:cubicBezTo>
                <a:cubicBezTo>
                  <a:pt x="65" y="141"/>
                  <a:pt x="64" y="140"/>
                  <a:pt x="64" y="139"/>
                </a:cubicBezTo>
                <a:cubicBezTo>
                  <a:pt x="64" y="137"/>
                  <a:pt x="65" y="136"/>
                  <a:pt x="67" y="136"/>
                </a:cubicBezTo>
                <a:close/>
                <a:moveTo>
                  <a:pt x="77" y="136"/>
                </a:moveTo>
                <a:cubicBezTo>
                  <a:pt x="79" y="136"/>
                  <a:pt x="80" y="137"/>
                  <a:pt x="80" y="139"/>
                </a:cubicBezTo>
                <a:cubicBezTo>
                  <a:pt x="80" y="140"/>
                  <a:pt x="79" y="141"/>
                  <a:pt x="77" y="141"/>
                </a:cubicBezTo>
                <a:cubicBezTo>
                  <a:pt x="76" y="141"/>
                  <a:pt x="75" y="140"/>
                  <a:pt x="75" y="139"/>
                </a:cubicBezTo>
                <a:cubicBezTo>
                  <a:pt x="75" y="137"/>
                  <a:pt x="76" y="136"/>
                  <a:pt x="77" y="136"/>
                </a:cubicBezTo>
                <a:close/>
                <a:moveTo>
                  <a:pt x="88" y="136"/>
                </a:moveTo>
                <a:cubicBezTo>
                  <a:pt x="89" y="136"/>
                  <a:pt x="91" y="137"/>
                  <a:pt x="91" y="139"/>
                </a:cubicBezTo>
                <a:cubicBezTo>
                  <a:pt x="91" y="140"/>
                  <a:pt x="89" y="141"/>
                  <a:pt x="88" y="141"/>
                </a:cubicBezTo>
                <a:cubicBezTo>
                  <a:pt x="87" y="141"/>
                  <a:pt x="85" y="140"/>
                  <a:pt x="85" y="139"/>
                </a:cubicBezTo>
                <a:cubicBezTo>
                  <a:pt x="85" y="137"/>
                  <a:pt x="87" y="136"/>
                  <a:pt x="88" y="136"/>
                </a:cubicBezTo>
                <a:close/>
                <a:moveTo>
                  <a:pt x="40" y="131"/>
                </a:moveTo>
                <a:cubicBezTo>
                  <a:pt x="41" y="131"/>
                  <a:pt x="43" y="132"/>
                  <a:pt x="43" y="133"/>
                </a:cubicBezTo>
                <a:cubicBezTo>
                  <a:pt x="43" y="135"/>
                  <a:pt x="41" y="136"/>
                  <a:pt x="40" y="136"/>
                </a:cubicBezTo>
                <a:cubicBezTo>
                  <a:pt x="39" y="136"/>
                  <a:pt x="37" y="135"/>
                  <a:pt x="37" y="133"/>
                </a:cubicBezTo>
                <a:cubicBezTo>
                  <a:pt x="37" y="132"/>
                  <a:pt x="39" y="131"/>
                  <a:pt x="40" y="131"/>
                </a:cubicBezTo>
                <a:close/>
                <a:moveTo>
                  <a:pt x="51" y="131"/>
                </a:moveTo>
                <a:cubicBezTo>
                  <a:pt x="52" y="131"/>
                  <a:pt x="53" y="132"/>
                  <a:pt x="53" y="133"/>
                </a:cubicBezTo>
                <a:cubicBezTo>
                  <a:pt x="53" y="135"/>
                  <a:pt x="52" y="136"/>
                  <a:pt x="51" y="136"/>
                </a:cubicBezTo>
                <a:cubicBezTo>
                  <a:pt x="49" y="136"/>
                  <a:pt x="48" y="135"/>
                  <a:pt x="48" y="133"/>
                </a:cubicBezTo>
                <a:cubicBezTo>
                  <a:pt x="48" y="132"/>
                  <a:pt x="49" y="131"/>
                  <a:pt x="51" y="131"/>
                </a:cubicBezTo>
                <a:close/>
                <a:moveTo>
                  <a:pt x="61" y="85"/>
                </a:moveTo>
                <a:cubicBezTo>
                  <a:pt x="63" y="85"/>
                  <a:pt x="64" y="87"/>
                  <a:pt x="64" y="88"/>
                </a:cubicBezTo>
                <a:cubicBezTo>
                  <a:pt x="64" y="89"/>
                  <a:pt x="63" y="91"/>
                  <a:pt x="61" y="91"/>
                </a:cubicBezTo>
                <a:cubicBezTo>
                  <a:pt x="60" y="91"/>
                  <a:pt x="59" y="89"/>
                  <a:pt x="59" y="88"/>
                </a:cubicBezTo>
                <a:cubicBezTo>
                  <a:pt x="59" y="87"/>
                  <a:pt x="60" y="85"/>
                  <a:pt x="61" y="85"/>
                </a:cubicBezTo>
                <a:close/>
                <a:moveTo>
                  <a:pt x="45" y="56"/>
                </a:moveTo>
                <a:cubicBezTo>
                  <a:pt x="47" y="56"/>
                  <a:pt x="48" y="57"/>
                  <a:pt x="48" y="59"/>
                </a:cubicBezTo>
                <a:cubicBezTo>
                  <a:pt x="48" y="60"/>
                  <a:pt x="47" y="61"/>
                  <a:pt x="45" y="61"/>
                </a:cubicBezTo>
                <a:cubicBezTo>
                  <a:pt x="44" y="61"/>
                  <a:pt x="43" y="60"/>
                  <a:pt x="43" y="59"/>
                </a:cubicBezTo>
                <a:cubicBezTo>
                  <a:pt x="43" y="57"/>
                  <a:pt x="44" y="56"/>
                  <a:pt x="45" y="56"/>
                </a:cubicBezTo>
                <a:close/>
                <a:moveTo>
                  <a:pt x="56" y="56"/>
                </a:moveTo>
                <a:cubicBezTo>
                  <a:pt x="57" y="56"/>
                  <a:pt x="59" y="57"/>
                  <a:pt x="59" y="59"/>
                </a:cubicBezTo>
                <a:cubicBezTo>
                  <a:pt x="59" y="60"/>
                  <a:pt x="57" y="61"/>
                  <a:pt x="56" y="61"/>
                </a:cubicBezTo>
                <a:cubicBezTo>
                  <a:pt x="55" y="61"/>
                  <a:pt x="53" y="60"/>
                  <a:pt x="53" y="59"/>
                </a:cubicBezTo>
                <a:cubicBezTo>
                  <a:pt x="53" y="57"/>
                  <a:pt x="55" y="56"/>
                  <a:pt x="56" y="56"/>
                </a:cubicBezTo>
                <a:close/>
                <a:moveTo>
                  <a:pt x="67" y="56"/>
                </a:moveTo>
                <a:cubicBezTo>
                  <a:pt x="68" y="56"/>
                  <a:pt x="69" y="57"/>
                  <a:pt x="69" y="59"/>
                </a:cubicBezTo>
                <a:cubicBezTo>
                  <a:pt x="69" y="60"/>
                  <a:pt x="68" y="61"/>
                  <a:pt x="67" y="61"/>
                </a:cubicBezTo>
                <a:cubicBezTo>
                  <a:pt x="65" y="61"/>
                  <a:pt x="64" y="60"/>
                  <a:pt x="64" y="59"/>
                </a:cubicBezTo>
                <a:cubicBezTo>
                  <a:pt x="64" y="57"/>
                  <a:pt x="65" y="56"/>
                  <a:pt x="67" y="56"/>
                </a:cubicBezTo>
                <a:close/>
                <a:moveTo>
                  <a:pt x="77" y="56"/>
                </a:moveTo>
                <a:cubicBezTo>
                  <a:pt x="79" y="56"/>
                  <a:pt x="80" y="57"/>
                  <a:pt x="80" y="59"/>
                </a:cubicBezTo>
                <a:cubicBezTo>
                  <a:pt x="80" y="60"/>
                  <a:pt x="79" y="61"/>
                  <a:pt x="77" y="61"/>
                </a:cubicBezTo>
                <a:cubicBezTo>
                  <a:pt x="76" y="61"/>
                  <a:pt x="75" y="60"/>
                  <a:pt x="75" y="59"/>
                </a:cubicBezTo>
                <a:cubicBezTo>
                  <a:pt x="75" y="57"/>
                  <a:pt x="76" y="56"/>
                  <a:pt x="77" y="56"/>
                </a:cubicBezTo>
                <a:close/>
                <a:moveTo>
                  <a:pt x="72" y="51"/>
                </a:moveTo>
                <a:cubicBezTo>
                  <a:pt x="73" y="51"/>
                  <a:pt x="75" y="52"/>
                  <a:pt x="75" y="53"/>
                </a:cubicBezTo>
                <a:cubicBezTo>
                  <a:pt x="75" y="55"/>
                  <a:pt x="73" y="56"/>
                  <a:pt x="72" y="56"/>
                </a:cubicBezTo>
                <a:cubicBezTo>
                  <a:pt x="71" y="56"/>
                  <a:pt x="69" y="55"/>
                  <a:pt x="69" y="53"/>
                </a:cubicBezTo>
                <a:cubicBezTo>
                  <a:pt x="69" y="52"/>
                  <a:pt x="71" y="51"/>
                  <a:pt x="72" y="51"/>
                </a:cubicBezTo>
                <a:close/>
                <a:moveTo>
                  <a:pt x="77" y="45"/>
                </a:moveTo>
                <a:cubicBezTo>
                  <a:pt x="79" y="45"/>
                  <a:pt x="80" y="47"/>
                  <a:pt x="80" y="48"/>
                </a:cubicBezTo>
                <a:cubicBezTo>
                  <a:pt x="80" y="49"/>
                  <a:pt x="79" y="51"/>
                  <a:pt x="77" y="51"/>
                </a:cubicBezTo>
                <a:cubicBezTo>
                  <a:pt x="76" y="51"/>
                  <a:pt x="75" y="49"/>
                  <a:pt x="75" y="48"/>
                </a:cubicBezTo>
                <a:cubicBezTo>
                  <a:pt x="75" y="47"/>
                  <a:pt x="76" y="45"/>
                  <a:pt x="77" y="45"/>
                </a:cubicBezTo>
                <a:close/>
                <a:moveTo>
                  <a:pt x="51" y="51"/>
                </a:moveTo>
                <a:cubicBezTo>
                  <a:pt x="52" y="51"/>
                  <a:pt x="53" y="52"/>
                  <a:pt x="53" y="53"/>
                </a:cubicBezTo>
                <a:cubicBezTo>
                  <a:pt x="53" y="55"/>
                  <a:pt x="52" y="56"/>
                  <a:pt x="51" y="56"/>
                </a:cubicBezTo>
                <a:cubicBezTo>
                  <a:pt x="49" y="56"/>
                  <a:pt x="48" y="55"/>
                  <a:pt x="48" y="53"/>
                </a:cubicBezTo>
                <a:cubicBezTo>
                  <a:pt x="48" y="52"/>
                  <a:pt x="49" y="51"/>
                  <a:pt x="51" y="51"/>
                </a:cubicBezTo>
                <a:close/>
                <a:moveTo>
                  <a:pt x="61" y="51"/>
                </a:moveTo>
                <a:cubicBezTo>
                  <a:pt x="63" y="51"/>
                  <a:pt x="64" y="52"/>
                  <a:pt x="64" y="53"/>
                </a:cubicBezTo>
                <a:cubicBezTo>
                  <a:pt x="64" y="55"/>
                  <a:pt x="63" y="56"/>
                  <a:pt x="61" y="56"/>
                </a:cubicBezTo>
                <a:cubicBezTo>
                  <a:pt x="60" y="56"/>
                  <a:pt x="59" y="55"/>
                  <a:pt x="59" y="53"/>
                </a:cubicBezTo>
                <a:cubicBezTo>
                  <a:pt x="59" y="52"/>
                  <a:pt x="60" y="51"/>
                  <a:pt x="61" y="51"/>
                </a:cubicBezTo>
                <a:close/>
                <a:moveTo>
                  <a:pt x="45" y="45"/>
                </a:moveTo>
                <a:cubicBezTo>
                  <a:pt x="47" y="45"/>
                  <a:pt x="48" y="47"/>
                  <a:pt x="48" y="48"/>
                </a:cubicBezTo>
                <a:cubicBezTo>
                  <a:pt x="48" y="49"/>
                  <a:pt x="47" y="51"/>
                  <a:pt x="45" y="51"/>
                </a:cubicBezTo>
                <a:cubicBezTo>
                  <a:pt x="44" y="51"/>
                  <a:pt x="43" y="49"/>
                  <a:pt x="43" y="48"/>
                </a:cubicBezTo>
                <a:cubicBezTo>
                  <a:pt x="43" y="47"/>
                  <a:pt x="44" y="45"/>
                  <a:pt x="45" y="45"/>
                </a:cubicBezTo>
                <a:close/>
                <a:moveTo>
                  <a:pt x="51" y="61"/>
                </a:moveTo>
                <a:cubicBezTo>
                  <a:pt x="52" y="61"/>
                  <a:pt x="53" y="63"/>
                  <a:pt x="53" y="64"/>
                </a:cubicBezTo>
                <a:cubicBezTo>
                  <a:pt x="53" y="65"/>
                  <a:pt x="52" y="67"/>
                  <a:pt x="51" y="67"/>
                </a:cubicBezTo>
                <a:cubicBezTo>
                  <a:pt x="49" y="67"/>
                  <a:pt x="48" y="65"/>
                  <a:pt x="48" y="64"/>
                </a:cubicBezTo>
                <a:cubicBezTo>
                  <a:pt x="48" y="63"/>
                  <a:pt x="49" y="61"/>
                  <a:pt x="51" y="61"/>
                </a:cubicBezTo>
                <a:close/>
                <a:moveTo>
                  <a:pt x="56" y="67"/>
                </a:moveTo>
                <a:cubicBezTo>
                  <a:pt x="57" y="67"/>
                  <a:pt x="59" y="68"/>
                  <a:pt x="59" y="69"/>
                </a:cubicBezTo>
                <a:cubicBezTo>
                  <a:pt x="59" y="71"/>
                  <a:pt x="57" y="72"/>
                  <a:pt x="56" y="72"/>
                </a:cubicBezTo>
                <a:cubicBezTo>
                  <a:pt x="55" y="72"/>
                  <a:pt x="53" y="71"/>
                  <a:pt x="53" y="69"/>
                </a:cubicBezTo>
                <a:cubicBezTo>
                  <a:pt x="53" y="68"/>
                  <a:pt x="55" y="67"/>
                  <a:pt x="56" y="67"/>
                </a:cubicBezTo>
                <a:close/>
                <a:moveTo>
                  <a:pt x="67" y="67"/>
                </a:moveTo>
                <a:cubicBezTo>
                  <a:pt x="68" y="67"/>
                  <a:pt x="69" y="68"/>
                  <a:pt x="69" y="69"/>
                </a:cubicBezTo>
                <a:cubicBezTo>
                  <a:pt x="69" y="71"/>
                  <a:pt x="68" y="72"/>
                  <a:pt x="67" y="72"/>
                </a:cubicBezTo>
                <a:cubicBezTo>
                  <a:pt x="65" y="72"/>
                  <a:pt x="64" y="71"/>
                  <a:pt x="64" y="69"/>
                </a:cubicBezTo>
                <a:cubicBezTo>
                  <a:pt x="64" y="68"/>
                  <a:pt x="65" y="67"/>
                  <a:pt x="67" y="67"/>
                </a:cubicBezTo>
                <a:close/>
                <a:moveTo>
                  <a:pt x="61" y="61"/>
                </a:moveTo>
                <a:cubicBezTo>
                  <a:pt x="63" y="61"/>
                  <a:pt x="64" y="63"/>
                  <a:pt x="64" y="64"/>
                </a:cubicBezTo>
                <a:cubicBezTo>
                  <a:pt x="64" y="65"/>
                  <a:pt x="63" y="67"/>
                  <a:pt x="61" y="67"/>
                </a:cubicBezTo>
                <a:cubicBezTo>
                  <a:pt x="60" y="67"/>
                  <a:pt x="59" y="65"/>
                  <a:pt x="59" y="64"/>
                </a:cubicBezTo>
                <a:cubicBezTo>
                  <a:pt x="59" y="63"/>
                  <a:pt x="60" y="61"/>
                  <a:pt x="61" y="61"/>
                </a:cubicBezTo>
                <a:close/>
                <a:moveTo>
                  <a:pt x="72" y="61"/>
                </a:moveTo>
                <a:cubicBezTo>
                  <a:pt x="73" y="61"/>
                  <a:pt x="75" y="63"/>
                  <a:pt x="75" y="64"/>
                </a:cubicBezTo>
                <a:cubicBezTo>
                  <a:pt x="75" y="65"/>
                  <a:pt x="73" y="67"/>
                  <a:pt x="72" y="67"/>
                </a:cubicBezTo>
                <a:cubicBezTo>
                  <a:pt x="71" y="67"/>
                  <a:pt x="69" y="65"/>
                  <a:pt x="69" y="64"/>
                </a:cubicBezTo>
                <a:cubicBezTo>
                  <a:pt x="69" y="63"/>
                  <a:pt x="71" y="61"/>
                  <a:pt x="72" y="61"/>
                </a:cubicBezTo>
                <a:close/>
                <a:moveTo>
                  <a:pt x="61" y="93"/>
                </a:moveTo>
                <a:cubicBezTo>
                  <a:pt x="63" y="93"/>
                  <a:pt x="64" y="95"/>
                  <a:pt x="64" y="96"/>
                </a:cubicBezTo>
                <a:cubicBezTo>
                  <a:pt x="64" y="97"/>
                  <a:pt x="63" y="99"/>
                  <a:pt x="61" y="99"/>
                </a:cubicBezTo>
                <a:cubicBezTo>
                  <a:pt x="60" y="99"/>
                  <a:pt x="59" y="97"/>
                  <a:pt x="59" y="96"/>
                </a:cubicBezTo>
                <a:cubicBezTo>
                  <a:pt x="59" y="95"/>
                  <a:pt x="60" y="93"/>
                  <a:pt x="61" y="93"/>
                </a:cubicBezTo>
                <a:close/>
                <a:moveTo>
                  <a:pt x="61" y="101"/>
                </a:moveTo>
                <a:cubicBezTo>
                  <a:pt x="63" y="101"/>
                  <a:pt x="64" y="103"/>
                  <a:pt x="64" y="104"/>
                </a:cubicBezTo>
                <a:cubicBezTo>
                  <a:pt x="64" y="105"/>
                  <a:pt x="63" y="107"/>
                  <a:pt x="61" y="107"/>
                </a:cubicBezTo>
                <a:cubicBezTo>
                  <a:pt x="60" y="107"/>
                  <a:pt x="59" y="105"/>
                  <a:pt x="59" y="104"/>
                </a:cubicBezTo>
                <a:cubicBezTo>
                  <a:pt x="59" y="103"/>
                  <a:pt x="60" y="101"/>
                  <a:pt x="61" y="101"/>
                </a:cubicBezTo>
                <a:close/>
                <a:moveTo>
                  <a:pt x="61" y="109"/>
                </a:moveTo>
                <a:cubicBezTo>
                  <a:pt x="63" y="109"/>
                  <a:pt x="64" y="111"/>
                  <a:pt x="64" y="112"/>
                </a:cubicBezTo>
                <a:cubicBezTo>
                  <a:pt x="64" y="113"/>
                  <a:pt x="63" y="115"/>
                  <a:pt x="61" y="115"/>
                </a:cubicBezTo>
                <a:cubicBezTo>
                  <a:pt x="60" y="115"/>
                  <a:pt x="59" y="113"/>
                  <a:pt x="59" y="112"/>
                </a:cubicBezTo>
                <a:cubicBezTo>
                  <a:pt x="59" y="111"/>
                  <a:pt x="60" y="109"/>
                  <a:pt x="61" y="109"/>
                </a:cubicBezTo>
                <a:close/>
                <a:moveTo>
                  <a:pt x="61" y="117"/>
                </a:moveTo>
                <a:cubicBezTo>
                  <a:pt x="63" y="117"/>
                  <a:pt x="64" y="119"/>
                  <a:pt x="64" y="120"/>
                </a:cubicBezTo>
                <a:cubicBezTo>
                  <a:pt x="64" y="121"/>
                  <a:pt x="63" y="123"/>
                  <a:pt x="61" y="123"/>
                </a:cubicBezTo>
                <a:cubicBezTo>
                  <a:pt x="60" y="123"/>
                  <a:pt x="59" y="121"/>
                  <a:pt x="59" y="120"/>
                </a:cubicBezTo>
                <a:cubicBezTo>
                  <a:pt x="59" y="119"/>
                  <a:pt x="60" y="117"/>
                  <a:pt x="61" y="117"/>
                </a:cubicBezTo>
                <a:close/>
                <a:moveTo>
                  <a:pt x="61" y="125"/>
                </a:moveTo>
                <a:cubicBezTo>
                  <a:pt x="63" y="125"/>
                  <a:pt x="64" y="127"/>
                  <a:pt x="64" y="128"/>
                </a:cubicBezTo>
                <a:cubicBezTo>
                  <a:pt x="64" y="129"/>
                  <a:pt x="63" y="131"/>
                  <a:pt x="61" y="131"/>
                </a:cubicBezTo>
                <a:cubicBezTo>
                  <a:pt x="60" y="131"/>
                  <a:pt x="59" y="129"/>
                  <a:pt x="59" y="128"/>
                </a:cubicBezTo>
                <a:cubicBezTo>
                  <a:pt x="59" y="127"/>
                  <a:pt x="60" y="125"/>
                  <a:pt x="61" y="125"/>
                </a:cubicBezTo>
                <a:close/>
                <a:moveTo>
                  <a:pt x="72" y="131"/>
                </a:moveTo>
                <a:cubicBezTo>
                  <a:pt x="73" y="131"/>
                  <a:pt x="75" y="132"/>
                  <a:pt x="75" y="133"/>
                </a:cubicBezTo>
                <a:cubicBezTo>
                  <a:pt x="75" y="135"/>
                  <a:pt x="73" y="136"/>
                  <a:pt x="72" y="136"/>
                </a:cubicBezTo>
                <a:cubicBezTo>
                  <a:pt x="71" y="136"/>
                  <a:pt x="69" y="135"/>
                  <a:pt x="69" y="133"/>
                </a:cubicBezTo>
                <a:cubicBezTo>
                  <a:pt x="69" y="132"/>
                  <a:pt x="71" y="131"/>
                  <a:pt x="72" y="131"/>
                </a:cubicBezTo>
                <a:close/>
                <a:moveTo>
                  <a:pt x="83" y="131"/>
                </a:moveTo>
                <a:cubicBezTo>
                  <a:pt x="84" y="131"/>
                  <a:pt x="85" y="132"/>
                  <a:pt x="85" y="133"/>
                </a:cubicBezTo>
                <a:cubicBezTo>
                  <a:pt x="85" y="135"/>
                  <a:pt x="84" y="136"/>
                  <a:pt x="83" y="136"/>
                </a:cubicBezTo>
                <a:cubicBezTo>
                  <a:pt x="81" y="136"/>
                  <a:pt x="80" y="135"/>
                  <a:pt x="80" y="133"/>
                </a:cubicBezTo>
                <a:cubicBezTo>
                  <a:pt x="80" y="132"/>
                  <a:pt x="81" y="131"/>
                  <a:pt x="83" y="13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98D12412-E99D-4358-804E-B057054CAC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8526" y="3294158"/>
            <a:ext cx="1100637" cy="269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188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DB2E3DD-6C00-01F3-8A3F-700FAD98168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6146" name="Picture 2" descr="Clean Architecture; onion view">
            <a:extLst>
              <a:ext uri="{FF2B5EF4-FFF2-40B4-BE49-F238E27FC236}">
                <a16:creationId xmlns:a16="http://schemas.microsoft.com/office/drawing/2014/main" id="{E13489D8-AB23-D12B-0DBF-99DB43F026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8263"/>
            <a:ext cx="12192000" cy="672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35457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728BC14-375D-9558-527A-1C8D296E2DA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2050" name="Picture 2" descr="ASP.NET Core architecture diagram following Clean Architecture">
            <a:extLst>
              <a:ext uri="{FF2B5EF4-FFF2-40B4-BE49-F238E27FC236}">
                <a16:creationId xmlns:a16="http://schemas.microsoft.com/office/drawing/2014/main" id="{395EA8CC-DC35-4160-5147-249AE66CC8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0488"/>
            <a:ext cx="12192000" cy="6677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62020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8C5F1DA-6B3F-4B90-5A8A-93DFF6D756A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3074" name="Picture 2" descr="ASP.NET Core Architecture 2">
            <a:extLst>
              <a:ext uri="{FF2B5EF4-FFF2-40B4-BE49-F238E27FC236}">
                <a16:creationId xmlns:a16="http://schemas.microsoft.com/office/drawing/2014/main" id="{185DB4AF-CE0C-A260-0175-3D368CBFC4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5888"/>
            <a:ext cx="12192000" cy="6626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8692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E0A135D-915A-ED8A-23EF-577AF3A46F9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5122" name="Picture 2" descr="A single project ASP.NET Core app">
            <a:extLst>
              <a:ext uri="{FF2B5EF4-FFF2-40B4-BE49-F238E27FC236}">
                <a16:creationId xmlns:a16="http://schemas.microsoft.com/office/drawing/2014/main" id="{10275709-9FC9-30C6-6E66-F42E38F3E8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" y="0"/>
            <a:ext cx="1217453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79281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9ADC72-4FBA-FA7C-2225-031175C407E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4098" name="Picture 2" descr="Figure 5-13">
            <a:extLst>
              <a:ext uri="{FF2B5EF4-FFF2-40B4-BE49-F238E27FC236}">
                <a16:creationId xmlns:a16="http://schemas.microsoft.com/office/drawing/2014/main" id="{84855BDB-D3B7-E52F-B107-0D22CA636A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9838" y="600075"/>
            <a:ext cx="7172325" cy="565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7450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1"/>
                </a:solidFill>
                <a:latin typeface="Playfair Display" panose="00000500000000000000" pitchFamily="2" charset="0"/>
              </a:rPr>
              <a:t>Contenu</a:t>
            </a:r>
            <a:r>
              <a:rPr lang="en-US" dirty="0">
                <a:solidFill>
                  <a:schemeClr val="accent1"/>
                </a:solidFill>
                <a:latin typeface="Playfair Display" panose="00000500000000000000" pitchFamily="2" charset="0"/>
              </a:rPr>
              <a:t> du </a:t>
            </a:r>
            <a:r>
              <a:rPr lang="en-US" dirty="0" err="1">
                <a:solidFill>
                  <a:schemeClr val="accent1"/>
                </a:solidFill>
                <a:latin typeface="Playfair Display" panose="00000500000000000000" pitchFamily="2" charset="0"/>
              </a:rPr>
              <a:t>cours</a:t>
            </a:r>
            <a:endParaRPr lang="en-US" dirty="0">
              <a:solidFill>
                <a:schemeClr val="accent1"/>
              </a:solidFill>
              <a:latin typeface="Playfair Display" panose="00000500000000000000" pitchFamily="2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0D20FF45-5FAD-432D-990C-C975218820B9}"/>
              </a:ext>
            </a:extLst>
          </p:cNvPr>
          <p:cNvSpPr txBox="1"/>
          <p:nvPr/>
        </p:nvSpPr>
        <p:spPr>
          <a:xfrm>
            <a:off x="970137" y="1800225"/>
            <a:ext cx="10601325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sz="1400" dirty="0"/>
              <a:t>Programmation orientée objet (C# .NET 8.0 / LTS),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sz="1400" dirty="0"/>
              <a:t>Utilisation d’un ORM (EF </a:t>
            </a:r>
            <a:r>
              <a:rPr lang="fr-BE" sz="1400" dirty="0" err="1"/>
              <a:t>Core</a:t>
            </a:r>
            <a:r>
              <a:rPr lang="fr-BE" sz="1400" dirty="0"/>
              <a:t>) &amp; micro-ORM (</a:t>
            </a:r>
            <a:r>
              <a:rPr lang="fr-BE" sz="1400" dirty="0" err="1"/>
              <a:t>Dapper</a:t>
            </a:r>
            <a:r>
              <a:rPr lang="fr-BE" sz="1400" dirty="0"/>
              <a:t>),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sz="1400" dirty="0"/>
              <a:t>Utilisation de LINQ,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sz="1400" dirty="0"/>
              <a:t>Base de données (T-SQL, SQLite),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sz="1400" dirty="0"/>
              <a:t>Bonnes pratiques de codage (Clean Code &amp; co),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sz="1400" dirty="0"/>
              <a:t>3 types d’app. : Console, MVC, REST(</a:t>
            </a:r>
            <a:r>
              <a:rPr lang="fr-BE" sz="1400" dirty="0" err="1"/>
              <a:t>ful</a:t>
            </a:r>
            <a:r>
              <a:rPr lang="fr-BE" sz="1400" dirty="0"/>
              <a:t>) API,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sz="1400" dirty="0"/>
              <a:t>Tests unitaires &amp; code </a:t>
            </a:r>
            <a:r>
              <a:rPr lang="fr-BE" sz="1400" dirty="0" err="1"/>
              <a:t>coverage</a:t>
            </a:r>
            <a:r>
              <a:rPr lang="fr-BE" sz="1400" dirty="0"/>
              <a:t>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sz="1400" dirty="0"/>
              <a:t>Méthodologie SCRUM,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sz="1400" dirty="0"/>
              <a:t>Optimisation de base de données,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sz="1400" dirty="0"/>
              <a:t>Applications Web front/back déporté,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sz="14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841850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FBBA744-BC0C-86FA-DCD5-0FBDE32339A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E3AC5F8-8B49-A0CC-BAB6-C335BB90C3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476" y="188640"/>
            <a:ext cx="11809311" cy="6021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37442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FBBA744-BC0C-86FA-DCD5-0FBDE32339A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1AAA240-3346-F0BA-71B2-BB081EBF13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9838" y="0"/>
            <a:ext cx="7172325" cy="321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4F97AB77-9297-68FB-4A26-C144FBB310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9838" y="3095625"/>
            <a:ext cx="7191375" cy="3762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19413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522FF90-9BC9-128A-354B-4319D1D57BA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4870B9-61B4-4AD3-2397-A8DDC3E959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288" y="0"/>
            <a:ext cx="108334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4243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4223F0F-DDB3-D0D0-706C-0666E106C5B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D36987-3470-BEEE-BA06-C058EEA5CB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00106"/>
            <a:ext cx="12192000" cy="4457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8048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5227" y="2924944"/>
            <a:ext cx="8741546" cy="642521"/>
          </a:xfrm>
        </p:spPr>
        <p:txBody>
          <a:bodyPr/>
          <a:lstStyle/>
          <a:p>
            <a:r>
              <a:rPr lang="en-US" dirty="0" err="1">
                <a:solidFill>
                  <a:schemeClr val="accent1"/>
                </a:solidFill>
                <a:latin typeface="Playfair Display" panose="00000500000000000000" pitchFamily="2" charset="0"/>
              </a:rPr>
              <a:t>Chapitre</a:t>
            </a:r>
            <a:r>
              <a:rPr lang="en-US" dirty="0">
                <a:solidFill>
                  <a:schemeClr val="accent1"/>
                </a:solidFill>
                <a:latin typeface="Playfair Display" panose="00000500000000000000" pitchFamily="2" charset="0"/>
              </a:rPr>
              <a:t> n°1: </a:t>
            </a:r>
            <a:r>
              <a:rPr lang="en-US" dirty="0" err="1">
                <a:solidFill>
                  <a:schemeClr val="accent1"/>
                </a:solidFill>
                <a:latin typeface="Playfair Display" panose="00000500000000000000" pitchFamily="2" charset="0"/>
              </a:rPr>
              <a:t>programmation</a:t>
            </a:r>
            <a:r>
              <a:rPr lang="en-US" dirty="0">
                <a:solidFill>
                  <a:schemeClr val="accent1"/>
                </a:solidFill>
                <a:latin typeface="Playfair Display" panose="00000500000000000000" pitchFamily="2" charset="0"/>
              </a:rPr>
              <a:t> </a:t>
            </a:r>
            <a:r>
              <a:rPr lang="en-US" dirty="0" err="1">
                <a:solidFill>
                  <a:schemeClr val="accent1"/>
                </a:solidFill>
                <a:latin typeface="Playfair Display" panose="00000500000000000000" pitchFamily="2" charset="0"/>
              </a:rPr>
              <a:t>orientée</a:t>
            </a:r>
            <a:r>
              <a:rPr lang="en-US" dirty="0">
                <a:solidFill>
                  <a:schemeClr val="accent1"/>
                </a:solidFill>
                <a:latin typeface="Playfair Display" panose="00000500000000000000" pitchFamily="2" charset="0"/>
              </a:rPr>
              <a:t> </a:t>
            </a:r>
            <a:r>
              <a:rPr lang="en-US" dirty="0" err="1">
                <a:solidFill>
                  <a:schemeClr val="accent1"/>
                </a:solidFill>
                <a:latin typeface="Playfair Display" panose="00000500000000000000" pitchFamily="2" charset="0"/>
              </a:rPr>
              <a:t>objet</a:t>
            </a:r>
            <a:r>
              <a:rPr lang="en-US" dirty="0">
                <a:solidFill>
                  <a:schemeClr val="accent1"/>
                </a:solidFill>
                <a:latin typeface="Playfair Display" panose="00000500000000000000" pitchFamily="2" charset="0"/>
              </a:rPr>
              <a:t>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0812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7AEF4AF-B49E-39EB-713D-66A00DEC997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12B6E2-4820-4018-3DE6-2DA9697F53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900" y="1304925"/>
            <a:ext cx="10744200" cy="424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26979"/>
      </p:ext>
    </p:extLst>
  </p:cSld>
  <p:clrMapOvr>
    <a:masterClrMapping/>
  </p:clrMapOvr>
</p:sld>
</file>

<file path=ppt/theme/theme1.xml><?xml version="1.0" encoding="utf-8"?>
<a:theme xmlns:a="http://schemas.openxmlformats.org/drawingml/2006/main" name="Kula Presentation Template">
  <a:themeElements>
    <a:clrScheme name="Kula Color 1">
      <a:dk1>
        <a:srgbClr val="000000"/>
      </a:dk1>
      <a:lt1>
        <a:srgbClr val="FFFFFF"/>
      </a:lt1>
      <a:dk2>
        <a:srgbClr val="000000"/>
      </a:dk2>
      <a:lt2>
        <a:srgbClr val="FEFCFF"/>
      </a:lt2>
      <a:accent1>
        <a:srgbClr val="1D46F3"/>
      </a:accent1>
      <a:accent2>
        <a:srgbClr val="FE5757"/>
      </a:accent2>
      <a:accent3>
        <a:srgbClr val="FE0061"/>
      </a:accent3>
      <a:accent4>
        <a:srgbClr val="A905B7"/>
      </a:accent4>
      <a:accent5>
        <a:srgbClr val="7030BD"/>
      </a:accent5>
      <a:accent6>
        <a:srgbClr val="3C4EBC"/>
      </a:accent6>
      <a:hlink>
        <a:srgbClr val="5352F5"/>
      </a:hlink>
      <a:folHlink>
        <a:srgbClr val="BFBFBF"/>
      </a:folHlink>
    </a:clrScheme>
    <a:fontScheme name="Montserrat_OpenSans">
      <a:majorFont>
        <a:latin typeface="Montserrat-Bold"/>
        <a:ea typeface=""/>
        <a:cs typeface=""/>
      </a:majorFont>
      <a:minorFont>
        <a:latin typeface="Open Sans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B&amp;D-Powerpoint Template_16x9" id="{D6003E70-2833-4847-828A-A182BBF6C8FF}" vid="{85D7DE89-D8E2-D743-952C-ED1FA0F184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1027</TotalTime>
  <Words>303</Words>
  <Application>Microsoft Office PowerPoint</Application>
  <PresentationFormat>Widescreen</PresentationFormat>
  <Paragraphs>70</Paragraphs>
  <Slides>24</Slides>
  <Notes>4</Notes>
  <HiddenSlides>5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Calibri</vt:lpstr>
      <vt:lpstr>Montserrat-Bold</vt:lpstr>
      <vt:lpstr>Open Sans</vt:lpstr>
      <vt:lpstr>Playfair Display</vt:lpstr>
      <vt:lpstr>Segoe UI</vt:lpstr>
      <vt:lpstr>Kula Presentation Template</vt:lpstr>
      <vt:lpstr>PowerPoint Presentation</vt:lpstr>
      <vt:lpstr>PowerPoint Presentation</vt:lpstr>
      <vt:lpstr>Contenu du cours</vt:lpstr>
      <vt:lpstr>PowerPoint Presentation</vt:lpstr>
      <vt:lpstr>PowerPoint Presentation</vt:lpstr>
      <vt:lpstr>PowerPoint Presentation</vt:lpstr>
      <vt:lpstr>PowerPoint Presentation</vt:lpstr>
      <vt:lpstr>Chapitre n°1: programmation orientée objet </vt:lpstr>
      <vt:lpstr>PowerPoint Presentation</vt:lpstr>
      <vt:lpstr>Définition</vt:lpstr>
      <vt:lpstr>Concepts de base de la POO</vt:lpstr>
      <vt:lpstr>Encapsulation</vt:lpstr>
      <vt:lpstr>Classe vs (instance) d’objet</vt:lpstr>
      <vt:lpstr>Héritage</vt:lpstr>
      <vt:lpstr>Polymorphisme</vt:lpstr>
      <vt:lpstr>Abstraction</vt:lpstr>
      <vt:lpstr>Classe abstraite vs interface</vt:lpstr>
      <vt:lpstr>« Access modifiers »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ShapeSlide</dc:creator>
  <cp:keywords/>
  <dc:description/>
  <cp:lastModifiedBy>Ludwig Lebrun</cp:lastModifiedBy>
  <cp:revision>111</cp:revision>
  <dcterms:created xsi:type="dcterms:W3CDTF">2017-07-17T01:01:38Z</dcterms:created>
  <dcterms:modified xsi:type="dcterms:W3CDTF">2024-10-02T15:56:12Z</dcterms:modified>
  <cp:category/>
</cp:coreProperties>
</file>