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Public Sans Bold" charset="1" panose="00000000000000000000"/>
      <p:regular r:id="rId37"/>
    </p:embeddedFont>
    <p:embeddedFont>
      <p:font typeface="Playfair Display" charset="1" panose="00000500000000000000"/>
      <p:regular r:id="rId38"/>
    </p:embeddedFont>
    <p:embeddedFont>
      <p:font typeface="Public Sans" charset="1" panose="00000000000000000000"/>
      <p:regular r:id="rId39"/>
    </p:embeddedFont>
    <p:embeddedFont>
      <p:font typeface="Playfair Display Bold" charset="1" panose="0000080000000000000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1310821"/>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EXPLORING FINANCIAL PERFORMANCE AND POPULARITY</a:t>
            </a:r>
          </a:p>
        </p:txBody>
      </p:sp>
      <p:sp>
        <p:nvSpPr>
          <p:cNvPr name="TextBox 4" id="4"/>
          <p:cNvSpPr txBox="true"/>
          <p:nvPr/>
        </p:nvSpPr>
        <p:spPr>
          <a:xfrm rot="0">
            <a:off x="850974" y="904790"/>
            <a:ext cx="16408332" cy="3511709"/>
          </a:xfrm>
          <a:prstGeom prst="rect">
            <a:avLst/>
          </a:prstGeom>
        </p:spPr>
        <p:txBody>
          <a:bodyPr anchor="t" rtlCol="false" tIns="0" lIns="0" bIns="0" rIns="0">
            <a:spAutoFit/>
          </a:bodyPr>
          <a:lstStyle/>
          <a:p>
            <a:pPr algn="l">
              <a:lnSpc>
                <a:spcPts val="13340"/>
              </a:lnSpc>
            </a:pPr>
            <a:r>
              <a:rPr lang="en-US" sz="14659" spc="73">
                <a:solidFill>
                  <a:srgbClr val="2B2C30"/>
                </a:solidFill>
                <a:latin typeface="Playfair Display"/>
                <a:ea typeface="Playfair Display"/>
                <a:cs typeface="Playfair Display"/>
                <a:sym typeface="Playfair Display"/>
              </a:rPr>
              <a:t>Analysis of Movie Data from TMDb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985523" y="1737259"/>
            <a:ext cx="14945141" cy="7863443"/>
          </a:xfrm>
          <a:custGeom>
            <a:avLst/>
            <a:gdLst/>
            <a:ahLst/>
            <a:cxnLst/>
            <a:rect r="r" b="b" t="t" l="l"/>
            <a:pathLst>
              <a:path h="7863443" w="14945141">
                <a:moveTo>
                  <a:pt x="0" y="0"/>
                </a:moveTo>
                <a:lnTo>
                  <a:pt x="14945140" y="0"/>
                </a:lnTo>
                <a:lnTo>
                  <a:pt x="14945140" y="7863443"/>
                </a:lnTo>
                <a:lnTo>
                  <a:pt x="0" y="7863443"/>
                </a:lnTo>
                <a:lnTo>
                  <a:pt x="0" y="0"/>
                </a:lnTo>
                <a:close/>
              </a:path>
            </a:pathLst>
          </a:custGeom>
          <a:blipFill>
            <a:blip r:embed="rId2"/>
            <a:stretch>
              <a:fillRect l="0" t="0" r="0" b="0"/>
            </a:stretch>
          </a:blipFill>
        </p:spPr>
      </p:sp>
      <p:sp>
        <p:nvSpPr>
          <p:cNvPr name="TextBox 3" id="3"/>
          <p:cNvSpPr txBox="true"/>
          <p:nvPr/>
        </p:nvSpPr>
        <p:spPr>
          <a:xfrm rot="0">
            <a:off x="1285001" y="1113438"/>
            <a:ext cx="15323406" cy="488706"/>
          </a:xfrm>
          <a:prstGeom prst="rect">
            <a:avLst/>
          </a:prstGeom>
        </p:spPr>
        <p:txBody>
          <a:bodyPr anchor="t" rtlCol="false" tIns="0" lIns="0" bIns="0" rIns="0">
            <a:spAutoFit/>
          </a:bodyPr>
          <a:lstStyle/>
          <a:p>
            <a:pPr algn="l">
              <a:lnSpc>
                <a:spcPts val="4009"/>
              </a:lnSpc>
            </a:pPr>
            <a:r>
              <a:rPr lang="en-US" sz="2673">
                <a:solidFill>
                  <a:srgbClr val="2B2C30"/>
                </a:solidFill>
                <a:latin typeface="Playfair Display Bold"/>
                <a:ea typeface="Playfair Display Bold"/>
                <a:cs typeface="Playfair Display Bold"/>
                <a:sym typeface="Playfair Display Bold"/>
              </a:rPr>
              <a:t>The 10 most common words that appear in movie titles that impact on the popularity </a:t>
            </a:r>
          </a:p>
        </p:txBody>
      </p:sp>
      <p:sp>
        <p:nvSpPr>
          <p:cNvPr name="TextBox 4" id="4"/>
          <p:cNvSpPr txBox="true"/>
          <p:nvPr/>
        </p:nvSpPr>
        <p:spPr>
          <a:xfrm rot="0">
            <a:off x="5368850" y="2808048"/>
            <a:ext cx="13353953" cy="2168671"/>
          </a:xfrm>
          <a:prstGeom prst="rect">
            <a:avLst/>
          </a:prstGeom>
        </p:spPr>
        <p:txBody>
          <a:bodyPr anchor="t" rtlCol="false" tIns="0" lIns="0" bIns="0" rIns="0">
            <a:spAutoFit/>
          </a:bodyPr>
          <a:lstStyle/>
          <a:p>
            <a:pPr algn="l" marL="502941" indent="-251470" lvl="1">
              <a:lnSpc>
                <a:spcPts val="3494"/>
              </a:lnSpc>
              <a:buFont typeface="Arial"/>
              <a:buChar char="•"/>
            </a:pPr>
            <a:r>
              <a:rPr lang="en-US" sz="2329">
                <a:solidFill>
                  <a:srgbClr val="2B2C30"/>
                </a:solidFill>
                <a:latin typeface="Playfair Display Bold"/>
                <a:ea typeface="Playfair Display Bold"/>
                <a:cs typeface="Playfair Display Bold"/>
                <a:sym typeface="Playfair Display Bold"/>
              </a:rPr>
              <a:t>"woman director" is the most common word, appearing in the most movie titles.</a:t>
            </a:r>
          </a:p>
          <a:p>
            <a:pPr algn="l" marL="502941" indent="-251470" lvl="1">
              <a:lnSpc>
                <a:spcPts val="3494"/>
              </a:lnSpc>
              <a:buFont typeface="Arial"/>
              <a:buChar char="•"/>
            </a:pPr>
            <a:r>
              <a:rPr lang="en-US" sz="2329">
                <a:solidFill>
                  <a:srgbClr val="2B2C30"/>
                </a:solidFill>
                <a:latin typeface="Playfair Display Bold"/>
                <a:ea typeface="Playfair Display Bold"/>
                <a:cs typeface="Playfair Display Bold"/>
                <a:sym typeface="Playfair Display Bold"/>
              </a:rPr>
              <a:t>"independent film" is the second most common word.</a:t>
            </a:r>
          </a:p>
          <a:p>
            <a:pPr algn="l" marL="502941" indent="-251470" lvl="1">
              <a:lnSpc>
                <a:spcPts val="3494"/>
              </a:lnSpc>
              <a:buFont typeface="Arial"/>
              <a:buChar char="•"/>
            </a:pPr>
            <a:r>
              <a:rPr lang="en-US" sz="2329">
                <a:solidFill>
                  <a:srgbClr val="2B2C30"/>
                </a:solidFill>
                <a:latin typeface="Playfair Display Bold"/>
                <a:ea typeface="Playfair Display Bold"/>
                <a:cs typeface="Playfair Display Bold"/>
                <a:sym typeface="Playfair Display Bold"/>
              </a:rPr>
              <a:t>Other common words: Include "based on novel," "sex," "sport," and "murder."</a:t>
            </a:r>
          </a:p>
          <a:p>
            <a:pPr algn="l">
              <a:lnSpc>
                <a:spcPts val="3494"/>
              </a:lnSpc>
            </a:pPr>
          </a:p>
          <a:p>
            <a:pPr algn="l">
              <a:lnSpc>
                <a:spcPts val="349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198213" y="3040921"/>
            <a:ext cx="11891573" cy="6472329"/>
          </a:xfrm>
          <a:custGeom>
            <a:avLst/>
            <a:gdLst/>
            <a:ahLst/>
            <a:cxnLst/>
            <a:rect r="r" b="b" t="t" l="l"/>
            <a:pathLst>
              <a:path h="6472329" w="11891573">
                <a:moveTo>
                  <a:pt x="0" y="0"/>
                </a:moveTo>
                <a:lnTo>
                  <a:pt x="11891574" y="0"/>
                </a:lnTo>
                <a:lnTo>
                  <a:pt x="11891574" y="6472329"/>
                </a:lnTo>
                <a:lnTo>
                  <a:pt x="0" y="6472329"/>
                </a:lnTo>
                <a:lnTo>
                  <a:pt x="0" y="0"/>
                </a:lnTo>
                <a:close/>
              </a:path>
            </a:pathLst>
          </a:custGeom>
          <a:blipFill>
            <a:blip r:embed="rId2"/>
            <a:stretch>
              <a:fillRect l="0" t="0" r="0" b="0"/>
            </a:stretch>
          </a:blipFill>
        </p:spPr>
      </p:sp>
      <p:sp>
        <p:nvSpPr>
          <p:cNvPr name="TextBox 3" id="3"/>
          <p:cNvSpPr txBox="true"/>
          <p:nvPr/>
        </p:nvSpPr>
        <p:spPr>
          <a:xfrm rot="0">
            <a:off x="1028700" y="933450"/>
            <a:ext cx="10046113" cy="2301901"/>
          </a:xfrm>
          <a:prstGeom prst="rect">
            <a:avLst/>
          </a:prstGeom>
        </p:spPr>
        <p:txBody>
          <a:bodyPr anchor="t" rtlCol="false" tIns="0" lIns="0" bIns="0" rIns="0">
            <a:spAutoFit/>
          </a:bodyPr>
          <a:lstStyle/>
          <a:p>
            <a:pPr algn="l" marL="665544" indent="-332772" lvl="1">
              <a:lnSpc>
                <a:spcPts val="4623"/>
              </a:lnSpc>
              <a:buFont typeface="Arial"/>
              <a:buChar char="•"/>
            </a:pPr>
            <a:r>
              <a:rPr lang="en-US" sz="3082">
                <a:solidFill>
                  <a:srgbClr val="2B2C30"/>
                </a:solidFill>
                <a:latin typeface="Playfair Display Bold"/>
                <a:ea typeface="Playfair Display Bold"/>
                <a:cs typeface="Playfair Display Bold"/>
                <a:sym typeface="Playfair Display Bold"/>
              </a:rPr>
              <a:t>Why </a:t>
            </a:r>
            <a:r>
              <a:rPr lang="en-US" sz="3082">
                <a:solidFill>
                  <a:srgbClr val="2B2C30"/>
                </a:solidFill>
                <a:latin typeface="Playfair Display Bold"/>
                <a:ea typeface="Playfair Display Bold"/>
                <a:cs typeface="Playfair Display Bold"/>
                <a:sym typeface="Playfair Display Bold"/>
              </a:rPr>
              <a:t>are some</a:t>
            </a:r>
            <a:r>
              <a:rPr lang="en-US" sz="3082">
                <a:solidFill>
                  <a:srgbClr val="2B2C30"/>
                </a:solidFill>
                <a:latin typeface="Playfair Display Bold"/>
                <a:ea typeface="Playfair Display Bold"/>
                <a:cs typeface="Playfair Display Bold"/>
                <a:sym typeface="Playfair Display Bold"/>
              </a:rPr>
              <a:t> movies so expensive?</a:t>
            </a:r>
          </a:p>
          <a:p>
            <a:pPr algn="l" marL="665544" indent="-332772" lvl="1">
              <a:lnSpc>
                <a:spcPts val="4623"/>
              </a:lnSpc>
              <a:buFont typeface="Arial"/>
              <a:buChar char="•"/>
            </a:pPr>
            <a:r>
              <a:rPr lang="en-US" sz="3082">
                <a:solidFill>
                  <a:srgbClr val="2B2C30"/>
                </a:solidFill>
                <a:latin typeface="Playfair Display Bold"/>
                <a:ea typeface="Playfair Display Bold"/>
                <a:cs typeface="Playfair Display Bold"/>
                <a:sym typeface="Playfair Display Bold"/>
              </a:rPr>
              <a:t>Does a big budget make a movie more popular?</a:t>
            </a:r>
          </a:p>
          <a:p>
            <a:pPr algn="l" marL="665544" indent="-332772" lvl="1">
              <a:lnSpc>
                <a:spcPts val="4623"/>
              </a:lnSpc>
              <a:buFont typeface="Arial"/>
              <a:buChar char="•"/>
            </a:pPr>
            <a:r>
              <a:rPr lang="en-US" sz="3082">
                <a:solidFill>
                  <a:srgbClr val="2B2C30"/>
                </a:solidFill>
                <a:latin typeface="Playfair Display Bold"/>
                <a:ea typeface="Playfair Display Bold"/>
                <a:cs typeface="Playfair Display Bold"/>
                <a:sym typeface="Playfair Display Bold"/>
              </a:rPr>
              <a:t>What makes a movie popular besides its cost?</a:t>
            </a:r>
          </a:p>
          <a:p>
            <a:pPr algn="l">
              <a:lnSpc>
                <a:spcPts val="4623"/>
              </a:lnSpc>
            </a:pPr>
          </a:p>
        </p:txBody>
      </p:sp>
      <p:sp>
        <p:nvSpPr>
          <p:cNvPr name="TextBox 4" id="4"/>
          <p:cNvSpPr txBox="true"/>
          <p:nvPr/>
        </p:nvSpPr>
        <p:spPr>
          <a:xfrm rot="0">
            <a:off x="6842199" y="4556210"/>
            <a:ext cx="7765981" cy="1720876"/>
          </a:xfrm>
          <a:prstGeom prst="rect">
            <a:avLst/>
          </a:prstGeom>
        </p:spPr>
        <p:txBody>
          <a:bodyPr anchor="t" rtlCol="false" tIns="0" lIns="0" bIns="0" rIns="0">
            <a:spAutoFit/>
          </a:bodyPr>
          <a:lstStyle/>
          <a:p>
            <a:pPr algn="l">
              <a:lnSpc>
                <a:spcPts val="4623"/>
              </a:lnSpc>
            </a:pPr>
            <a:r>
              <a:rPr lang="en-US" sz="3082">
                <a:solidFill>
                  <a:srgbClr val="2B2C30"/>
                </a:solidFill>
                <a:latin typeface="Playfair Display Bold"/>
                <a:ea typeface="Playfair Display Bold"/>
                <a:cs typeface="Playfair Display Bold"/>
                <a:sym typeface="Playfair Display Bold"/>
              </a:rPr>
              <a:t> We don't know if expensive movies are always popular or if popular movies always cost a lot.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220023"/>
            <a:ext cx="9287132" cy="6038277"/>
          </a:xfrm>
          <a:custGeom>
            <a:avLst/>
            <a:gdLst/>
            <a:ahLst/>
            <a:cxnLst/>
            <a:rect r="r" b="b" t="t" l="l"/>
            <a:pathLst>
              <a:path h="6038277" w="9287132">
                <a:moveTo>
                  <a:pt x="0" y="0"/>
                </a:moveTo>
                <a:lnTo>
                  <a:pt x="9287132" y="0"/>
                </a:lnTo>
                <a:lnTo>
                  <a:pt x="9287132" y="6038277"/>
                </a:lnTo>
                <a:lnTo>
                  <a:pt x="0" y="6038277"/>
                </a:lnTo>
                <a:lnTo>
                  <a:pt x="0" y="0"/>
                </a:lnTo>
                <a:close/>
              </a:path>
            </a:pathLst>
          </a:custGeom>
          <a:blipFill>
            <a:blip r:embed="rId2"/>
            <a:stretch>
              <a:fillRect l="0" t="0" r="0" b="0"/>
            </a:stretch>
          </a:blipFill>
        </p:spPr>
      </p:sp>
      <p:sp>
        <p:nvSpPr>
          <p:cNvPr name="TextBox 3" id="3"/>
          <p:cNvSpPr txBox="true"/>
          <p:nvPr/>
        </p:nvSpPr>
        <p:spPr>
          <a:xfrm rot="0">
            <a:off x="1195659" y="933450"/>
            <a:ext cx="12220191" cy="558826"/>
          </a:xfrm>
          <a:prstGeom prst="rect">
            <a:avLst/>
          </a:prstGeom>
        </p:spPr>
        <p:txBody>
          <a:bodyPr anchor="t" rtlCol="false" tIns="0" lIns="0" bIns="0" rIns="0">
            <a:spAutoFit/>
          </a:bodyPr>
          <a:lstStyle/>
          <a:p>
            <a:pPr algn="l">
              <a:lnSpc>
                <a:spcPts val="4623"/>
              </a:lnSpc>
            </a:pPr>
            <a:r>
              <a:rPr lang="en-US" sz="3082">
                <a:solidFill>
                  <a:srgbClr val="2B2C30"/>
                </a:solidFill>
                <a:latin typeface="Playfair Display Bold"/>
                <a:ea typeface="Playfair Display Bold"/>
                <a:cs typeface="Playfair Display Bold"/>
                <a:sym typeface="Playfair Display Bold"/>
              </a:rPr>
              <a:t> How much they cost to make (budget) and how popular they were?</a:t>
            </a:r>
          </a:p>
        </p:txBody>
      </p:sp>
      <p:sp>
        <p:nvSpPr>
          <p:cNvPr name="TextBox 4" id="4"/>
          <p:cNvSpPr txBox="true"/>
          <p:nvPr/>
        </p:nvSpPr>
        <p:spPr>
          <a:xfrm rot="0">
            <a:off x="1028700" y="1570342"/>
            <a:ext cx="11012352" cy="2102854"/>
          </a:xfrm>
          <a:prstGeom prst="rect">
            <a:avLst/>
          </a:prstGeom>
        </p:spPr>
        <p:txBody>
          <a:bodyPr anchor="t" rtlCol="false" tIns="0" lIns="0" bIns="0" rIns="0">
            <a:spAutoFit/>
          </a:bodyPr>
          <a:lstStyle/>
          <a:p>
            <a:pPr algn="l" marL="611256" indent="-305628" lvl="1">
              <a:lnSpc>
                <a:spcPts val="4246"/>
              </a:lnSpc>
              <a:buFont typeface="Arial"/>
              <a:buChar char="•"/>
            </a:pPr>
            <a:r>
              <a:rPr lang="en-US" sz="2831">
                <a:solidFill>
                  <a:srgbClr val="2B2C30"/>
                </a:solidFill>
                <a:latin typeface="Playfair Display Bold"/>
                <a:ea typeface="Playfair Display Bold"/>
                <a:cs typeface="Playfair Display Bold"/>
                <a:sym typeface="Playfair Display Bold"/>
              </a:rPr>
              <a:t>Most movies: Are not very popular and don't cost a lot to make.</a:t>
            </a:r>
          </a:p>
          <a:p>
            <a:pPr algn="l" marL="611256" indent="-305628" lvl="1">
              <a:lnSpc>
                <a:spcPts val="4246"/>
              </a:lnSpc>
              <a:buFont typeface="Arial"/>
              <a:buChar char="•"/>
            </a:pPr>
            <a:r>
              <a:rPr lang="en-US" sz="2831">
                <a:solidFill>
                  <a:srgbClr val="2B2C30"/>
                </a:solidFill>
                <a:latin typeface="Playfair Display Bold"/>
                <a:ea typeface="Playfair Display Bold"/>
                <a:cs typeface="Playfair Display Bold"/>
                <a:sym typeface="Playfair Display Bold"/>
              </a:rPr>
              <a:t>Some movies: Are popular but don't cost a lot to make.</a:t>
            </a:r>
          </a:p>
          <a:p>
            <a:pPr algn="l" marL="611256" indent="-305628" lvl="1">
              <a:lnSpc>
                <a:spcPts val="4246"/>
              </a:lnSpc>
              <a:buFont typeface="Arial"/>
              <a:buChar char="•"/>
            </a:pPr>
            <a:r>
              <a:rPr lang="en-US" sz="2831">
                <a:solidFill>
                  <a:srgbClr val="2B2C30"/>
                </a:solidFill>
                <a:latin typeface="Playfair Display Bold"/>
                <a:ea typeface="Playfair Display Bold"/>
                <a:cs typeface="Playfair Display Bold"/>
                <a:sym typeface="Playfair Display Bold"/>
              </a:rPr>
              <a:t>A few movies: Are popular and cost a lot to make.</a:t>
            </a:r>
          </a:p>
          <a:p>
            <a:pPr algn="l">
              <a:lnSpc>
                <a:spcPts val="4246"/>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4119855" y="3520454"/>
            <a:ext cx="9308441" cy="6054361"/>
          </a:xfrm>
          <a:custGeom>
            <a:avLst/>
            <a:gdLst/>
            <a:ahLst/>
            <a:cxnLst/>
            <a:rect r="r" b="b" t="t" l="l"/>
            <a:pathLst>
              <a:path h="6054361" w="9308441">
                <a:moveTo>
                  <a:pt x="0" y="0"/>
                </a:moveTo>
                <a:lnTo>
                  <a:pt x="9308441" y="0"/>
                </a:lnTo>
                <a:lnTo>
                  <a:pt x="9308441" y="6054360"/>
                </a:lnTo>
                <a:lnTo>
                  <a:pt x="0" y="6054360"/>
                </a:lnTo>
                <a:lnTo>
                  <a:pt x="0" y="0"/>
                </a:lnTo>
                <a:close/>
              </a:path>
            </a:pathLst>
          </a:custGeom>
          <a:blipFill>
            <a:blip r:embed="rId2"/>
            <a:stretch>
              <a:fillRect l="0" t="0" r="0" b="0"/>
            </a:stretch>
          </a:blipFill>
        </p:spPr>
      </p:sp>
      <p:sp>
        <p:nvSpPr>
          <p:cNvPr name="TextBox 3" id="3"/>
          <p:cNvSpPr txBox="true"/>
          <p:nvPr/>
        </p:nvSpPr>
        <p:spPr>
          <a:xfrm rot="0">
            <a:off x="1028700" y="1194229"/>
            <a:ext cx="15042352" cy="551261"/>
          </a:xfrm>
          <a:prstGeom prst="rect">
            <a:avLst/>
          </a:prstGeom>
        </p:spPr>
        <p:txBody>
          <a:bodyPr anchor="t" rtlCol="false" tIns="0" lIns="0" bIns="0" rIns="0">
            <a:spAutoFit/>
          </a:bodyPr>
          <a:lstStyle/>
          <a:p>
            <a:pPr algn="l">
              <a:lnSpc>
                <a:spcPts val="4546"/>
              </a:lnSpc>
            </a:pPr>
            <a:r>
              <a:rPr lang="en-US" sz="3031">
                <a:solidFill>
                  <a:srgbClr val="2B2C30"/>
                </a:solidFill>
                <a:latin typeface="Playfair Display Bold"/>
                <a:ea typeface="Playfair Display Bold"/>
                <a:cs typeface="Playfair Display Bold"/>
                <a:sym typeface="Playfair Display Bold"/>
              </a:rPr>
              <a:t>How popular they were and how many people were in the movie (cast members)?</a:t>
            </a:r>
          </a:p>
        </p:txBody>
      </p:sp>
      <p:sp>
        <p:nvSpPr>
          <p:cNvPr name="TextBox 4" id="4"/>
          <p:cNvSpPr txBox="true"/>
          <p:nvPr/>
        </p:nvSpPr>
        <p:spPr>
          <a:xfrm rot="0">
            <a:off x="878181" y="1862695"/>
            <a:ext cx="14997441" cy="2188022"/>
          </a:xfrm>
          <a:prstGeom prst="rect">
            <a:avLst/>
          </a:prstGeom>
        </p:spPr>
        <p:txBody>
          <a:bodyPr anchor="t" rtlCol="false" tIns="0" lIns="0" bIns="0" rIns="0">
            <a:spAutoFit/>
          </a:bodyPr>
          <a:lstStyle/>
          <a:p>
            <a:pPr algn="l" marL="609188" indent="-304594" lvl="1">
              <a:lnSpc>
                <a:spcPts val="4232"/>
              </a:lnSpc>
              <a:buFont typeface="Arial"/>
              <a:buChar char="•"/>
            </a:pPr>
            <a:r>
              <a:rPr lang="en-US" sz="2821">
                <a:solidFill>
                  <a:srgbClr val="2B2C30"/>
                </a:solidFill>
                <a:latin typeface="Playfair Display Bold"/>
                <a:ea typeface="Playfair Display Bold"/>
                <a:cs typeface="Playfair Display Bold"/>
                <a:sym typeface="Playfair Display Bold"/>
              </a:rPr>
              <a:t>Most movies: Have around 5 cast members and are not very popular.</a:t>
            </a:r>
          </a:p>
          <a:p>
            <a:pPr algn="l" marL="609188" indent="-304594" lvl="1">
              <a:lnSpc>
                <a:spcPts val="4232"/>
              </a:lnSpc>
              <a:buFont typeface="Arial"/>
              <a:buChar char="•"/>
            </a:pPr>
            <a:r>
              <a:rPr lang="en-US" sz="2821">
                <a:solidFill>
                  <a:srgbClr val="2B2C30"/>
                </a:solidFill>
                <a:latin typeface="Playfair Display Bold"/>
                <a:ea typeface="Playfair Display Bold"/>
                <a:cs typeface="Playfair Display Bold"/>
                <a:sym typeface="Playfair Display Bold"/>
              </a:rPr>
              <a:t>Some movies: Have a lot of cast members (more than 20) and are popular.</a:t>
            </a:r>
          </a:p>
          <a:p>
            <a:pPr algn="l" marL="609188" indent="-304594" lvl="1">
              <a:lnSpc>
                <a:spcPts val="4232"/>
              </a:lnSpc>
              <a:buFont typeface="Arial"/>
              <a:buChar char="•"/>
            </a:pPr>
            <a:r>
              <a:rPr lang="en-US" sz="2821">
                <a:solidFill>
                  <a:srgbClr val="2B2C30"/>
                </a:solidFill>
                <a:latin typeface="Playfair Display Bold"/>
                <a:ea typeface="Playfair Display Bold"/>
                <a:cs typeface="Playfair Display Bold"/>
                <a:sym typeface="Playfair Display Bold"/>
              </a:rPr>
              <a:t>A few movies: Have a small number of cast members (less than 5) and are popular.</a:t>
            </a:r>
          </a:p>
          <a:p>
            <a:pPr algn="l">
              <a:lnSpc>
                <a:spcPts val="498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8954629" y="2385056"/>
            <a:ext cx="8032321" cy="6339194"/>
          </a:xfrm>
          <a:custGeom>
            <a:avLst/>
            <a:gdLst/>
            <a:ahLst/>
            <a:cxnLst/>
            <a:rect r="r" b="b" t="t" l="l"/>
            <a:pathLst>
              <a:path h="6339194" w="8032321">
                <a:moveTo>
                  <a:pt x="0" y="0"/>
                </a:moveTo>
                <a:lnTo>
                  <a:pt x="8032321" y="0"/>
                </a:lnTo>
                <a:lnTo>
                  <a:pt x="8032321" y="6339194"/>
                </a:lnTo>
                <a:lnTo>
                  <a:pt x="0" y="6339194"/>
                </a:lnTo>
                <a:lnTo>
                  <a:pt x="0" y="0"/>
                </a:lnTo>
                <a:close/>
              </a:path>
            </a:pathLst>
          </a:custGeom>
          <a:blipFill>
            <a:blip r:embed="rId2"/>
            <a:stretch>
              <a:fillRect l="0" t="0" r="0" b="0"/>
            </a:stretch>
          </a:blipFill>
        </p:spPr>
      </p:sp>
      <p:sp>
        <p:nvSpPr>
          <p:cNvPr name="TextBox 3" id="3"/>
          <p:cNvSpPr txBox="true"/>
          <p:nvPr/>
        </p:nvSpPr>
        <p:spPr>
          <a:xfrm rot="0">
            <a:off x="1028700" y="1633862"/>
            <a:ext cx="14043259" cy="627337"/>
          </a:xfrm>
          <a:prstGeom prst="rect">
            <a:avLst/>
          </a:prstGeom>
        </p:spPr>
        <p:txBody>
          <a:bodyPr anchor="t" rtlCol="false" tIns="0" lIns="0" bIns="0" rIns="0">
            <a:spAutoFit/>
          </a:bodyPr>
          <a:lstStyle/>
          <a:p>
            <a:pPr algn="l">
              <a:lnSpc>
                <a:spcPts val="5005"/>
              </a:lnSpc>
            </a:pPr>
            <a:r>
              <a:rPr lang="en-US" sz="3850" spc="19">
                <a:solidFill>
                  <a:srgbClr val="2B2C30"/>
                </a:solidFill>
                <a:latin typeface="Playfair Display"/>
                <a:ea typeface="Playfair Display"/>
                <a:cs typeface="Playfair Display"/>
                <a:sym typeface="Playfair Display"/>
              </a:rPr>
              <a:t>How popular different types (genres) of movies are on average.</a:t>
            </a:r>
          </a:p>
        </p:txBody>
      </p:sp>
      <p:sp>
        <p:nvSpPr>
          <p:cNvPr name="TextBox 4" id="4"/>
          <p:cNvSpPr txBox="true"/>
          <p:nvPr/>
        </p:nvSpPr>
        <p:spPr>
          <a:xfrm rot="0">
            <a:off x="1028700" y="2442008"/>
            <a:ext cx="7719697" cy="2701492"/>
          </a:xfrm>
          <a:prstGeom prst="rect">
            <a:avLst/>
          </a:prstGeom>
        </p:spPr>
        <p:txBody>
          <a:bodyPr anchor="t" rtlCol="false" tIns="0" lIns="0" bIns="0" rIns="0">
            <a:spAutoFit/>
          </a:bodyPr>
          <a:lstStyle/>
          <a:p>
            <a:pPr algn="l" marL="510644" indent="-255322" lvl="1">
              <a:lnSpc>
                <a:spcPts val="3074"/>
              </a:lnSpc>
              <a:buFont typeface="Arial"/>
              <a:buChar char="•"/>
            </a:pPr>
            <a:r>
              <a:rPr lang="en-US" sz="2365" spc="11">
                <a:solidFill>
                  <a:srgbClr val="2B2C30"/>
                </a:solidFill>
                <a:latin typeface="Playfair Display"/>
                <a:ea typeface="Playfair Display"/>
                <a:cs typeface="Playfair Display"/>
                <a:sym typeface="Playfair Display"/>
              </a:rPr>
              <a:t>Adventure: Is the most popular genre, with the tallest bar.</a:t>
            </a:r>
          </a:p>
          <a:p>
            <a:pPr algn="l" marL="510644" indent="-255322" lvl="1">
              <a:lnSpc>
                <a:spcPts val="3074"/>
              </a:lnSpc>
              <a:buFont typeface="Arial"/>
              <a:buChar char="•"/>
            </a:pPr>
            <a:r>
              <a:rPr lang="en-US" sz="2365" spc="11">
                <a:solidFill>
                  <a:srgbClr val="2B2C30"/>
                </a:solidFill>
                <a:latin typeface="Playfair Display"/>
                <a:ea typeface="Playfair Display"/>
                <a:cs typeface="Playfair Display"/>
                <a:sym typeface="Playfair Display"/>
              </a:rPr>
              <a:t>Documentary: Is the least popular genre, with the shortest bar.</a:t>
            </a:r>
          </a:p>
          <a:p>
            <a:pPr algn="l" marL="510644" indent="-255322" lvl="1">
              <a:lnSpc>
                <a:spcPts val="3074"/>
              </a:lnSpc>
              <a:buFont typeface="Arial"/>
              <a:buChar char="•"/>
            </a:pPr>
            <a:r>
              <a:rPr lang="en-US" sz="2365" spc="11">
                <a:solidFill>
                  <a:srgbClr val="2B2C30"/>
                </a:solidFill>
                <a:latin typeface="Playfair Display"/>
                <a:ea typeface="Playfair Display"/>
                <a:cs typeface="Playfair Display"/>
                <a:sym typeface="Playfair Display"/>
              </a:rPr>
              <a:t>Some genres: Are more popular than others, but there are some that are about the same popularity.</a:t>
            </a:r>
          </a:p>
          <a:p>
            <a:pPr algn="l">
              <a:lnSpc>
                <a:spcPts val="307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2104556" y="3160060"/>
            <a:ext cx="9196913" cy="5856474"/>
          </a:xfrm>
          <a:custGeom>
            <a:avLst/>
            <a:gdLst/>
            <a:ahLst/>
            <a:cxnLst/>
            <a:rect r="r" b="b" t="t" l="l"/>
            <a:pathLst>
              <a:path h="5856474" w="9196913">
                <a:moveTo>
                  <a:pt x="0" y="0"/>
                </a:moveTo>
                <a:lnTo>
                  <a:pt x="9196914" y="0"/>
                </a:lnTo>
                <a:lnTo>
                  <a:pt x="9196914" y="5856475"/>
                </a:lnTo>
                <a:lnTo>
                  <a:pt x="0" y="5856475"/>
                </a:lnTo>
                <a:lnTo>
                  <a:pt x="0" y="0"/>
                </a:lnTo>
                <a:close/>
              </a:path>
            </a:pathLst>
          </a:custGeom>
          <a:blipFill>
            <a:blip r:embed="rId2"/>
            <a:stretch>
              <a:fillRect l="0" t="0" r="0" b="0"/>
            </a:stretch>
          </a:blipFill>
        </p:spPr>
      </p:sp>
      <p:sp>
        <p:nvSpPr>
          <p:cNvPr name="TextBox 3" id="3"/>
          <p:cNvSpPr txBox="true"/>
          <p:nvPr/>
        </p:nvSpPr>
        <p:spPr>
          <a:xfrm rot="0">
            <a:off x="1028700" y="981075"/>
            <a:ext cx="14043259" cy="627337"/>
          </a:xfrm>
          <a:prstGeom prst="rect">
            <a:avLst/>
          </a:prstGeom>
        </p:spPr>
        <p:txBody>
          <a:bodyPr anchor="t" rtlCol="false" tIns="0" lIns="0" bIns="0" rIns="0">
            <a:spAutoFit/>
          </a:bodyPr>
          <a:lstStyle/>
          <a:p>
            <a:pPr algn="l">
              <a:lnSpc>
                <a:spcPts val="5005"/>
              </a:lnSpc>
            </a:pPr>
            <a:r>
              <a:rPr lang="en-US" sz="3850" spc="19">
                <a:solidFill>
                  <a:srgbClr val="2B2C30"/>
                </a:solidFill>
                <a:latin typeface="Playfair Display Bold"/>
                <a:ea typeface="Playfair Display Bold"/>
                <a:cs typeface="Playfair Display Bold"/>
                <a:sym typeface="Playfair Display Bold"/>
              </a:rPr>
              <a:t>How many movies there are for each rating.</a:t>
            </a:r>
          </a:p>
        </p:txBody>
      </p:sp>
      <p:sp>
        <p:nvSpPr>
          <p:cNvPr name="TextBox 4" id="4"/>
          <p:cNvSpPr txBox="true"/>
          <p:nvPr/>
        </p:nvSpPr>
        <p:spPr>
          <a:xfrm rot="0">
            <a:off x="1778173" y="1579837"/>
            <a:ext cx="10405358" cy="1855426"/>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Most movies: Have a rating around 6 or 7.</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Fewer movies: Have a rating of 1, 2, 3, 8, 9, or 10.</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The curve: Shows us the overall trend of the ratings.</a:t>
            </a:r>
          </a:p>
          <a:p>
            <a:pPr algn="l">
              <a:lnSpc>
                <a:spcPts val="3708"/>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5146054" y="3297706"/>
            <a:ext cx="8854364" cy="5867478"/>
          </a:xfrm>
          <a:custGeom>
            <a:avLst/>
            <a:gdLst/>
            <a:ahLst/>
            <a:cxnLst/>
            <a:rect r="r" b="b" t="t" l="l"/>
            <a:pathLst>
              <a:path h="5867478" w="8854364">
                <a:moveTo>
                  <a:pt x="0" y="0"/>
                </a:moveTo>
                <a:lnTo>
                  <a:pt x="8854364" y="0"/>
                </a:lnTo>
                <a:lnTo>
                  <a:pt x="8854364" y="5867478"/>
                </a:lnTo>
                <a:lnTo>
                  <a:pt x="0" y="5867478"/>
                </a:lnTo>
                <a:lnTo>
                  <a:pt x="0" y="0"/>
                </a:lnTo>
                <a:close/>
              </a:path>
            </a:pathLst>
          </a:custGeom>
          <a:blipFill>
            <a:blip r:embed="rId2"/>
            <a:stretch>
              <a:fillRect l="0" t="0" r="0" b="0"/>
            </a:stretch>
          </a:blipFill>
        </p:spPr>
      </p:sp>
      <p:sp>
        <p:nvSpPr>
          <p:cNvPr name="TextBox 3" id="3"/>
          <p:cNvSpPr txBox="true"/>
          <p:nvPr/>
        </p:nvSpPr>
        <p:spPr>
          <a:xfrm rot="0">
            <a:off x="1778173" y="1812427"/>
            <a:ext cx="10405358" cy="1855426"/>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Most movies: Have a lot of votes and a rating around 7.</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Fewer movies: Have a lot of votes but a low rating.</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movies: Have a few votes but a high rating.</a:t>
            </a:r>
          </a:p>
          <a:p>
            <a:pPr algn="l">
              <a:lnSpc>
                <a:spcPts val="3708"/>
              </a:lnSpc>
            </a:pPr>
          </a:p>
        </p:txBody>
      </p:sp>
      <p:sp>
        <p:nvSpPr>
          <p:cNvPr name="TextBox 4" id="4"/>
          <p:cNvSpPr txBox="true"/>
          <p:nvPr/>
        </p:nvSpPr>
        <p:spPr>
          <a:xfrm rot="0">
            <a:off x="2061594" y="1290244"/>
            <a:ext cx="14164811"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popular they were (number of votes) and how well they were rated.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6578412" y="2061112"/>
            <a:ext cx="10592102" cy="7019016"/>
          </a:xfrm>
          <a:custGeom>
            <a:avLst/>
            <a:gdLst/>
            <a:ahLst/>
            <a:cxnLst/>
            <a:rect r="r" b="b" t="t" l="l"/>
            <a:pathLst>
              <a:path h="7019016" w="10592102">
                <a:moveTo>
                  <a:pt x="0" y="0"/>
                </a:moveTo>
                <a:lnTo>
                  <a:pt x="10592102" y="0"/>
                </a:lnTo>
                <a:lnTo>
                  <a:pt x="10592102" y="7019016"/>
                </a:lnTo>
                <a:lnTo>
                  <a:pt x="0" y="7019016"/>
                </a:lnTo>
                <a:lnTo>
                  <a:pt x="0" y="0"/>
                </a:lnTo>
                <a:close/>
              </a:path>
            </a:pathLst>
          </a:custGeom>
          <a:blipFill>
            <a:blip r:embed="rId2"/>
            <a:stretch>
              <a:fillRect l="0" t="0" r="0" b="0"/>
            </a:stretch>
          </a:blipFill>
        </p:spPr>
      </p:sp>
      <p:sp>
        <p:nvSpPr>
          <p:cNvPr name="TextBox 3" id="3"/>
          <p:cNvSpPr txBox="true"/>
          <p:nvPr/>
        </p:nvSpPr>
        <p:spPr>
          <a:xfrm rot="0">
            <a:off x="827039" y="2161045"/>
            <a:ext cx="5751373" cy="5581593"/>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Most movies: Are moderately popular and have a rating around 7.</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Fewer movies: Are very popular or very unpopular, or have a very low or very high rating.</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There's a general trend: Popular movies tend to have higher ratings, but this isn't always the case.</a:t>
            </a:r>
          </a:p>
          <a:p>
            <a:pPr algn="l">
              <a:lnSpc>
                <a:spcPts val="3708"/>
              </a:lnSpc>
            </a:pPr>
          </a:p>
        </p:txBody>
      </p:sp>
      <p:sp>
        <p:nvSpPr>
          <p:cNvPr name="TextBox 4" id="4"/>
          <p:cNvSpPr txBox="true"/>
          <p:nvPr/>
        </p:nvSpPr>
        <p:spPr>
          <a:xfrm rot="0">
            <a:off x="1028700" y="1517576"/>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popular they were and how well they were rated.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992002"/>
            <a:ext cx="10128368" cy="7890938"/>
          </a:xfrm>
          <a:custGeom>
            <a:avLst/>
            <a:gdLst/>
            <a:ahLst/>
            <a:cxnLst/>
            <a:rect r="r" b="b" t="t" l="l"/>
            <a:pathLst>
              <a:path h="7890938" w="10128368">
                <a:moveTo>
                  <a:pt x="0" y="0"/>
                </a:moveTo>
                <a:lnTo>
                  <a:pt x="10128368" y="0"/>
                </a:lnTo>
                <a:lnTo>
                  <a:pt x="10128368" y="7890937"/>
                </a:lnTo>
                <a:lnTo>
                  <a:pt x="0" y="7890937"/>
                </a:lnTo>
                <a:lnTo>
                  <a:pt x="0" y="0"/>
                </a:lnTo>
                <a:close/>
              </a:path>
            </a:pathLst>
          </a:custGeom>
          <a:blipFill>
            <a:blip r:embed="rId2"/>
            <a:stretch>
              <a:fillRect l="0" t="0" r="0" b="0"/>
            </a:stretch>
          </a:blipFill>
        </p:spPr>
      </p:sp>
      <p:sp>
        <p:nvSpPr>
          <p:cNvPr name="TextBox 3" id="3"/>
          <p:cNvSpPr txBox="true"/>
          <p:nvPr/>
        </p:nvSpPr>
        <p:spPr>
          <a:xfrm rot="0">
            <a:off x="4031635" y="2842690"/>
            <a:ext cx="15953207" cy="627375"/>
          </a:xfrm>
          <a:prstGeom prst="rect">
            <a:avLst/>
          </a:prstGeom>
        </p:spPr>
        <p:txBody>
          <a:bodyPr anchor="t" rtlCol="false" tIns="0" lIns="0" bIns="0" rIns="0">
            <a:spAutoFit/>
          </a:bodyPr>
          <a:lstStyle/>
          <a:p>
            <a:pPr algn="l">
              <a:lnSpc>
                <a:spcPts val="5005"/>
              </a:lnSpc>
            </a:pPr>
            <a:r>
              <a:rPr lang="en-US" sz="3850" spc="19">
                <a:solidFill>
                  <a:srgbClr val="2B2C30"/>
                </a:solidFill>
                <a:latin typeface="Playfair Display"/>
                <a:ea typeface="Playfair Display"/>
                <a:cs typeface="Playfair Display"/>
                <a:sym typeface="Playfair Display"/>
              </a:rPr>
              <a:t>How many movies there are for each type (genre) of movie.</a:t>
            </a:r>
          </a:p>
        </p:txBody>
      </p:sp>
      <p:sp>
        <p:nvSpPr>
          <p:cNvPr name="TextBox 4" id="4"/>
          <p:cNvSpPr txBox="true"/>
          <p:nvPr/>
        </p:nvSpPr>
        <p:spPr>
          <a:xfrm rot="0">
            <a:off x="11074145" y="3889049"/>
            <a:ext cx="7213855" cy="3333522"/>
          </a:xfrm>
          <a:prstGeom prst="rect">
            <a:avLst/>
          </a:prstGeom>
        </p:spPr>
        <p:txBody>
          <a:bodyPr anchor="t" rtlCol="false" tIns="0" lIns="0" bIns="0" rIns="0">
            <a:spAutoFit/>
          </a:bodyPr>
          <a:lstStyle/>
          <a:p>
            <a:pPr algn="l" marL="596994" indent="-298497" lvl="1">
              <a:lnSpc>
                <a:spcPts val="3788"/>
              </a:lnSpc>
              <a:buFont typeface="Arial"/>
              <a:buChar char="•"/>
            </a:pPr>
            <a:r>
              <a:rPr lang="en-US" sz="2765" spc="107">
                <a:solidFill>
                  <a:srgbClr val="2B2C30"/>
                </a:solidFill>
                <a:latin typeface="Playfair Display Bold"/>
                <a:ea typeface="Playfair Display Bold"/>
                <a:cs typeface="Playfair Display Bold"/>
                <a:sym typeface="Playfair Display Bold"/>
              </a:rPr>
              <a:t>DRAMA: IS THE MOST POPULAR GENRE, WITH THE TALLEST BAR.</a:t>
            </a:r>
          </a:p>
          <a:p>
            <a:pPr algn="l" marL="596994" indent="-298497" lvl="1">
              <a:lnSpc>
                <a:spcPts val="3788"/>
              </a:lnSpc>
              <a:buFont typeface="Arial"/>
              <a:buChar char="•"/>
            </a:pPr>
            <a:r>
              <a:rPr lang="en-US" sz="2765" spc="107">
                <a:solidFill>
                  <a:srgbClr val="2B2C30"/>
                </a:solidFill>
                <a:latin typeface="Playfair Display Bold"/>
                <a:ea typeface="Playfair Display Bold"/>
                <a:cs typeface="Playfair Display Bold"/>
                <a:sym typeface="Playfair Display Bold"/>
              </a:rPr>
              <a:t>COMEDY: IS THE SECOND MOST POPULAR GENRE.</a:t>
            </a:r>
          </a:p>
          <a:p>
            <a:pPr algn="l" marL="596994" indent="-298497" lvl="1">
              <a:lnSpc>
                <a:spcPts val="3788"/>
              </a:lnSpc>
              <a:buFont typeface="Arial"/>
              <a:buChar char="•"/>
            </a:pPr>
            <a:r>
              <a:rPr lang="en-US" sz="2765" spc="107">
                <a:solidFill>
                  <a:srgbClr val="2B2C30"/>
                </a:solidFill>
                <a:latin typeface="Playfair Display Bold"/>
                <a:ea typeface="Playfair Display Bold"/>
                <a:cs typeface="Playfair Display Bold"/>
                <a:sym typeface="Playfair Display Bold"/>
              </a:rPr>
              <a:t>OTHER GENRES: HAVE FEWER MOVIES THAN DRAMA AND COMEDY.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5196409" y="3545378"/>
            <a:ext cx="8064418" cy="6085340"/>
          </a:xfrm>
          <a:custGeom>
            <a:avLst/>
            <a:gdLst/>
            <a:ahLst/>
            <a:cxnLst/>
            <a:rect r="r" b="b" t="t" l="l"/>
            <a:pathLst>
              <a:path h="6085340" w="8064418">
                <a:moveTo>
                  <a:pt x="0" y="0"/>
                </a:moveTo>
                <a:lnTo>
                  <a:pt x="8064418" y="0"/>
                </a:lnTo>
                <a:lnTo>
                  <a:pt x="8064418" y="6085341"/>
                </a:lnTo>
                <a:lnTo>
                  <a:pt x="0" y="6085341"/>
                </a:lnTo>
                <a:lnTo>
                  <a:pt x="0" y="0"/>
                </a:lnTo>
                <a:close/>
              </a:path>
            </a:pathLst>
          </a:custGeom>
          <a:blipFill>
            <a:blip r:embed="rId2"/>
            <a:stretch>
              <a:fillRect l="0" t="0" r="0" b="-4171"/>
            </a:stretch>
          </a:blipFill>
        </p:spPr>
      </p:sp>
      <p:sp>
        <p:nvSpPr>
          <p:cNvPr name="TextBox 3" id="3"/>
          <p:cNvSpPr txBox="true"/>
          <p:nvPr/>
        </p:nvSpPr>
        <p:spPr>
          <a:xfrm rot="0">
            <a:off x="1028700" y="1517576"/>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 How long different types (genres) of movies are on average.</a:t>
            </a:r>
          </a:p>
        </p:txBody>
      </p:sp>
      <p:sp>
        <p:nvSpPr>
          <p:cNvPr name="TextBox 4" id="4"/>
          <p:cNvSpPr txBox="true"/>
          <p:nvPr/>
        </p:nvSpPr>
        <p:spPr>
          <a:xfrm rot="0">
            <a:off x="1028700" y="2020449"/>
            <a:ext cx="10405358" cy="2325223"/>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History: Is the longest genre, with the tallest bar.</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Animation: Is the shortest genre, with the shortest bar.</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genres: Are longer than others, while some are about the same length.</a:t>
            </a:r>
          </a:p>
          <a:p>
            <a:pPr algn="l">
              <a:lnSpc>
                <a:spcPts val="3708"/>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AGENDA</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7877184" cy="5210048"/>
          </a:xfrm>
          <a:prstGeom prst="rect">
            <a:avLst/>
          </a:prstGeom>
        </p:spPr>
        <p:txBody>
          <a:bodyPr anchor="t" rtlCol="false" tIns="0" lIns="0" bIns="0" rIns="0">
            <a:spAutoFit/>
          </a:bodyPr>
          <a:lstStyle/>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Introduction</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Dataset Overview</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Analysis Goals</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 Methodology</a:t>
            </a:r>
            <a:r>
              <a:rPr lang="en-US" sz="2799">
                <a:solidFill>
                  <a:srgbClr val="2B2C30"/>
                </a:solidFill>
                <a:latin typeface="Public Sans"/>
                <a:ea typeface="Public Sans"/>
                <a:cs typeface="Public Sans"/>
                <a:sym typeface="Public Sans"/>
              </a:rPr>
              <a:t> </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Key Findings</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Visualizations Slide</a:t>
            </a:r>
          </a:p>
          <a:p>
            <a:pPr algn="l" marL="604519" indent="-302260" lvl="1">
              <a:lnSpc>
                <a:spcPts val="5235"/>
              </a:lnSpc>
              <a:buFont typeface="Arial"/>
              <a:buChar char="•"/>
            </a:pPr>
            <a:r>
              <a:rPr lang="en-US" sz="2799">
                <a:solidFill>
                  <a:srgbClr val="2B2C30"/>
                </a:solidFill>
                <a:latin typeface="Public Sans"/>
                <a:ea typeface="Public Sans"/>
                <a:cs typeface="Public Sans"/>
                <a:sym typeface="Public Sans"/>
              </a:rPr>
              <a:t>Conclusion</a:t>
            </a:r>
          </a:p>
          <a:p>
            <a:pPr algn="l">
              <a:lnSpc>
                <a:spcPts val="5235"/>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7191971" y="2712961"/>
            <a:ext cx="10160501" cy="5856474"/>
          </a:xfrm>
          <a:custGeom>
            <a:avLst/>
            <a:gdLst/>
            <a:ahLst/>
            <a:cxnLst/>
            <a:rect r="r" b="b" t="t" l="l"/>
            <a:pathLst>
              <a:path h="5856474" w="10160501">
                <a:moveTo>
                  <a:pt x="0" y="0"/>
                </a:moveTo>
                <a:lnTo>
                  <a:pt x="10160501" y="0"/>
                </a:lnTo>
                <a:lnTo>
                  <a:pt x="10160501" y="5856474"/>
                </a:lnTo>
                <a:lnTo>
                  <a:pt x="0" y="5856474"/>
                </a:lnTo>
                <a:lnTo>
                  <a:pt x="0" y="0"/>
                </a:lnTo>
                <a:close/>
              </a:path>
            </a:pathLst>
          </a:custGeom>
          <a:blipFill>
            <a:blip r:embed="rId2"/>
            <a:stretch>
              <a:fillRect l="0" t="0" r="0" b="0"/>
            </a:stretch>
          </a:blipFill>
        </p:spPr>
      </p:sp>
      <p:sp>
        <p:nvSpPr>
          <p:cNvPr name="TextBox 3" id="3"/>
          <p:cNvSpPr txBox="true"/>
          <p:nvPr/>
        </p:nvSpPr>
        <p:spPr>
          <a:xfrm rot="0">
            <a:off x="1264729" y="1614282"/>
            <a:ext cx="10405358" cy="925495"/>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much money different directors have made from their movies.</a:t>
            </a:r>
          </a:p>
        </p:txBody>
      </p:sp>
      <p:sp>
        <p:nvSpPr>
          <p:cNvPr name="TextBox 4" id="4"/>
          <p:cNvSpPr txBox="true"/>
          <p:nvPr/>
        </p:nvSpPr>
        <p:spPr>
          <a:xfrm rot="0">
            <a:off x="1264729" y="2684386"/>
            <a:ext cx="5927242" cy="3918852"/>
          </a:xfrm>
          <a:prstGeom prst="rect">
            <a:avLst/>
          </a:prstGeom>
        </p:spPr>
        <p:txBody>
          <a:bodyPr anchor="t" rtlCol="false" tIns="0" lIns="0" bIns="0" rIns="0">
            <a:spAutoFit/>
          </a:bodyPr>
          <a:lstStyle/>
          <a:p>
            <a:pPr algn="l" marL="517599" indent="-258800" lvl="1">
              <a:lnSpc>
                <a:spcPts val="3116"/>
              </a:lnSpc>
              <a:buFont typeface="Arial"/>
              <a:buChar char="•"/>
            </a:pPr>
            <a:r>
              <a:rPr lang="en-US" sz="2397" spc="11">
                <a:solidFill>
                  <a:srgbClr val="2B2C30"/>
                </a:solidFill>
                <a:latin typeface="Playfair Display"/>
                <a:ea typeface="Playfair Display"/>
                <a:cs typeface="Playfair Display"/>
                <a:sym typeface="Playfair Display"/>
              </a:rPr>
              <a:t>Steven Spielberg: Is the director who has made the most money from his movies, with the longest bar.</a:t>
            </a:r>
          </a:p>
          <a:p>
            <a:pPr algn="l" marL="517599" indent="-258800" lvl="1">
              <a:lnSpc>
                <a:spcPts val="3116"/>
              </a:lnSpc>
              <a:buFont typeface="Arial"/>
              <a:buChar char="•"/>
            </a:pPr>
            <a:r>
              <a:rPr lang="en-US" sz="2397" spc="11">
                <a:solidFill>
                  <a:srgbClr val="2B2C30"/>
                </a:solidFill>
                <a:latin typeface="Playfair Display"/>
                <a:ea typeface="Playfair Display"/>
                <a:cs typeface="Playfair Display"/>
                <a:sym typeface="Playfair Display"/>
              </a:rPr>
              <a:t>Ridley Scott: Is the director who has made the least money from his movies, with the shortest bar.</a:t>
            </a:r>
          </a:p>
          <a:p>
            <a:pPr algn="l" marL="517599" indent="-258800" lvl="1">
              <a:lnSpc>
                <a:spcPts val="3116"/>
              </a:lnSpc>
              <a:buFont typeface="Arial"/>
              <a:buChar char="•"/>
            </a:pPr>
            <a:r>
              <a:rPr lang="en-US" sz="2397" spc="11">
                <a:solidFill>
                  <a:srgbClr val="2B2C30"/>
                </a:solidFill>
                <a:latin typeface="Playfair Display"/>
                <a:ea typeface="Playfair Display"/>
                <a:cs typeface="Playfair Display"/>
                <a:sym typeface="Playfair Display"/>
              </a:rPr>
              <a:t>Some directors: Have made similar amounts of money, as shown by the bars being close in length.</a:t>
            </a:r>
          </a:p>
          <a:p>
            <a:pPr algn="l">
              <a:lnSpc>
                <a:spcPts val="3116"/>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093110" y="3174042"/>
            <a:ext cx="12101779" cy="6084258"/>
          </a:xfrm>
          <a:custGeom>
            <a:avLst/>
            <a:gdLst/>
            <a:ahLst/>
            <a:cxnLst/>
            <a:rect r="r" b="b" t="t" l="l"/>
            <a:pathLst>
              <a:path h="6084258" w="12101779">
                <a:moveTo>
                  <a:pt x="0" y="0"/>
                </a:moveTo>
                <a:lnTo>
                  <a:pt x="12101780" y="0"/>
                </a:lnTo>
                <a:lnTo>
                  <a:pt x="12101780" y="6084258"/>
                </a:lnTo>
                <a:lnTo>
                  <a:pt x="0" y="6084258"/>
                </a:lnTo>
                <a:lnTo>
                  <a:pt x="0" y="0"/>
                </a:lnTo>
                <a:close/>
              </a:path>
            </a:pathLst>
          </a:custGeom>
          <a:blipFill>
            <a:blip r:embed="rId2"/>
            <a:stretch>
              <a:fillRect l="0" t="0" r="0" b="0"/>
            </a:stretch>
          </a:blipFill>
        </p:spPr>
      </p:sp>
      <p:sp>
        <p:nvSpPr>
          <p:cNvPr name="TextBox 3" id="3"/>
          <p:cNvSpPr txBox="true"/>
          <p:nvPr/>
        </p:nvSpPr>
        <p:spPr>
          <a:xfrm rot="0">
            <a:off x="5198501" y="1336251"/>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well a group of directors did in their movies.</a:t>
            </a:r>
          </a:p>
        </p:txBody>
      </p:sp>
      <p:sp>
        <p:nvSpPr>
          <p:cNvPr name="TextBox 4" id="4"/>
          <p:cNvSpPr txBox="true"/>
          <p:nvPr/>
        </p:nvSpPr>
        <p:spPr>
          <a:xfrm rot="0">
            <a:off x="2041431" y="1850295"/>
            <a:ext cx="14691241" cy="1560079"/>
          </a:xfrm>
          <a:prstGeom prst="rect">
            <a:avLst/>
          </a:prstGeom>
        </p:spPr>
        <p:txBody>
          <a:bodyPr anchor="t" rtlCol="false" tIns="0" lIns="0" bIns="0" rIns="0">
            <a:spAutoFit/>
          </a:bodyPr>
          <a:lstStyle/>
          <a:p>
            <a:pPr algn="ctr">
              <a:lnSpc>
                <a:spcPts val="3116"/>
              </a:lnSpc>
            </a:pPr>
            <a:r>
              <a:rPr lang="en-US" sz="2397" spc="11">
                <a:solidFill>
                  <a:srgbClr val="2B2C30"/>
                </a:solidFill>
                <a:latin typeface="Playfair Display"/>
                <a:ea typeface="Playfair Display"/>
                <a:cs typeface="Playfair Display"/>
                <a:sym typeface="Playfair Display"/>
              </a:rPr>
              <a:t>David Mallet: Is the highest-rated director, with the longest bar.</a:t>
            </a:r>
          </a:p>
          <a:p>
            <a:pPr algn="ctr">
              <a:lnSpc>
                <a:spcPts val="3116"/>
              </a:lnSpc>
            </a:pPr>
            <a:r>
              <a:rPr lang="en-US" sz="2397" spc="11">
                <a:solidFill>
                  <a:srgbClr val="2B2C30"/>
                </a:solidFill>
                <a:latin typeface="Playfair Display"/>
                <a:ea typeface="Playfair Display"/>
                <a:cs typeface="Playfair Display"/>
                <a:sym typeface="Playfair Display"/>
              </a:rPr>
              <a:t>Damien Chazelle: Is the lowest-rated director, with the shortest bar.</a:t>
            </a:r>
          </a:p>
          <a:p>
            <a:pPr algn="ctr">
              <a:lnSpc>
                <a:spcPts val="3116"/>
              </a:lnSpc>
            </a:pPr>
            <a:r>
              <a:rPr lang="en-US" sz="2397" spc="11">
                <a:solidFill>
                  <a:srgbClr val="2B2C30"/>
                </a:solidFill>
                <a:latin typeface="Playfair Display"/>
                <a:ea typeface="Playfair Display"/>
                <a:cs typeface="Playfair Display"/>
                <a:sym typeface="Playfair Display"/>
              </a:rPr>
              <a:t>Some directors: Have similar average ratings, as shown by the bars being close in length.</a:t>
            </a:r>
          </a:p>
          <a:p>
            <a:pPr algn="l">
              <a:lnSpc>
                <a:spcPts val="3116"/>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257666" y="2370541"/>
            <a:ext cx="11772667" cy="6488971"/>
          </a:xfrm>
          <a:custGeom>
            <a:avLst/>
            <a:gdLst/>
            <a:ahLst/>
            <a:cxnLst/>
            <a:rect r="r" b="b" t="t" l="l"/>
            <a:pathLst>
              <a:path h="6488971" w="11772667">
                <a:moveTo>
                  <a:pt x="0" y="0"/>
                </a:moveTo>
                <a:lnTo>
                  <a:pt x="11772668" y="0"/>
                </a:lnTo>
                <a:lnTo>
                  <a:pt x="11772668" y="6488971"/>
                </a:lnTo>
                <a:lnTo>
                  <a:pt x="0" y="6488971"/>
                </a:lnTo>
                <a:lnTo>
                  <a:pt x="0" y="0"/>
                </a:lnTo>
                <a:close/>
              </a:path>
            </a:pathLst>
          </a:custGeom>
          <a:blipFill>
            <a:blip r:embed="rId2"/>
            <a:stretch>
              <a:fillRect l="0" t="-1101" r="0" b="-1101"/>
            </a:stretch>
          </a:blipFill>
        </p:spPr>
      </p:sp>
      <p:sp>
        <p:nvSpPr>
          <p:cNvPr name="TextBox 3" id="3"/>
          <p:cNvSpPr txBox="true"/>
          <p:nvPr/>
        </p:nvSpPr>
        <p:spPr>
          <a:xfrm rot="0">
            <a:off x="2981263" y="1819782"/>
            <a:ext cx="12532894"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much money different actors have made on average in their movies.</a:t>
            </a:r>
          </a:p>
        </p:txBody>
      </p:sp>
      <p:sp>
        <p:nvSpPr>
          <p:cNvPr name="TextBox 4" id="4"/>
          <p:cNvSpPr txBox="true"/>
          <p:nvPr/>
        </p:nvSpPr>
        <p:spPr>
          <a:xfrm rot="0">
            <a:off x="9144000" y="4466938"/>
            <a:ext cx="5429420" cy="3582587"/>
          </a:xfrm>
          <a:prstGeom prst="rect">
            <a:avLst/>
          </a:prstGeom>
        </p:spPr>
        <p:txBody>
          <a:bodyPr anchor="t" rtlCol="false" tIns="0" lIns="0" bIns="0" rIns="0">
            <a:spAutoFit/>
          </a:bodyPr>
          <a:lstStyle/>
          <a:p>
            <a:pPr algn="l" marL="474127" indent="-237063" lvl="1">
              <a:lnSpc>
                <a:spcPts val="2854"/>
              </a:lnSpc>
              <a:buFont typeface="Arial"/>
              <a:buChar char="•"/>
            </a:pPr>
            <a:r>
              <a:rPr lang="en-US" sz="2196" spc="10">
                <a:solidFill>
                  <a:srgbClr val="2B2C30"/>
                </a:solidFill>
                <a:latin typeface="Playfair Display"/>
                <a:ea typeface="Playfair Display"/>
                <a:cs typeface="Playfair Display"/>
                <a:sym typeface="Playfair Display"/>
              </a:rPr>
              <a:t>Daisy Ridley: Is the actor who has made the most money on average, with the longest bar.</a:t>
            </a:r>
          </a:p>
          <a:p>
            <a:pPr algn="l" marL="474127" indent="-237063" lvl="1">
              <a:lnSpc>
                <a:spcPts val="2854"/>
              </a:lnSpc>
              <a:buFont typeface="Arial"/>
              <a:buChar char="•"/>
            </a:pPr>
            <a:r>
              <a:rPr lang="en-US" sz="2196" spc="10">
                <a:solidFill>
                  <a:srgbClr val="2B2C30"/>
                </a:solidFill>
                <a:latin typeface="Playfair Display"/>
                <a:ea typeface="Playfair Display"/>
                <a:cs typeface="Playfair Display"/>
                <a:sym typeface="Playfair Display"/>
              </a:rPr>
              <a:t>Phaldut Sharma: Is the actor who has made the least money on average, with the shortest bar.</a:t>
            </a:r>
          </a:p>
          <a:p>
            <a:pPr algn="l" marL="474127" indent="-237063" lvl="1">
              <a:lnSpc>
                <a:spcPts val="2854"/>
              </a:lnSpc>
              <a:buFont typeface="Arial"/>
              <a:buChar char="•"/>
            </a:pPr>
            <a:r>
              <a:rPr lang="en-US" sz="2196" spc="10">
                <a:solidFill>
                  <a:srgbClr val="2B2C30"/>
                </a:solidFill>
                <a:latin typeface="Playfair Display"/>
                <a:ea typeface="Playfair Display"/>
                <a:cs typeface="Playfair Display"/>
                <a:sym typeface="Playfair Display"/>
              </a:rPr>
              <a:t>Some actors: Have made similar amounts of money, as shown by the bars being close in length.</a:t>
            </a:r>
          </a:p>
          <a:p>
            <a:pPr algn="l">
              <a:lnSpc>
                <a:spcPts val="2854"/>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5562348" y="3085618"/>
            <a:ext cx="9871078" cy="5856474"/>
          </a:xfrm>
          <a:custGeom>
            <a:avLst/>
            <a:gdLst/>
            <a:ahLst/>
            <a:cxnLst/>
            <a:rect r="r" b="b" t="t" l="l"/>
            <a:pathLst>
              <a:path h="5856474" w="9871078">
                <a:moveTo>
                  <a:pt x="0" y="0"/>
                </a:moveTo>
                <a:lnTo>
                  <a:pt x="9871077" y="0"/>
                </a:lnTo>
                <a:lnTo>
                  <a:pt x="9871077" y="5856475"/>
                </a:lnTo>
                <a:lnTo>
                  <a:pt x="0" y="5856475"/>
                </a:lnTo>
                <a:lnTo>
                  <a:pt x="0" y="0"/>
                </a:lnTo>
                <a:close/>
              </a:path>
            </a:pathLst>
          </a:custGeom>
          <a:blipFill>
            <a:blip r:embed="rId2"/>
            <a:stretch>
              <a:fillRect l="0" t="0" r="-979" b="0"/>
            </a:stretch>
          </a:blipFill>
        </p:spPr>
      </p:sp>
      <p:sp>
        <p:nvSpPr>
          <p:cNvPr name="TextBox 3" id="3"/>
          <p:cNvSpPr txBox="true"/>
          <p:nvPr/>
        </p:nvSpPr>
        <p:spPr>
          <a:xfrm rot="0">
            <a:off x="1185848" y="1130751"/>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well a group of actors did in their movies.</a:t>
            </a:r>
          </a:p>
        </p:txBody>
      </p:sp>
      <p:sp>
        <p:nvSpPr>
          <p:cNvPr name="TextBox 4" id="4"/>
          <p:cNvSpPr txBox="true"/>
          <p:nvPr/>
        </p:nvSpPr>
        <p:spPr>
          <a:xfrm rot="0">
            <a:off x="1185848" y="1561094"/>
            <a:ext cx="11348243" cy="2325223"/>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Sam Brown: Is the highest-rated actor, with the longest bar.</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Brian De Palma: Is the lowest-rated actor, with the shortest bar.</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actors: Have similar average ratings, as shown by the bars being close in length.</a:t>
            </a:r>
          </a:p>
          <a:p>
            <a:pPr algn="l">
              <a:lnSpc>
                <a:spcPts val="3708"/>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749631" y="3102083"/>
            <a:ext cx="10401875" cy="5902363"/>
          </a:xfrm>
          <a:custGeom>
            <a:avLst/>
            <a:gdLst/>
            <a:ahLst/>
            <a:cxnLst/>
            <a:rect r="r" b="b" t="t" l="l"/>
            <a:pathLst>
              <a:path h="5902363" w="10401875">
                <a:moveTo>
                  <a:pt x="0" y="0"/>
                </a:moveTo>
                <a:lnTo>
                  <a:pt x="10401876" y="0"/>
                </a:lnTo>
                <a:lnTo>
                  <a:pt x="10401876" y="5902363"/>
                </a:lnTo>
                <a:lnTo>
                  <a:pt x="0" y="5902363"/>
                </a:lnTo>
                <a:lnTo>
                  <a:pt x="0" y="0"/>
                </a:lnTo>
                <a:close/>
              </a:path>
            </a:pathLst>
          </a:custGeom>
          <a:blipFill>
            <a:blip r:embed="rId2"/>
            <a:stretch>
              <a:fillRect l="0" t="0" r="0" b="0"/>
            </a:stretch>
          </a:blipFill>
        </p:spPr>
      </p:sp>
      <p:sp>
        <p:nvSpPr>
          <p:cNvPr name="TextBox 3" id="3"/>
          <p:cNvSpPr txBox="true"/>
          <p:nvPr/>
        </p:nvSpPr>
        <p:spPr>
          <a:xfrm rot="0">
            <a:off x="3554496" y="1130751"/>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much money movies made on average each year.</a:t>
            </a:r>
          </a:p>
        </p:txBody>
      </p:sp>
      <p:sp>
        <p:nvSpPr>
          <p:cNvPr name="TextBox 4" id="4"/>
          <p:cNvSpPr txBox="true"/>
          <p:nvPr/>
        </p:nvSpPr>
        <p:spPr>
          <a:xfrm rot="0">
            <a:off x="3554496" y="1561094"/>
            <a:ext cx="11348243" cy="1858647"/>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General trend: Movies made more money on average over time.</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years: The average revenue was higher than others.</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years: The average revenue was lower than others.</a:t>
            </a:r>
          </a:p>
          <a:p>
            <a:pPr algn="l">
              <a:lnSpc>
                <a:spcPts val="3708"/>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817195" y="3038498"/>
            <a:ext cx="10266786" cy="5902363"/>
          </a:xfrm>
          <a:custGeom>
            <a:avLst/>
            <a:gdLst/>
            <a:ahLst/>
            <a:cxnLst/>
            <a:rect r="r" b="b" t="t" l="l"/>
            <a:pathLst>
              <a:path h="5902363" w="10266786">
                <a:moveTo>
                  <a:pt x="0" y="0"/>
                </a:moveTo>
                <a:lnTo>
                  <a:pt x="10266786" y="0"/>
                </a:lnTo>
                <a:lnTo>
                  <a:pt x="10266786" y="5902363"/>
                </a:lnTo>
                <a:lnTo>
                  <a:pt x="0" y="5902363"/>
                </a:lnTo>
                <a:lnTo>
                  <a:pt x="0" y="0"/>
                </a:lnTo>
                <a:close/>
              </a:path>
            </a:pathLst>
          </a:custGeom>
          <a:blipFill>
            <a:blip r:embed="rId2"/>
            <a:stretch>
              <a:fillRect l="0" t="0" r="0" b="0"/>
            </a:stretch>
          </a:blipFill>
        </p:spPr>
      </p:sp>
      <p:sp>
        <p:nvSpPr>
          <p:cNvPr name="TextBox 3" id="3"/>
          <p:cNvSpPr txBox="true"/>
          <p:nvPr/>
        </p:nvSpPr>
        <p:spPr>
          <a:xfrm rot="0">
            <a:off x="3554496" y="1130751"/>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much money movies made on average each year.</a:t>
            </a:r>
          </a:p>
        </p:txBody>
      </p:sp>
      <p:sp>
        <p:nvSpPr>
          <p:cNvPr name="TextBox 4" id="4"/>
          <p:cNvSpPr txBox="true"/>
          <p:nvPr/>
        </p:nvSpPr>
        <p:spPr>
          <a:xfrm rot="0">
            <a:off x="3554496" y="1561094"/>
            <a:ext cx="11348243" cy="1858647"/>
          </a:xfrm>
          <a:prstGeom prst="rect">
            <a:avLst/>
          </a:prstGeom>
        </p:spPr>
        <p:txBody>
          <a:bodyPr anchor="t" rtlCol="false" tIns="0" lIns="0" bIns="0" rIns="0">
            <a:spAutoFit/>
          </a:bodyPr>
          <a:lstStyle/>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General trend: Movies made more money on average over time.</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years: The average revenue was higher than others.</a:t>
            </a:r>
          </a:p>
          <a:p>
            <a:pPr algn="l" marL="615956" indent="-307978" lvl="1">
              <a:lnSpc>
                <a:spcPts val="3708"/>
              </a:lnSpc>
              <a:buFont typeface="Arial"/>
              <a:buChar char="•"/>
            </a:pPr>
            <a:r>
              <a:rPr lang="en-US" sz="2852" spc="14">
                <a:solidFill>
                  <a:srgbClr val="2B2C30"/>
                </a:solidFill>
                <a:latin typeface="Playfair Display"/>
                <a:ea typeface="Playfair Display"/>
                <a:cs typeface="Playfair Display"/>
                <a:sym typeface="Playfair Display"/>
              </a:rPr>
              <a:t>Some years: The average revenue was lower than others.</a:t>
            </a:r>
          </a:p>
          <a:p>
            <a:pPr algn="l">
              <a:lnSpc>
                <a:spcPts val="3708"/>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4178784" y="3159380"/>
            <a:ext cx="10401875" cy="5902363"/>
          </a:xfrm>
          <a:custGeom>
            <a:avLst/>
            <a:gdLst/>
            <a:ahLst/>
            <a:cxnLst/>
            <a:rect r="r" b="b" t="t" l="l"/>
            <a:pathLst>
              <a:path h="5902363" w="10401875">
                <a:moveTo>
                  <a:pt x="0" y="0"/>
                </a:moveTo>
                <a:lnTo>
                  <a:pt x="10401875" y="0"/>
                </a:lnTo>
                <a:lnTo>
                  <a:pt x="10401875" y="5902363"/>
                </a:lnTo>
                <a:lnTo>
                  <a:pt x="0" y="5902363"/>
                </a:lnTo>
                <a:lnTo>
                  <a:pt x="0" y="0"/>
                </a:lnTo>
                <a:close/>
              </a:path>
            </a:pathLst>
          </a:custGeom>
          <a:blipFill>
            <a:blip r:embed="rId2"/>
            <a:stretch>
              <a:fillRect l="0" t="0" r="0" b="0"/>
            </a:stretch>
          </a:blipFill>
        </p:spPr>
      </p:sp>
      <p:sp>
        <p:nvSpPr>
          <p:cNvPr name="TextBox 3" id="3"/>
          <p:cNvSpPr txBox="true"/>
          <p:nvPr/>
        </p:nvSpPr>
        <p:spPr>
          <a:xfrm rot="0">
            <a:off x="4424852" y="1203280"/>
            <a:ext cx="10405358"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much movies cost to make on average each year.</a:t>
            </a:r>
          </a:p>
        </p:txBody>
      </p:sp>
      <p:sp>
        <p:nvSpPr>
          <p:cNvPr name="TextBox 4" id="4"/>
          <p:cNvSpPr txBox="true"/>
          <p:nvPr/>
        </p:nvSpPr>
        <p:spPr>
          <a:xfrm rot="0">
            <a:off x="3034700" y="1633624"/>
            <a:ext cx="12520806" cy="1858647"/>
          </a:xfrm>
          <a:prstGeom prst="rect">
            <a:avLst/>
          </a:prstGeom>
        </p:spPr>
        <p:txBody>
          <a:bodyPr anchor="t" rtlCol="false" tIns="0" lIns="0" bIns="0" rIns="0">
            <a:spAutoFit/>
          </a:bodyPr>
          <a:lstStyle/>
          <a:p>
            <a:pPr algn="ctr">
              <a:lnSpc>
                <a:spcPts val="3708"/>
              </a:lnSpc>
            </a:pPr>
            <a:r>
              <a:rPr lang="en-US" sz="2852" spc="14">
                <a:solidFill>
                  <a:srgbClr val="2B2C30"/>
                </a:solidFill>
                <a:latin typeface="Playfair Display"/>
                <a:ea typeface="Playfair Display"/>
                <a:cs typeface="Playfair Display"/>
                <a:sym typeface="Playfair Display"/>
              </a:rPr>
              <a:t>General trend: Movies have gotten more expensive to make over time.</a:t>
            </a:r>
          </a:p>
          <a:p>
            <a:pPr algn="ctr">
              <a:lnSpc>
                <a:spcPts val="3708"/>
              </a:lnSpc>
            </a:pPr>
            <a:r>
              <a:rPr lang="en-US" sz="2852" spc="14">
                <a:solidFill>
                  <a:srgbClr val="2B2C30"/>
                </a:solidFill>
                <a:latin typeface="Playfair Display"/>
                <a:ea typeface="Playfair Display"/>
                <a:cs typeface="Playfair Display"/>
                <a:sym typeface="Playfair Display"/>
              </a:rPr>
              <a:t>Some years: The average budget was higher than others.</a:t>
            </a:r>
          </a:p>
          <a:p>
            <a:pPr algn="ctr">
              <a:lnSpc>
                <a:spcPts val="3708"/>
              </a:lnSpc>
            </a:pPr>
            <a:r>
              <a:rPr lang="en-US" sz="2852" spc="14">
                <a:solidFill>
                  <a:srgbClr val="2B2C30"/>
                </a:solidFill>
                <a:latin typeface="Playfair Display"/>
                <a:ea typeface="Playfair Display"/>
                <a:cs typeface="Playfair Display"/>
                <a:sym typeface="Playfair Display"/>
              </a:rPr>
              <a:t>Some years: The average budget was lower than others.</a:t>
            </a:r>
          </a:p>
          <a:p>
            <a:pPr algn="ctr">
              <a:lnSpc>
                <a:spcPts val="3708"/>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901849" y="2037282"/>
            <a:ext cx="6783512" cy="5694800"/>
          </a:xfrm>
          <a:custGeom>
            <a:avLst/>
            <a:gdLst/>
            <a:ahLst/>
            <a:cxnLst/>
            <a:rect r="r" b="b" t="t" l="l"/>
            <a:pathLst>
              <a:path h="5694800" w="6783512">
                <a:moveTo>
                  <a:pt x="0" y="0"/>
                </a:moveTo>
                <a:lnTo>
                  <a:pt x="6783511" y="0"/>
                </a:lnTo>
                <a:lnTo>
                  <a:pt x="6783511" y="5694800"/>
                </a:lnTo>
                <a:lnTo>
                  <a:pt x="0" y="5694800"/>
                </a:lnTo>
                <a:lnTo>
                  <a:pt x="0" y="0"/>
                </a:lnTo>
                <a:close/>
              </a:path>
            </a:pathLst>
          </a:custGeom>
          <a:blipFill>
            <a:blip r:embed="rId2"/>
            <a:stretch>
              <a:fillRect l="0" t="0" r="0" b="0"/>
            </a:stretch>
          </a:blipFill>
        </p:spPr>
      </p:sp>
      <p:sp>
        <p:nvSpPr>
          <p:cNvPr name="TextBox 3" id="3"/>
          <p:cNvSpPr txBox="true"/>
          <p:nvPr/>
        </p:nvSpPr>
        <p:spPr>
          <a:xfrm rot="0">
            <a:off x="3034700" y="1275810"/>
            <a:ext cx="13524133"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popular three types of movies (action, comedy, and drama) were over time.</a:t>
            </a:r>
          </a:p>
        </p:txBody>
      </p:sp>
      <p:sp>
        <p:nvSpPr>
          <p:cNvPr name="TextBox 4" id="4"/>
          <p:cNvSpPr txBox="true"/>
          <p:nvPr/>
        </p:nvSpPr>
        <p:spPr>
          <a:xfrm rot="0">
            <a:off x="2883597" y="1783049"/>
            <a:ext cx="7890997" cy="6587551"/>
          </a:xfrm>
          <a:prstGeom prst="rect">
            <a:avLst/>
          </a:prstGeom>
        </p:spPr>
        <p:txBody>
          <a:bodyPr anchor="t" rtlCol="false" tIns="0" lIns="0" bIns="0" rIns="0">
            <a:spAutoFit/>
          </a:bodyPr>
          <a:lstStyle/>
          <a:p>
            <a:pPr algn="ctr"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Action movies: Became more popular over time, especially after the 2000s.</a:t>
            </a:r>
          </a:p>
          <a:p>
            <a:pPr algn="ctr"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C</a:t>
            </a:r>
            <a:r>
              <a:rPr lang="en-US" sz="2852" spc="14">
                <a:solidFill>
                  <a:srgbClr val="2B2C30"/>
                </a:solidFill>
                <a:latin typeface="Playfair Display"/>
                <a:ea typeface="Playfair Display"/>
                <a:cs typeface="Playfair Display"/>
                <a:sym typeface="Playfair Display"/>
              </a:rPr>
              <a:t>omedy movies: Were popular in the 1970s and 1980s, but became less popular in the 1990s and early 2000s. Their popularity increased again in the 2010s.</a:t>
            </a:r>
          </a:p>
          <a:p>
            <a:pPr algn="ctr"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Drama movies: Were popular in the 1960s and 1970s, but became less popular in the 1980s and 1990s. Their popularity increased again in the 2000s and 2010s.</a:t>
            </a:r>
          </a:p>
          <a:p>
            <a:pPr algn="l">
              <a:lnSpc>
                <a:spcPts val="3708"/>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3034700" y="2521764"/>
            <a:ext cx="7890997" cy="5368649"/>
          </a:xfrm>
          <a:prstGeom prst="rect">
            <a:avLst/>
          </a:prstGeom>
        </p:spPr>
        <p:txBody>
          <a:bodyPr anchor="t" rtlCol="false" tIns="0" lIns="0" bIns="0" rIns="0">
            <a:spAutoFit/>
          </a:bodyPr>
          <a:lstStyle/>
          <a:p>
            <a:pPr algn="l"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November (month 11): Is the month with the most movie releases.</a:t>
            </a:r>
          </a:p>
          <a:p>
            <a:pPr algn="l"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December (month 12): Is the second month with the most movie releases.</a:t>
            </a:r>
          </a:p>
          <a:p>
            <a:pPr algn="l"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Some months: Have more releases than others.</a:t>
            </a:r>
          </a:p>
          <a:p>
            <a:pPr algn="l"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Some months: Have fewer releases than others.</a:t>
            </a:r>
          </a:p>
          <a:p>
            <a:pPr algn="l">
              <a:lnSpc>
                <a:spcPts val="3708"/>
              </a:lnSpc>
            </a:pPr>
          </a:p>
        </p:txBody>
      </p:sp>
      <p:sp>
        <p:nvSpPr>
          <p:cNvPr name="Freeform 3" id="3"/>
          <p:cNvSpPr/>
          <p:nvPr/>
        </p:nvSpPr>
        <p:spPr>
          <a:xfrm flipH="false" flipV="false" rot="0">
            <a:off x="10987180" y="2033939"/>
            <a:ext cx="6177670" cy="5856474"/>
          </a:xfrm>
          <a:custGeom>
            <a:avLst/>
            <a:gdLst/>
            <a:ahLst/>
            <a:cxnLst/>
            <a:rect r="r" b="b" t="t" l="l"/>
            <a:pathLst>
              <a:path h="5856474" w="6177670">
                <a:moveTo>
                  <a:pt x="0" y="0"/>
                </a:moveTo>
                <a:lnTo>
                  <a:pt x="6177671" y="0"/>
                </a:lnTo>
                <a:lnTo>
                  <a:pt x="6177671" y="5856474"/>
                </a:lnTo>
                <a:lnTo>
                  <a:pt x="0" y="5856474"/>
                </a:lnTo>
                <a:lnTo>
                  <a:pt x="0" y="0"/>
                </a:lnTo>
                <a:close/>
              </a:path>
            </a:pathLst>
          </a:custGeom>
          <a:blipFill>
            <a:blip r:embed="rId2"/>
            <a:stretch>
              <a:fillRect l="0" t="0" r="0" b="0"/>
            </a:stretch>
          </a:blipFill>
        </p:spPr>
      </p:sp>
      <p:sp>
        <p:nvSpPr>
          <p:cNvPr name="TextBox 4" id="4"/>
          <p:cNvSpPr txBox="true"/>
          <p:nvPr/>
        </p:nvSpPr>
        <p:spPr>
          <a:xfrm rot="0">
            <a:off x="2853376" y="2005364"/>
            <a:ext cx="13524133"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many movies were released each month.</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034700" y="4001329"/>
            <a:ext cx="12294430" cy="5789941"/>
          </a:xfrm>
          <a:custGeom>
            <a:avLst/>
            <a:gdLst/>
            <a:ahLst/>
            <a:cxnLst/>
            <a:rect r="r" b="b" t="t" l="l"/>
            <a:pathLst>
              <a:path h="5789941" w="12294430">
                <a:moveTo>
                  <a:pt x="0" y="0"/>
                </a:moveTo>
                <a:lnTo>
                  <a:pt x="12294431" y="0"/>
                </a:lnTo>
                <a:lnTo>
                  <a:pt x="12294431" y="5789941"/>
                </a:lnTo>
                <a:lnTo>
                  <a:pt x="0" y="5789941"/>
                </a:lnTo>
                <a:lnTo>
                  <a:pt x="0" y="0"/>
                </a:lnTo>
                <a:close/>
              </a:path>
            </a:pathLst>
          </a:custGeom>
          <a:blipFill>
            <a:blip r:embed="rId2"/>
            <a:stretch>
              <a:fillRect l="0" t="0" r="0" b="0"/>
            </a:stretch>
          </a:blipFill>
        </p:spPr>
      </p:sp>
      <p:sp>
        <p:nvSpPr>
          <p:cNvPr name="TextBox 3" id="3"/>
          <p:cNvSpPr txBox="true"/>
          <p:nvPr/>
        </p:nvSpPr>
        <p:spPr>
          <a:xfrm rot="0">
            <a:off x="3034700" y="1275810"/>
            <a:ext cx="13524133"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popular three types of movies (action, comedy, and drama) were over time.</a:t>
            </a:r>
          </a:p>
        </p:txBody>
      </p:sp>
      <p:sp>
        <p:nvSpPr>
          <p:cNvPr name="TextBox 4" id="4"/>
          <p:cNvSpPr txBox="true"/>
          <p:nvPr/>
        </p:nvSpPr>
        <p:spPr>
          <a:xfrm rot="0">
            <a:off x="2883597" y="1840199"/>
            <a:ext cx="13463691" cy="2641713"/>
          </a:xfrm>
          <a:prstGeom prst="rect">
            <a:avLst/>
          </a:prstGeom>
        </p:spPr>
        <p:txBody>
          <a:bodyPr anchor="t" rtlCol="false" tIns="0" lIns="0" bIns="0" rIns="0">
            <a:spAutoFit/>
          </a:bodyPr>
          <a:lstStyle/>
          <a:p>
            <a:pPr algn="l" marL="615956" indent="-307978" lvl="1">
              <a:lnSpc>
                <a:spcPts val="4279"/>
              </a:lnSpc>
              <a:buFont typeface="Arial"/>
              <a:buChar char="•"/>
            </a:pPr>
            <a:r>
              <a:rPr lang="en-US" sz="2852" spc="14">
                <a:solidFill>
                  <a:srgbClr val="2B2C30"/>
                </a:solidFill>
                <a:latin typeface="Playfair Display"/>
                <a:ea typeface="Playfair Display"/>
                <a:cs typeface="Playfair Display"/>
                <a:sym typeface="Playfair Display"/>
              </a:rPr>
              <a:t>Some months: Had movies that made a lot of money.</a:t>
            </a:r>
          </a:p>
          <a:p>
            <a:pPr algn="l" marL="615956" indent="-307978" lvl="1">
              <a:lnSpc>
                <a:spcPts val="4279"/>
              </a:lnSpc>
              <a:buFont typeface="Arial"/>
              <a:buChar char="•"/>
            </a:pPr>
            <a:r>
              <a:rPr lang="en-US" sz="2852" spc="14">
                <a:solidFill>
                  <a:srgbClr val="2B2C30"/>
                </a:solidFill>
                <a:latin typeface="Playfair Display"/>
                <a:ea typeface="Playfair Display"/>
                <a:cs typeface="Playfair Display"/>
                <a:sym typeface="Playfair Display"/>
              </a:rPr>
              <a:t>Other months: Had movies that were rated very high.</a:t>
            </a:r>
          </a:p>
          <a:p>
            <a:pPr algn="l" marL="615956" indent="-307978" lvl="1">
              <a:lnSpc>
                <a:spcPts val="4279"/>
              </a:lnSpc>
              <a:buFont typeface="Arial"/>
              <a:buChar char="•"/>
            </a:pPr>
            <a:r>
              <a:rPr lang="en-US" sz="2852" spc="14">
                <a:solidFill>
                  <a:srgbClr val="2B2C30"/>
                </a:solidFill>
                <a:latin typeface="Playfair Display"/>
                <a:ea typeface="Playfair Display"/>
                <a:cs typeface="Playfair Display"/>
                <a:sym typeface="Playfair Display"/>
              </a:rPr>
              <a:t>Some months: Had both high revenue and high ratings.</a:t>
            </a:r>
          </a:p>
          <a:p>
            <a:pPr algn="l" marL="615956" indent="-307978" lvl="1">
              <a:lnSpc>
                <a:spcPts val="4279"/>
              </a:lnSpc>
              <a:buFont typeface="Arial"/>
              <a:buChar char="•"/>
            </a:pPr>
            <a:r>
              <a:rPr lang="en-US" sz="2852" spc="14">
                <a:solidFill>
                  <a:srgbClr val="2B2C30"/>
                </a:solidFill>
                <a:latin typeface="Playfair Display"/>
                <a:ea typeface="Playfair Display"/>
                <a:cs typeface="Playfair Display"/>
                <a:sym typeface="Playfair Display"/>
              </a:rPr>
              <a:t>Some months: Had low revenue and low ratings.</a:t>
            </a:r>
          </a:p>
          <a:p>
            <a:pPr algn="l">
              <a:lnSpc>
                <a:spcPts val="3708"/>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273128"/>
            <a:ext cx="15940914" cy="2728078"/>
          </a:xfrm>
          <a:prstGeom prst="rect">
            <a:avLst/>
          </a:prstGeom>
        </p:spPr>
        <p:txBody>
          <a:bodyPr anchor="t" rtlCol="false" tIns="0" lIns="0" bIns="0" rIns="0">
            <a:spAutoFit/>
          </a:bodyPr>
          <a:lstStyle/>
          <a:p>
            <a:pPr algn="l" marL="904772" indent="-452386" lvl="1">
              <a:lnSpc>
                <a:spcPts val="5447"/>
              </a:lnSpc>
              <a:buFont typeface="Arial"/>
              <a:buChar char="•"/>
            </a:pPr>
            <a:r>
              <a:rPr lang="en-US" sz="4190" spc="20">
                <a:solidFill>
                  <a:srgbClr val="2B2C30"/>
                </a:solidFill>
                <a:latin typeface="Playfair Display"/>
                <a:ea typeface="Playfair Display"/>
                <a:cs typeface="Playfair Display"/>
                <a:sym typeface="Playfair Display"/>
              </a:rPr>
              <a:t>This project focuses on analyzing a movie dataset from TMDb (The Movie Database), a popular source of movie-related data. The dataset includes various attributes related to movies, such as budget, revenue, cast, director, and genre.</a:t>
            </a:r>
          </a:p>
        </p:txBody>
      </p:sp>
      <p:sp>
        <p:nvSpPr>
          <p:cNvPr name="TextBox 3" id="3"/>
          <p:cNvSpPr txBox="true"/>
          <p:nvPr/>
        </p:nvSpPr>
        <p:spPr>
          <a:xfrm rot="0">
            <a:off x="939834" y="803934"/>
            <a:ext cx="16408332" cy="1507293"/>
          </a:xfrm>
          <a:prstGeom prst="rect">
            <a:avLst/>
          </a:prstGeom>
        </p:spPr>
        <p:txBody>
          <a:bodyPr anchor="t" rtlCol="false" tIns="0" lIns="0" bIns="0" rIns="0">
            <a:spAutoFit/>
          </a:bodyPr>
          <a:lstStyle/>
          <a:p>
            <a:pPr algn="l">
              <a:lnSpc>
                <a:spcPts val="10883"/>
              </a:lnSpc>
            </a:pPr>
            <a:r>
              <a:rPr lang="en-US" sz="11960" spc="59">
                <a:solidFill>
                  <a:srgbClr val="2B2C30"/>
                </a:solidFill>
                <a:latin typeface="Public Sans"/>
                <a:ea typeface="Public Sans"/>
                <a:cs typeface="Public Sans"/>
                <a:sym typeface="Public Sans"/>
              </a:rPr>
              <a:t>Introduction</a:t>
            </a:r>
          </a:p>
        </p:txBody>
      </p:sp>
      <p:sp>
        <p:nvSpPr>
          <p:cNvPr name="TextBox 4" id="4"/>
          <p:cNvSpPr txBox="true"/>
          <p:nvPr/>
        </p:nvSpPr>
        <p:spPr>
          <a:xfrm rot="0">
            <a:off x="1028700" y="5158622"/>
            <a:ext cx="15940914" cy="4099678"/>
          </a:xfrm>
          <a:prstGeom prst="rect">
            <a:avLst/>
          </a:prstGeom>
        </p:spPr>
        <p:txBody>
          <a:bodyPr anchor="t" rtlCol="false" tIns="0" lIns="0" bIns="0" rIns="0">
            <a:spAutoFit/>
          </a:bodyPr>
          <a:lstStyle/>
          <a:p>
            <a:pPr algn="l" marL="904772" indent="-452386" lvl="1">
              <a:lnSpc>
                <a:spcPts val="5447"/>
              </a:lnSpc>
              <a:buFont typeface="Arial"/>
              <a:buChar char="•"/>
            </a:pPr>
            <a:r>
              <a:rPr lang="en-US" sz="4190" spc="20">
                <a:solidFill>
                  <a:srgbClr val="2B2C30"/>
                </a:solidFill>
                <a:latin typeface="Playfair Display"/>
                <a:ea typeface="Playfair Display"/>
                <a:cs typeface="Playfair Display"/>
                <a:sym typeface="Playfair Display"/>
              </a:rPr>
              <a:t>The primary objective of this analysis was to explore the financial performance of movies, identify key factors that contribute to profitability, and understand the relationship between budget, revenue, and other important variables. By doing so, the analysis aims to provide insights that can be useful for decision-making in the movie industry.</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386094" y="3613338"/>
            <a:ext cx="6873206" cy="5644962"/>
          </a:xfrm>
          <a:custGeom>
            <a:avLst/>
            <a:gdLst/>
            <a:ahLst/>
            <a:cxnLst/>
            <a:rect r="r" b="b" t="t" l="l"/>
            <a:pathLst>
              <a:path h="5644962" w="6873206">
                <a:moveTo>
                  <a:pt x="0" y="0"/>
                </a:moveTo>
                <a:lnTo>
                  <a:pt x="6873206" y="0"/>
                </a:lnTo>
                <a:lnTo>
                  <a:pt x="6873206" y="5644962"/>
                </a:lnTo>
                <a:lnTo>
                  <a:pt x="0" y="5644962"/>
                </a:lnTo>
                <a:lnTo>
                  <a:pt x="0" y="0"/>
                </a:lnTo>
                <a:close/>
              </a:path>
            </a:pathLst>
          </a:custGeom>
          <a:blipFill>
            <a:blip r:embed="rId2"/>
            <a:stretch>
              <a:fillRect l="0" t="0" r="0" b="0"/>
            </a:stretch>
          </a:blipFill>
        </p:spPr>
      </p:sp>
      <p:sp>
        <p:nvSpPr>
          <p:cNvPr name="TextBox 3" id="3"/>
          <p:cNvSpPr txBox="true"/>
          <p:nvPr/>
        </p:nvSpPr>
        <p:spPr>
          <a:xfrm rot="0">
            <a:off x="3034700" y="1275810"/>
            <a:ext cx="13524133" cy="458918"/>
          </a:xfrm>
          <a:prstGeom prst="rect">
            <a:avLst/>
          </a:prstGeom>
        </p:spPr>
        <p:txBody>
          <a:bodyPr anchor="t" rtlCol="false" tIns="0" lIns="0" bIns="0" rIns="0">
            <a:spAutoFit/>
          </a:bodyPr>
          <a:lstStyle/>
          <a:p>
            <a:pPr algn="l">
              <a:lnSpc>
                <a:spcPts val="3708"/>
              </a:lnSpc>
            </a:pPr>
            <a:r>
              <a:rPr lang="en-US" sz="2852" spc="14">
                <a:solidFill>
                  <a:srgbClr val="2B2C30"/>
                </a:solidFill>
                <a:latin typeface="Playfair Display Bold"/>
                <a:ea typeface="Playfair Display Bold"/>
                <a:cs typeface="Playfair Display Bold"/>
                <a:sym typeface="Playfair Display Bold"/>
              </a:rPr>
              <a:t>How much money they made on average and how well they were rated.</a:t>
            </a:r>
          </a:p>
        </p:txBody>
      </p:sp>
      <p:sp>
        <p:nvSpPr>
          <p:cNvPr name="TextBox 4" id="4"/>
          <p:cNvSpPr txBox="true"/>
          <p:nvPr/>
        </p:nvSpPr>
        <p:spPr>
          <a:xfrm rot="0">
            <a:off x="2883597" y="1783049"/>
            <a:ext cx="7890997" cy="2930844"/>
          </a:xfrm>
          <a:prstGeom prst="rect">
            <a:avLst/>
          </a:prstGeom>
        </p:spPr>
        <p:txBody>
          <a:bodyPr anchor="t" rtlCol="false" tIns="0" lIns="0" bIns="0" rIns="0">
            <a:spAutoFit/>
          </a:bodyPr>
          <a:lstStyle/>
          <a:p>
            <a:pPr algn="ctr"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Sequels: Made more money on average than standalone movies.</a:t>
            </a:r>
          </a:p>
          <a:p>
            <a:pPr algn="ctr" marL="615956" indent="-307978" lvl="1">
              <a:lnSpc>
                <a:spcPts val="4821"/>
              </a:lnSpc>
              <a:buFont typeface="Arial"/>
              <a:buChar char="•"/>
            </a:pPr>
            <a:r>
              <a:rPr lang="en-US" sz="2852" spc="14">
                <a:solidFill>
                  <a:srgbClr val="2B2C30"/>
                </a:solidFill>
                <a:latin typeface="Playfair Display"/>
                <a:ea typeface="Playfair Display"/>
                <a:cs typeface="Playfair Display"/>
                <a:sym typeface="Playfair Display"/>
              </a:rPr>
              <a:t>Sequels: Had a slightly lower average rating than standalone movies.</a:t>
            </a:r>
          </a:p>
          <a:p>
            <a:pPr algn="l">
              <a:lnSpc>
                <a:spcPts val="3708"/>
              </a:lnSpc>
            </a:pP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11" y="5148262"/>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939834" y="3102688"/>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name="TextBox 4" id="4"/>
          <p:cNvSpPr txBox="true"/>
          <p:nvPr/>
        </p:nvSpPr>
        <p:spPr>
          <a:xfrm rot="0">
            <a:off x="1028700" y="6501723"/>
            <a:ext cx="16441663" cy="3011824"/>
          </a:xfrm>
          <a:prstGeom prst="rect">
            <a:avLst/>
          </a:prstGeom>
        </p:spPr>
        <p:txBody>
          <a:bodyPr anchor="t" rtlCol="false" tIns="0" lIns="0" bIns="0" rIns="0">
            <a:spAutoFit/>
          </a:bodyPr>
          <a:lstStyle/>
          <a:p>
            <a:pPr algn="l">
              <a:lnSpc>
                <a:spcPts val="3434"/>
              </a:lnSpc>
            </a:pPr>
            <a:r>
              <a:rPr lang="en-US" sz="2289">
                <a:solidFill>
                  <a:srgbClr val="2B2C30"/>
                </a:solidFill>
                <a:latin typeface="Public Sans Bold"/>
                <a:ea typeface="Public Sans Bold"/>
                <a:cs typeface="Public Sans Bold"/>
                <a:sym typeface="Public Sans Bold"/>
              </a:rPr>
              <a:t>Name: Mohamed Said Mahmoud Emam </a:t>
            </a:r>
          </a:p>
          <a:p>
            <a:pPr algn="l">
              <a:lnSpc>
                <a:spcPts val="3434"/>
              </a:lnSpc>
            </a:pPr>
            <a:r>
              <a:rPr lang="en-US" sz="2289">
                <a:solidFill>
                  <a:srgbClr val="2B2C30"/>
                </a:solidFill>
                <a:latin typeface="Public Sans Bold"/>
                <a:ea typeface="Public Sans Bold"/>
                <a:cs typeface="Public Sans Bold"/>
                <a:sym typeface="Public Sans Bold"/>
              </a:rPr>
              <a:t>Email: mohammed.saiid208@gmail.com</a:t>
            </a:r>
          </a:p>
          <a:p>
            <a:pPr algn="l">
              <a:lnSpc>
                <a:spcPts val="3434"/>
              </a:lnSpc>
            </a:pPr>
            <a:r>
              <a:rPr lang="en-US" sz="2289">
                <a:solidFill>
                  <a:srgbClr val="2B2C30"/>
                </a:solidFill>
                <a:latin typeface="Public Sans Bold"/>
                <a:ea typeface="Public Sans Bold"/>
                <a:cs typeface="Public Sans Bold"/>
                <a:sym typeface="Public Sans Bold"/>
              </a:rPr>
              <a:t>Phone: 01146621429</a:t>
            </a:r>
          </a:p>
          <a:p>
            <a:pPr algn="l">
              <a:lnSpc>
                <a:spcPts val="3434"/>
              </a:lnSpc>
            </a:pPr>
            <a:r>
              <a:rPr lang="en-US" sz="2289">
                <a:solidFill>
                  <a:srgbClr val="2B2C30"/>
                </a:solidFill>
                <a:latin typeface="Public Sans Bold"/>
                <a:ea typeface="Public Sans Bold"/>
                <a:cs typeface="Public Sans Bold"/>
                <a:sym typeface="Public Sans Bold"/>
              </a:rPr>
              <a:t>LinkedIn: www.linkedin.com/in/mohamed-said-1193862a7</a:t>
            </a:r>
          </a:p>
          <a:p>
            <a:pPr algn="l">
              <a:lnSpc>
                <a:spcPts val="3434"/>
              </a:lnSpc>
            </a:pPr>
            <a:r>
              <a:rPr lang="en-US" sz="2289">
                <a:solidFill>
                  <a:srgbClr val="2B2C30"/>
                </a:solidFill>
                <a:latin typeface="Public Sans Bold"/>
                <a:ea typeface="Public Sans Bold"/>
                <a:cs typeface="Public Sans Bold"/>
                <a:sym typeface="Public Sans Bold"/>
              </a:rPr>
              <a:t>Colab notebook: https://colab.research.google.com/drive/1YVassbiTyHqSH0NwMKtaeZkpRnYlCjBM?usp=sharing </a:t>
            </a:r>
          </a:p>
          <a:p>
            <a:pPr algn="l">
              <a:lnSpc>
                <a:spcPts val="3434"/>
              </a:lnSpc>
            </a:pPr>
            <a:r>
              <a:rPr lang="en-US" sz="2289">
                <a:solidFill>
                  <a:srgbClr val="2B2C30"/>
                </a:solidFill>
                <a:latin typeface="Public Sans Bold"/>
                <a:ea typeface="Public Sans Bold"/>
                <a:cs typeface="Public Sans Bold"/>
                <a:sym typeface="Public Sans Bold"/>
              </a:rPr>
              <a:t>31 August, 2024</a:t>
            </a:r>
          </a:p>
          <a:p>
            <a:pPr algn="l">
              <a:lnSpc>
                <a:spcPts val="3434"/>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354234" y="2545748"/>
            <a:ext cx="16242893" cy="2279650"/>
          </a:xfrm>
          <a:prstGeom prst="rect">
            <a:avLst/>
          </a:prstGeom>
        </p:spPr>
        <p:txBody>
          <a:bodyPr anchor="t" rtlCol="false" tIns="0" lIns="0" bIns="0" rIns="0">
            <a:spAutoFit/>
          </a:bodyPr>
          <a:lstStyle/>
          <a:p>
            <a:pPr algn="l">
              <a:lnSpc>
                <a:spcPts val="4549"/>
              </a:lnSpc>
            </a:pPr>
            <a:r>
              <a:rPr lang="en-US" sz="3499" spc="17">
                <a:solidFill>
                  <a:srgbClr val="2B2C30"/>
                </a:solidFill>
                <a:latin typeface="Playfair Display"/>
                <a:ea typeface="Playfair Display"/>
                <a:cs typeface="Playfair Display"/>
                <a:sym typeface="Playfair Display"/>
              </a:rPr>
              <a:t>The dataset includes comprehensive information about movies, including key attributes such as budget, revenue, cast, director, genres, release dates, and more. This dataset provides a rich foundation for analyzing various aspects of the movie industry.</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DATASET</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1354234" y="5387975"/>
            <a:ext cx="16242893" cy="1708150"/>
          </a:xfrm>
          <a:prstGeom prst="rect">
            <a:avLst/>
          </a:prstGeom>
        </p:spPr>
        <p:txBody>
          <a:bodyPr anchor="t" rtlCol="false" tIns="0" lIns="0" bIns="0" rIns="0">
            <a:spAutoFit/>
          </a:bodyPr>
          <a:lstStyle/>
          <a:p>
            <a:pPr algn="l">
              <a:lnSpc>
                <a:spcPts val="4549"/>
              </a:lnSpc>
            </a:pPr>
            <a:r>
              <a:rPr lang="en-US" sz="3499" spc="17">
                <a:solidFill>
                  <a:srgbClr val="2B2C30"/>
                </a:solidFill>
                <a:latin typeface="Playfair Display"/>
                <a:ea typeface="Playfair Display"/>
                <a:cs typeface="Playfair Display"/>
                <a:sym typeface="Playfair Display"/>
              </a:rPr>
              <a:t>The dataset contains 10866 rows movies, each with 21 attributes, providing a broad view of movie data and enabling in-depth analysis across different dimensions.</a:t>
            </a:r>
          </a:p>
        </p:txBody>
      </p:sp>
      <p:sp>
        <p:nvSpPr>
          <p:cNvPr name="TextBox 6" id="6"/>
          <p:cNvSpPr txBox="true"/>
          <p:nvPr/>
        </p:nvSpPr>
        <p:spPr>
          <a:xfrm rot="0">
            <a:off x="1354234" y="7496176"/>
            <a:ext cx="16242893" cy="1136650"/>
          </a:xfrm>
          <a:prstGeom prst="rect">
            <a:avLst/>
          </a:prstGeom>
        </p:spPr>
        <p:txBody>
          <a:bodyPr anchor="t" rtlCol="false" tIns="0" lIns="0" bIns="0" rIns="0">
            <a:spAutoFit/>
          </a:bodyPr>
          <a:lstStyle/>
          <a:p>
            <a:pPr algn="l">
              <a:lnSpc>
                <a:spcPts val="4549"/>
              </a:lnSpc>
            </a:pPr>
            <a:r>
              <a:rPr lang="en-US" sz="3499" spc="17">
                <a:solidFill>
                  <a:srgbClr val="2B2C30"/>
                </a:solidFill>
                <a:latin typeface="Playfair Display"/>
                <a:ea typeface="Playfair Display"/>
                <a:cs typeface="Playfair Display"/>
                <a:sym typeface="Playfair Display"/>
              </a:rPr>
              <a:t>The data was sourced from The Movie Database (TMDb), a reputable source for movie-related data, and primarily reflects movies released in the year 2015.</a:t>
            </a:r>
          </a:p>
        </p:txBody>
      </p:sp>
      <p:sp>
        <p:nvSpPr>
          <p:cNvPr name="TextBox 7" id="7"/>
          <p:cNvSpPr txBox="true"/>
          <p:nvPr/>
        </p:nvSpPr>
        <p:spPr>
          <a:xfrm rot="0">
            <a:off x="639840" y="1995646"/>
            <a:ext cx="16242893" cy="565150"/>
          </a:xfrm>
          <a:prstGeom prst="rect">
            <a:avLst/>
          </a:prstGeom>
        </p:spPr>
        <p:txBody>
          <a:bodyPr anchor="t" rtlCol="false" tIns="0" lIns="0" bIns="0" rIns="0">
            <a:spAutoFit/>
          </a:bodyPr>
          <a:lstStyle/>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Description of the Dataset: </a:t>
            </a:r>
          </a:p>
        </p:txBody>
      </p:sp>
      <p:sp>
        <p:nvSpPr>
          <p:cNvPr name="TextBox 8" id="8"/>
          <p:cNvSpPr txBox="true"/>
          <p:nvPr/>
        </p:nvSpPr>
        <p:spPr>
          <a:xfrm rot="0">
            <a:off x="639840" y="4841875"/>
            <a:ext cx="16242893" cy="565150"/>
          </a:xfrm>
          <a:prstGeom prst="rect">
            <a:avLst/>
          </a:prstGeom>
        </p:spPr>
        <p:txBody>
          <a:bodyPr anchor="t" rtlCol="false" tIns="0" lIns="0" bIns="0" rIns="0">
            <a:spAutoFit/>
          </a:bodyPr>
          <a:lstStyle/>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Key Statistics:</a:t>
            </a:r>
          </a:p>
        </p:txBody>
      </p:sp>
      <p:sp>
        <p:nvSpPr>
          <p:cNvPr name="TextBox 9" id="9"/>
          <p:cNvSpPr txBox="true"/>
          <p:nvPr/>
        </p:nvSpPr>
        <p:spPr>
          <a:xfrm rot="0">
            <a:off x="639840" y="7077076"/>
            <a:ext cx="16242893" cy="565150"/>
          </a:xfrm>
          <a:prstGeom prst="rect">
            <a:avLst/>
          </a:prstGeom>
        </p:spPr>
        <p:txBody>
          <a:bodyPr anchor="t" rtlCol="false" tIns="0" lIns="0" bIns="0" rIns="0">
            <a:spAutoFit/>
          </a:bodyPr>
          <a:lstStyle/>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Source:</a:t>
            </a:r>
          </a:p>
        </p:txBody>
      </p:sp>
      <p:sp>
        <p:nvSpPr>
          <p:cNvPr name="TextBox 10" id="10"/>
          <p:cNvSpPr txBox="true"/>
          <p:nvPr/>
        </p:nvSpPr>
        <p:spPr>
          <a:xfrm rot="0">
            <a:off x="1354234" y="8958580"/>
            <a:ext cx="16242893" cy="299720"/>
          </a:xfrm>
          <a:prstGeom prst="rect">
            <a:avLst/>
          </a:prstGeom>
        </p:spPr>
        <p:txBody>
          <a:bodyPr anchor="t" rtlCol="false" tIns="0" lIns="0" bIns="0" rIns="0">
            <a:spAutoFit/>
          </a:bodyPr>
          <a:lstStyle/>
          <a:p>
            <a:pPr algn="l">
              <a:lnSpc>
                <a:spcPts val="2470"/>
              </a:lnSpc>
            </a:pPr>
            <a:r>
              <a:rPr lang="en-US" sz="1900" spc="9">
                <a:solidFill>
                  <a:srgbClr val="2B2C30"/>
                </a:solidFill>
                <a:latin typeface="Playfair Display"/>
                <a:ea typeface="Playfair Display"/>
                <a:cs typeface="Playfair Display"/>
                <a:sym typeface="Playfair Display"/>
              </a:rPr>
              <a:t>Dataset link: https://www.kaggle.com/datasets/juzershakir/tmdb-movies-dataset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66266" y="1927857"/>
            <a:ext cx="16242893" cy="8566150"/>
          </a:xfrm>
          <a:prstGeom prst="rect">
            <a:avLst/>
          </a:prstGeom>
        </p:spPr>
        <p:txBody>
          <a:bodyPr anchor="t" rtlCol="false" tIns="0" lIns="0" bIns="0" rIns="0">
            <a:spAutoFit/>
          </a:bodyPr>
          <a:lstStyle/>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Identify the Top 10 Most Profitable Movies:</a:t>
            </a:r>
            <a:r>
              <a:rPr lang="en-US" sz="3499" spc="17">
                <a:solidFill>
                  <a:srgbClr val="2B2C30"/>
                </a:solidFill>
                <a:latin typeface="Playfair Display"/>
                <a:ea typeface="Playfair Display"/>
                <a:cs typeface="Playfair Display"/>
                <a:sym typeface="Playfair Display"/>
              </a:rPr>
              <a:t> Determine which movies generated the highest profits by subtracting the budget from the revenue.</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Calculate the Return on Investment (ROI) by Genre:</a:t>
            </a:r>
            <a:r>
              <a:rPr lang="en-US" sz="3499" spc="17">
                <a:solidFill>
                  <a:srgbClr val="2B2C30"/>
                </a:solidFill>
                <a:latin typeface="Playfair Display"/>
                <a:ea typeface="Playfair Display"/>
                <a:cs typeface="Playfair Display"/>
                <a:sym typeface="Playfair Display"/>
              </a:rPr>
              <a:t> Analyze which genres offer the highest returns on investment by comparing the ratio of revenue to budget.</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Analyze the Relationship Between Budget and Revenue:</a:t>
            </a:r>
            <a:r>
              <a:rPr lang="en-US" sz="3499" spc="17">
                <a:solidFill>
                  <a:srgbClr val="2B2C30"/>
                </a:solidFill>
                <a:latin typeface="Playfair Display"/>
                <a:ea typeface="Playfair Display"/>
                <a:cs typeface="Playfair Display"/>
                <a:sym typeface="Playfair Display"/>
              </a:rPr>
              <a:t> Investigate whether a larger budget correlates with higher revenue, helping to understand the financial dynamics of movie production.</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Determine the Impact of Cast and Director on a Movie's Success:</a:t>
            </a:r>
            <a:r>
              <a:rPr lang="en-US" sz="3499" spc="17">
                <a:solidFill>
                  <a:srgbClr val="2B2C30"/>
                </a:solidFill>
                <a:latin typeface="Playfair Display"/>
                <a:ea typeface="Playfair Display"/>
                <a:cs typeface="Playfair Display"/>
                <a:sym typeface="Playfair Display"/>
              </a:rPr>
              <a:t> Examine how the involvement of specific actors or directors influences a movie's financial and popular success.</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Explore Trends in Movie Popularity Over Time: </a:t>
            </a:r>
            <a:r>
              <a:rPr lang="en-US" sz="3499" spc="17">
                <a:solidFill>
                  <a:srgbClr val="2B2C30"/>
                </a:solidFill>
                <a:latin typeface="Playfair Display"/>
                <a:ea typeface="Playfair Display"/>
                <a:cs typeface="Playfair Display"/>
                <a:sym typeface="Playfair Display"/>
              </a:rPr>
              <a:t>Study how movie popularity has evolved, looking for patterns and trends across different time periods.</a:t>
            </a:r>
          </a:p>
          <a:p>
            <a:pPr algn="l">
              <a:lnSpc>
                <a:spcPts val="4549"/>
              </a:lnSpc>
            </a:pP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ANALYSIS GOALS</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16414" y="1468767"/>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16419" y="836922"/>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METHODOLOGY</a:t>
            </a:r>
          </a:p>
        </p:txBody>
      </p:sp>
      <p:sp>
        <p:nvSpPr>
          <p:cNvPr name="TextBox 4" id="4"/>
          <p:cNvSpPr txBox="true"/>
          <p:nvPr/>
        </p:nvSpPr>
        <p:spPr>
          <a:xfrm rot="0">
            <a:off x="887297" y="1469175"/>
            <a:ext cx="16242893" cy="7994650"/>
          </a:xfrm>
          <a:prstGeom prst="rect">
            <a:avLst/>
          </a:prstGeom>
        </p:spPr>
        <p:txBody>
          <a:bodyPr anchor="t" rtlCol="false" tIns="0" lIns="0" bIns="0" rIns="0">
            <a:spAutoFit/>
          </a:bodyPr>
          <a:lstStyle/>
          <a:p>
            <a:pPr algn="l">
              <a:lnSpc>
                <a:spcPts val="4549"/>
              </a:lnSpc>
            </a:pPr>
            <a:r>
              <a:rPr lang="en-US" sz="3499" spc="17">
                <a:solidFill>
                  <a:srgbClr val="2B2C30"/>
                </a:solidFill>
                <a:latin typeface="Playfair Display Bold"/>
                <a:ea typeface="Playfair Display Bold"/>
                <a:cs typeface="Playfair Display Bold"/>
                <a:sym typeface="Playfair Display Bold"/>
              </a:rPr>
              <a:t> Data Cleaning:</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Handled Missing Values:</a:t>
            </a:r>
            <a:r>
              <a:rPr lang="en-US" sz="3499" spc="17">
                <a:solidFill>
                  <a:srgbClr val="2B2C30"/>
                </a:solidFill>
                <a:latin typeface="Playfair Display"/>
                <a:ea typeface="Playfair Display"/>
                <a:cs typeface="Playfair Display"/>
                <a:sym typeface="Playfair Display"/>
              </a:rPr>
              <a:t> Removed or imputed missing values to ensure data integrity.</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Adjusted Data Types:</a:t>
            </a:r>
            <a:r>
              <a:rPr lang="en-US" sz="3499" spc="17">
                <a:solidFill>
                  <a:srgbClr val="2B2C30"/>
                </a:solidFill>
                <a:latin typeface="Playfair Display"/>
                <a:ea typeface="Playfair Display"/>
                <a:cs typeface="Playfair Display"/>
                <a:sym typeface="Playfair Display"/>
              </a:rPr>
              <a:t> Corrected data types to align with the analysis requirements ( converting strings to dates, numbers).</a:t>
            </a:r>
          </a:p>
          <a:p>
            <a:pPr algn="l">
              <a:lnSpc>
                <a:spcPts val="4549"/>
              </a:lnSpc>
            </a:pPr>
            <a:r>
              <a:rPr lang="en-US" sz="3499" spc="17">
                <a:solidFill>
                  <a:srgbClr val="2B2C30"/>
                </a:solidFill>
                <a:latin typeface="Playfair Display"/>
                <a:ea typeface="Playfair Display"/>
                <a:cs typeface="Playfair Display"/>
                <a:sym typeface="Playfair Display"/>
              </a:rPr>
              <a:t> </a:t>
            </a:r>
            <a:r>
              <a:rPr lang="en-US" sz="3499" spc="17">
                <a:solidFill>
                  <a:srgbClr val="2B2C30"/>
                </a:solidFill>
                <a:latin typeface="Playfair Display Bold"/>
                <a:ea typeface="Playfair Display Bold"/>
                <a:cs typeface="Playfair Display Bold"/>
                <a:sym typeface="Playfair Display Bold"/>
              </a:rPr>
              <a:t>Data Exploration and Visualization:</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Explored Relationships:</a:t>
            </a:r>
            <a:r>
              <a:rPr lang="en-US" sz="3499" spc="17">
                <a:solidFill>
                  <a:srgbClr val="2B2C30"/>
                </a:solidFill>
                <a:latin typeface="Playfair Display"/>
                <a:ea typeface="Playfair Display"/>
                <a:cs typeface="Playfair Display"/>
                <a:sym typeface="Playfair Display"/>
              </a:rPr>
              <a:t> Used visualization techniques such as scatter plots, bar charts, and heatmaps to examine relationships between budget, revenue, genre, and other variables.</a:t>
            </a:r>
          </a:p>
          <a:p>
            <a:pPr algn="l">
              <a:lnSpc>
                <a:spcPts val="4549"/>
              </a:lnSpc>
            </a:pPr>
            <a:r>
              <a:rPr lang="en-US" sz="3499" spc="17">
                <a:solidFill>
                  <a:srgbClr val="2B2C30"/>
                </a:solidFill>
                <a:latin typeface="Playfair Display Bold"/>
                <a:ea typeface="Playfair Display Bold"/>
                <a:cs typeface="Playfair Display Bold"/>
                <a:sym typeface="Playfair Display Bold"/>
              </a:rPr>
              <a:t> Statistical Analysis:</a:t>
            </a:r>
          </a:p>
          <a:p>
            <a:pPr algn="l" marL="755644" indent="-377822" lvl="1">
              <a:lnSpc>
                <a:spcPts val="4549"/>
              </a:lnSpc>
              <a:buFont typeface="Arial"/>
              <a:buChar char="•"/>
            </a:pPr>
            <a:r>
              <a:rPr lang="en-US" sz="3499" spc="17">
                <a:solidFill>
                  <a:srgbClr val="2B2C30"/>
                </a:solidFill>
                <a:latin typeface="Playfair Display Bold"/>
                <a:ea typeface="Playfair Display Bold"/>
                <a:cs typeface="Playfair Display Bold"/>
                <a:sym typeface="Playfair Display Bold"/>
              </a:rPr>
              <a:t>Identified Patterns:</a:t>
            </a:r>
            <a:r>
              <a:rPr lang="en-US" sz="3499" spc="17">
                <a:solidFill>
                  <a:srgbClr val="2B2C30"/>
                </a:solidFill>
                <a:latin typeface="Playfair Display"/>
                <a:ea typeface="Playfair Display"/>
                <a:cs typeface="Playfair Display"/>
                <a:sym typeface="Playfair Display"/>
              </a:rPr>
              <a:t> Applied statistical methods to uncover trends and correlations within the data, leading to key insights.</a:t>
            </a:r>
          </a:p>
          <a:p>
            <a:pPr algn="l">
              <a:lnSpc>
                <a:spcPts val="4549"/>
              </a:lnSpc>
            </a:pPr>
          </a:p>
          <a:p>
            <a:pPr algn="l">
              <a:lnSpc>
                <a:spcPts val="454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KEY FINDINGS </a:t>
            </a:r>
          </a:p>
        </p:txBody>
      </p:sp>
      <p:sp>
        <p:nvSpPr>
          <p:cNvPr name="AutoShape 3" id="3"/>
          <p:cNvSpPr/>
          <p:nvPr/>
        </p:nvSpPr>
        <p:spPr>
          <a:xfrm flipV="true">
            <a:off x="1006866" y="1598836"/>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66" y="1727174"/>
            <a:ext cx="16497647" cy="7531126"/>
          </a:xfrm>
          <a:prstGeom prst="rect">
            <a:avLst/>
          </a:prstGeom>
        </p:spPr>
        <p:txBody>
          <a:bodyPr anchor="t" rtlCol="false" tIns="0" lIns="0" bIns="0" rIns="0">
            <a:spAutoFit/>
          </a:bodyPr>
          <a:lstStyle/>
          <a:p>
            <a:pPr algn="l">
              <a:lnSpc>
                <a:spcPts val="4623"/>
              </a:lnSpc>
            </a:pPr>
            <a:r>
              <a:rPr lang="en-US" sz="3082">
                <a:solidFill>
                  <a:srgbClr val="2B2C30"/>
                </a:solidFill>
                <a:latin typeface="Playfair Display Bold"/>
                <a:ea typeface="Playfair Display Bold"/>
                <a:cs typeface="Playfair Display Bold"/>
                <a:sym typeface="Playfair Display Bold"/>
              </a:rPr>
              <a:t>Top 10 Movies by Profit:</a:t>
            </a:r>
          </a:p>
          <a:p>
            <a:pPr algn="l" marL="665544" indent="-332772" lvl="1">
              <a:lnSpc>
                <a:spcPts val="4623"/>
              </a:lnSpc>
              <a:buFont typeface="Arial"/>
              <a:buChar char="•"/>
            </a:pPr>
            <a:r>
              <a:rPr lang="en-US" sz="3082">
                <a:solidFill>
                  <a:srgbClr val="2B2C30"/>
                </a:solidFill>
                <a:latin typeface="Playfair Display"/>
                <a:ea typeface="Playfair Display"/>
                <a:cs typeface="Playfair Display"/>
                <a:sym typeface="Playfair Display"/>
              </a:rPr>
              <a:t>Among the highest-grossing movies are ‘ Avatar’  and ‘Star Wars: The Force Awakens’</a:t>
            </a:r>
          </a:p>
          <a:p>
            <a:pPr algn="l">
              <a:lnSpc>
                <a:spcPts val="4623"/>
              </a:lnSpc>
            </a:pPr>
            <a:r>
              <a:rPr lang="en-US" sz="3082">
                <a:solidFill>
                  <a:srgbClr val="2B2C30"/>
                </a:solidFill>
                <a:latin typeface="Playfair Display Bold"/>
                <a:ea typeface="Playfair Display Bold"/>
                <a:cs typeface="Playfair Display Bold"/>
                <a:sym typeface="Playfair Display Bold"/>
              </a:rPr>
              <a:t>Genres with High ROI:</a:t>
            </a:r>
          </a:p>
          <a:p>
            <a:pPr algn="l" marL="665544" indent="-332772" lvl="1">
              <a:lnSpc>
                <a:spcPts val="4623"/>
              </a:lnSpc>
              <a:buFont typeface="Arial"/>
              <a:buChar char="•"/>
            </a:pPr>
            <a:r>
              <a:rPr lang="en-US" sz="3082">
                <a:solidFill>
                  <a:srgbClr val="2B2C30"/>
                </a:solidFill>
                <a:latin typeface="Playfair Display"/>
                <a:ea typeface="Playfair Display"/>
                <a:cs typeface="Playfair Display"/>
                <a:sym typeface="Playfair Display"/>
              </a:rPr>
              <a:t>Action and </a:t>
            </a:r>
            <a:r>
              <a:rPr lang="en-US" sz="3082">
                <a:solidFill>
                  <a:srgbClr val="2B2C30"/>
                </a:solidFill>
                <a:latin typeface="Playfair Display"/>
                <a:ea typeface="Playfair Display"/>
                <a:cs typeface="Playfair Display"/>
                <a:sym typeface="Playfair Display"/>
              </a:rPr>
              <a:t>Adv</a:t>
            </a:r>
            <a:r>
              <a:rPr lang="en-US" sz="3082">
                <a:solidFill>
                  <a:srgbClr val="2B2C30"/>
                </a:solidFill>
                <a:latin typeface="Playfair Display"/>
                <a:ea typeface="Playfair Display"/>
                <a:cs typeface="Playfair Display"/>
                <a:sym typeface="Playfair Display"/>
              </a:rPr>
              <a:t>enture genres typically yield a higher Return on Investment (ROI), making them financially lucrative.</a:t>
            </a:r>
          </a:p>
          <a:p>
            <a:pPr algn="l">
              <a:lnSpc>
                <a:spcPts val="4623"/>
              </a:lnSpc>
            </a:pPr>
            <a:r>
              <a:rPr lang="en-US" sz="3082">
                <a:solidFill>
                  <a:srgbClr val="2B2C30"/>
                </a:solidFill>
                <a:latin typeface="Playfair Display Bold"/>
                <a:ea typeface="Playfair Display Bold"/>
                <a:cs typeface="Playfair Display Bold"/>
                <a:sym typeface="Playfair Display Bold"/>
              </a:rPr>
              <a:t>Budget vs. Revenue:</a:t>
            </a:r>
          </a:p>
          <a:p>
            <a:pPr algn="l" marL="665544" indent="-332772" lvl="1">
              <a:lnSpc>
                <a:spcPts val="4623"/>
              </a:lnSpc>
              <a:buFont typeface="Arial"/>
              <a:buChar char="•"/>
            </a:pPr>
            <a:r>
              <a:rPr lang="en-US" sz="3082">
                <a:solidFill>
                  <a:srgbClr val="2B2C30"/>
                </a:solidFill>
                <a:latin typeface="Playfair Display"/>
                <a:ea typeface="Playfair Display"/>
                <a:cs typeface="Playfair Display"/>
                <a:sym typeface="Playfair Display"/>
              </a:rPr>
              <a:t>There is a positive correlation between budget and revenue, indicating that higher budgets often lead to higher revenues. However, there are outliers where this trend does not hold.</a:t>
            </a:r>
          </a:p>
          <a:p>
            <a:pPr algn="l">
              <a:lnSpc>
                <a:spcPts val="4623"/>
              </a:lnSpc>
            </a:pPr>
            <a:r>
              <a:rPr lang="en-US" sz="3082">
                <a:solidFill>
                  <a:srgbClr val="2B2C30"/>
                </a:solidFill>
                <a:latin typeface="Playfair Display Bold"/>
                <a:ea typeface="Playfair Display Bold"/>
                <a:cs typeface="Playfair Display Bold"/>
                <a:sym typeface="Playfair Display Bold"/>
              </a:rPr>
              <a:t>Impact of Directors and Cast:</a:t>
            </a:r>
          </a:p>
          <a:p>
            <a:pPr algn="l" marL="665544" indent="-332772" lvl="1">
              <a:lnSpc>
                <a:spcPts val="4623"/>
              </a:lnSpc>
              <a:buFont typeface="Arial"/>
              <a:buChar char="•"/>
            </a:pPr>
            <a:r>
              <a:rPr lang="en-US" sz="3082">
                <a:solidFill>
                  <a:srgbClr val="2B2C30"/>
                </a:solidFill>
                <a:latin typeface="Playfair Display"/>
                <a:ea typeface="Playfair Display"/>
                <a:cs typeface="Playfair Display"/>
                <a:sym typeface="Playfair Display"/>
              </a:rPr>
              <a:t>Movies directed by well-known directors and featuring popular actors generally perform better financially, highlighting the importance of talent in a film’s success.</a:t>
            </a:r>
          </a:p>
          <a:p>
            <a:pPr algn="l">
              <a:lnSpc>
                <a:spcPts val="462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06866" y="1598836"/>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5547281" y="2696652"/>
            <a:ext cx="6882472" cy="4418714"/>
          </a:xfrm>
          <a:custGeom>
            <a:avLst/>
            <a:gdLst/>
            <a:ahLst/>
            <a:cxnLst/>
            <a:rect r="r" b="b" t="t" l="l"/>
            <a:pathLst>
              <a:path h="4418714" w="6882472">
                <a:moveTo>
                  <a:pt x="0" y="0"/>
                </a:moveTo>
                <a:lnTo>
                  <a:pt x="6882472" y="0"/>
                </a:lnTo>
                <a:lnTo>
                  <a:pt x="6882472" y="4418715"/>
                </a:lnTo>
                <a:lnTo>
                  <a:pt x="0" y="4418715"/>
                </a:lnTo>
                <a:lnTo>
                  <a:pt x="0" y="0"/>
                </a:lnTo>
                <a:close/>
              </a:path>
            </a:pathLst>
          </a:custGeom>
          <a:blipFill>
            <a:blip r:embed="rId2"/>
            <a:stretch>
              <a:fillRect l="-256" t="-485" r="-386" b="-485"/>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VISUALIZATIONS</a:t>
            </a:r>
          </a:p>
        </p:txBody>
      </p:sp>
      <p:sp>
        <p:nvSpPr>
          <p:cNvPr name="TextBox 5" id="5"/>
          <p:cNvSpPr txBox="true"/>
          <p:nvPr/>
        </p:nvSpPr>
        <p:spPr>
          <a:xfrm rot="0">
            <a:off x="1588788" y="1556382"/>
            <a:ext cx="15323406" cy="1044966"/>
          </a:xfrm>
          <a:prstGeom prst="rect">
            <a:avLst/>
          </a:prstGeom>
        </p:spPr>
        <p:txBody>
          <a:bodyPr anchor="t" rtlCol="false" tIns="0" lIns="0" bIns="0" rIns="0">
            <a:spAutoFit/>
          </a:bodyPr>
          <a:lstStyle/>
          <a:p>
            <a:pPr algn="l">
              <a:lnSpc>
                <a:spcPts val="4009"/>
              </a:lnSpc>
            </a:pPr>
            <a:r>
              <a:rPr lang="en-US" sz="2673">
                <a:solidFill>
                  <a:srgbClr val="2B2C30"/>
                </a:solidFill>
                <a:latin typeface="Playfair Display Bold"/>
                <a:ea typeface="Playfair Display Bold"/>
                <a:cs typeface="Playfair Display Bold"/>
                <a:sym typeface="Playfair Display Bold"/>
              </a:rPr>
              <a:t>Budget vs. R</a:t>
            </a:r>
            <a:r>
              <a:rPr lang="en-US" sz="2673">
                <a:solidFill>
                  <a:srgbClr val="2B2C30"/>
                </a:solidFill>
                <a:latin typeface="Playfair Display Bold"/>
                <a:ea typeface="Playfair Display Bold"/>
                <a:cs typeface="Playfair Display Bold"/>
                <a:sym typeface="Playfair Display Bold"/>
              </a:rPr>
              <a:t>evenue:</a:t>
            </a:r>
          </a:p>
          <a:p>
            <a:pPr algn="l" marL="641884" indent="-320942" lvl="1">
              <a:lnSpc>
                <a:spcPts val="4459"/>
              </a:lnSpc>
              <a:buFont typeface="Arial"/>
              <a:buChar char="•"/>
            </a:pPr>
            <a:r>
              <a:rPr lang="en-US" sz="2973">
                <a:solidFill>
                  <a:srgbClr val="2B2C30"/>
                </a:solidFill>
                <a:latin typeface="Public Sans"/>
                <a:ea typeface="Public Sans"/>
                <a:cs typeface="Public Sans"/>
                <a:sym typeface="Public Sans"/>
              </a:rPr>
              <a:t>how much they cost to make (budget) and how much money they made (revenue).</a:t>
            </a:r>
          </a:p>
        </p:txBody>
      </p:sp>
      <p:sp>
        <p:nvSpPr>
          <p:cNvPr name="TextBox 6" id="6"/>
          <p:cNvSpPr txBox="true"/>
          <p:nvPr/>
        </p:nvSpPr>
        <p:spPr>
          <a:xfrm rot="0">
            <a:off x="2902296" y="7115367"/>
            <a:ext cx="13390423" cy="2238183"/>
          </a:xfrm>
          <a:prstGeom prst="rect">
            <a:avLst/>
          </a:prstGeom>
        </p:spPr>
        <p:txBody>
          <a:bodyPr anchor="t" rtlCol="false" tIns="0" lIns="0" bIns="0" rIns="0">
            <a:spAutoFit/>
          </a:bodyPr>
          <a:lstStyle/>
          <a:p>
            <a:pPr algn="l" marL="680697" indent="-340348" lvl="1">
              <a:lnSpc>
                <a:spcPts val="4729"/>
              </a:lnSpc>
              <a:buFont typeface="Arial"/>
              <a:buChar char="•"/>
            </a:pPr>
            <a:r>
              <a:rPr lang="en-US" sz="3152">
                <a:solidFill>
                  <a:srgbClr val="2B2C30"/>
                </a:solidFill>
                <a:latin typeface="Playfair Display Bold"/>
                <a:ea typeface="Playfair Display Bold"/>
                <a:cs typeface="Playfair Display Bold"/>
                <a:sym typeface="Playfair Display Bold"/>
              </a:rPr>
              <a:t>Most movies: Cost l</a:t>
            </a:r>
            <a:r>
              <a:rPr lang="en-US" sz="3152">
                <a:solidFill>
                  <a:srgbClr val="2B2C30"/>
                </a:solidFill>
                <a:latin typeface="Playfair Display Bold"/>
                <a:ea typeface="Playfair Display Bold"/>
                <a:cs typeface="Playfair Display Bold"/>
                <a:sym typeface="Playfair Display Bold"/>
              </a:rPr>
              <a:t>ess t</a:t>
            </a:r>
            <a:r>
              <a:rPr lang="en-US" sz="3152">
                <a:solidFill>
                  <a:srgbClr val="2B2C30"/>
                </a:solidFill>
                <a:latin typeface="Playfair Display Bold"/>
                <a:ea typeface="Playfair Display Bold"/>
                <a:cs typeface="Playfair Display Bold"/>
                <a:sym typeface="Playfair Display Bold"/>
              </a:rPr>
              <a:t>o make than they make back.</a:t>
            </a:r>
          </a:p>
          <a:p>
            <a:pPr algn="l" marL="680697" indent="-340348" lvl="1">
              <a:lnSpc>
                <a:spcPts val="4729"/>
              </a:lnSpc>
              <a:buFont typeface="Arial"/>
              <a:buChar char="•"/>
            </a:pPr>
            <a:r>
              <a:rPr lang="en-US" sz="3152">
                <a:solidFill>
                  <a:srgbClr val="2B2C30"/>
                </a:solidFill>
                <a:latin typeface="Playfair Display Bold"/>
                <a:ea typeface="Playfair Display Bold"/>
                <a:cs typeface="Playfair Display Bold"/>
                <a:sym typeface="Playfair Display Bold"/>
              </a:rPr>
              <a:t>Some movies: Cost a lot to make but don't make much money.</a:t>
            </a:r>
          </a:p>
          <a:p>
            <a:pPr algn="l" marL="680697" indent="-340348" lvl="1">
              <a:lnSpc>
                <a:spcPts val="4729"/>
              </a:lnSpc>
              <a:buFont typeface="Arial"/>
              <a:buChar char="•"/>
            </a:pPr>
            <a:r>
              <a:rPr lang="en-US" sz="3152">
                <a:solidFill>
                  <a:srgbClr val="2B2C30"/>
                </a:solidFill>
                <a:latin typeface="Playfair Display Bold"/>
                <a:ea typeface="Playfair Display Bold"/>
                <a:cs typeface="Playfair Display Bold"/>
                <a:sym typeface="Playfair Display Bold"/>
              </a:rPr>
              <a:t>A few movies: Cost a lot to make and make a lot of money.</a:t>
            </a:r>
          </a:p>
          <a:p>
            <a:pPr algn="l">
              <a:lnSpc>
                <a:spcPts val="379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4180635" y="3585383"/>
            <a:ext cx="12209304" cy="5894518"/>
          </a:xfrm>
          <a:custGeom>
            <a:avLst/>
            <a:gdLst/>
            <a:ahLst/>
            <a:cxnLst/>
            <a:rect r="r" b="b" t="t" l="l"/>
            <a:pathLst>
              <a:path h="5894518" w="12209304">
                <a:moveTo>
                  <a:pt x="0" y="0"/>
                </a:moveTo>
                <a:lnTo>
                  <a:pt x="12209304" y="0"/>
                </a:lnTo>
                <a:lnTo>
                  <a:pt x="12209304" y="5894519"/>
                </a:lnTo>
                <a:lnTo>
                  <a:pt x="0" y="5894519"/>
                </a:lnTo>
                <a:lnTo>
                  <a:pt x="0" y="0"/>
                </a:lnTo>
                <a:close/>
              </a:path>
            </a:pathLst>
          </a:custGeom>
          <a:blipFill>
            <a:blip r:embed="rId2"/>
            <a:stretch>
              <a:fillRect l="0" t="0" r="0" b="0"/>
            </a:stretch>
          </a:blipFill>
        </p:spPr>
      </p:sp>
      <p:sp>
        <p:nvSpPr>
          <p:cNvPr name="TextBox 3" id="3"/>
          <p:cNvSpPr txBox="true"/>
          <p:nvPr/>
        </p:nvSpPr>
        <p:spPr>
          <a:xfrm rot="0">
            <a:off x="1266331" y="1550749"/>
            <a:ext cx="15323406" cy="488706"/>
          </a:xfrm>
          <a:prstGeom prst="rect">
            <a:avLst/>
          </a:prstGeom>
        </p:spPr>
        <p:txBody>
          <a:bodyPr anchor="t" rtlCol="false" tIns="0" lIns="0" bIns="0" rIns="0">
            <a:spAutoFit/>
          </a:bodyPr>
          <a:lstStyle/>
          <a:p>
            <a:pPr algn="l">
              <a:lnSpc>
                <a:spcPts val="4009"/>
              </a:lnSpc>
            </a:pPr>
            <a:r>
              <a:rPr lang="en-US" sz="2673">
                <a:solidFill>
                  <a:srgbClr val="2B2C30"/>
                </a:solidFill>
                <a:latin typeface="Playfair Display Bold"/>
                <a:ea typeface="Playfair Display Bold"/>
                <a:cs typeface="Playfair Display Bold"/>
                <a:sym typeface="Playfair Display Bold"/>
              </a:rPr>
              <a:t>What is the most profitable movie among the top 10 listed?</a:t>
            </a:r>
          </a:p>
        </p:txBody>
      </p:sp>
      <p:sp>
        <p:nvSpPr>
          <p:cNvPr name="TextBox 4" id="4"/>
          <p:cNvSpPr txBox="true"/>
          <p:nvPr/>
        </p:nvSpPr>
        <p:spPr>
          <a:xfrm rot="0">
            <a:off x="1482297" y="1953730"/>
            <a:ext cx="15323406" cy="2003181"/>
          </a:xfrm>
          <a:prstGeom prst="rect">
            <a:avLst/>
          </a:prstGeom>
        </p:spPr>
        <p:txBody>
          <a:bodyPr anchor="t" rtlCol="false" tIns="0" lIns="0" bIns="0" rIns="0">
            <a:spAutoFit/>
          </a:bodyPr>
          <a:lstStyle/>
          <a:p>
            <a:pPr algn="l" marL="577115" indent="-288558" lvl="1">
              <a:lnSpc>
                <a:spcPts val="4009"/>
              </a:lnSpc>
              <a:buFont typeface="Arial"/>
              <a:buChar char="•"/>
            </a:pPr>
            <a:r>
              <a:rPr lang="en-US" sz="2673">
                <a:solidFill>
                  <a:srgbClr val="2B2C30"/>
                </a:solidFill>
                <a:latin typeface="Playfair Display"/>
                <a:ea typeface="Playfair Display"/>
                <a:cs typeface="Playfair Display"/>
                <a:sym typeface="Playfair Display"/>
              </a:rPr>
              <a:t>Avatar: Is the most profitable movie, with the longest bar.</a:t>
            </a:r>
          </a:p>
          <a:p>
            <a:pPr algn="l" marL="577115" indent="-288558" lvl="1">
              <a:lnSpc>
                <a:spcPts val="4009"/>
              </a:lnSpc>
              <a:buFont typeface="Arial"/>
              <a:buChar char="•"/>
            </a:pPr>
            <a:r>
              <a:rPr lang="en-US" sz="2673">
                <a:solidFill>
                  <a:srgbClr val="2B2C30"/>
                </a:solidFill>
                <a:latin typeface="Playfair Display"/>
                <a:ea typeface="Playfair Display"/>
                <a:cs typeface="Playfair Display"/>
                <a:sym typeface="Playfair Display"/>
              </a:rPr>
              <a:t>Star Wars: The Force Awakens: Is the second most profitable movie.</a:t>
            </a:r>
          </a:p>
          <a:p>
            <a:pPr algn="l" marL="577115" indent="-288558" lvl="1">
              <a:lnSpc>
                <a:spcPts val="4009"/>
              </a:lnSpc>
              <a:buFont typeface="Arial"/>
              <a:buChar char="•"/>
            </a:pPr>
            <a:r>
              <a:rPr lang="en-US" sz="2673">
                <a:solidFill>
                  <a:srgbClr val="2B2C30"/>
                </a:solidFill>
                <a:latin typeface="Playfair Display"/>
                <a:ea typeface="Playfair Display"/>
                <a:cs typeface="Playfair Display"/>
                <a:sym typeface="Playfair Display"/>
              </a:rPr>
              <a:t>Other movies: Also made a lot of profit, but less than the top two.</a:t>
            </a:r>
          </a:p>
          <a:p>
            <a:pPr algn="l">
              <a:lnSpc>
                <a:spcPts val="400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DAGPWXQmBn0</dc:identifier>
  <dcterms:modified xsi:type="dcterms:W3CDTF">2011-08-01T06:04:30Z</dcterms:modified>
  <cp:revision>1</cp:revision>
  <dc:title>Data analyses project </dc:title>
</cp:coreProperties>
</file>