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97" r:id="rId3"/>
    <p:sldId id="261" r:id="rId4"/>
    <p:sldId id="300" r:id="rId5"/>
    <p:sldId id="301" r:id="rId6"/>
    <p:sldId id="302" r:id="rId7"/>
    <p:sldId id="303" r:id="rId8"/>
    <p:sldId id="306" r:id="rId9"/>
    <p:sldId id="307" r:id="rId10"/>
    <p:sldId id="308" r:id="rId11"/>
    <p:sldId id="309" r:id="rId12"/>
    <p:sldId id="305" r:id="rId13"/>
    <p:sldId id="310" r:id="rId14"/>
    <p:sldId id="311" r:id="rId15"/>
    <p:sldId id="29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3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66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5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75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14F46-3456-46AF-AA2B-6E82938C1175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12FE8-DDE0-44D4-B17A-D0031987EF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9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6332AD-3713-4EC7-A43F-838CB8DC3C63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6FA24-CE5F-485B-A5FA-1D5AAF59DC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0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8315C8-1973-414C-8BA8-B1E0AE60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84F45-5C10-4AE1-9C57-9362239F1B1A}" type="datetimeFigureOut">
              <a:rPr lang="en-US"/>
              <a:pPr>
                <a:defRPr/>
              </a:pPr>
              <a:t>2/8/24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64C24B-F9D1-442D-B9BD-0E2C1400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45D253-FDE5-4001-B212-E849D7C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961B1-3980-40BB-ABBD-C9BA4A6407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231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34AC6C-0DE9-4A3D-A0B6-1593F3B5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694B5-98FC-4A4E-9AA6-3594D843DE39}" type="datetimeFigureOut">
              <a:rPr lang="en-US"/>
              <a:pPr>
                <a:defRPr/>
              </a:pPr>
              <a:t>2/8/24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1E7666-87B7-4E22-A276-488726C9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958F49-2E93-4040-839B-E5C4A34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A121C-4A60-4CCB-ADCF-846B52635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70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748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3E2A0DB0-59F1-4701-82C1-1FF7F90B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25952-32C7-4435-AA4A-943B9779FAE3}" type="datetimeFigureOut">
              <a:rPr lang="en-US"/>
              <a:pPr>
                <a:defRPr/>
              </a:pPr>
              <a:t>2/8/24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B0CA398-1675-4271-92F2-C3D8872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3647F85-9FD8-48F6-9A9D-B4CF5B14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8441C-54EB-46BB-A6C1-7C9191863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49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AEF7AF-4D06-4F90-821C-584116B5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2AFB5-59C5-449F-9A71-B3495408E680}" type="datetimeFigureOut">
              <a:rPr lang="en-US"/>
              <a:pPr>
                <a:defRPr/>
              </a:pPr>
              <a:t>2/8/24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196037-5657-4958-9DE4-95A69F67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133C5-F5EE-4F77-81B7-34E224F8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CEDE-36D6-4C0A-A96D-386B51610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5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36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4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47594-0D53-45BC-8C32-C859DAFA738B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0623F-EF2A-4C86-A72E-A2F21D0775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09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5B4028-43B6-4BA3-A349-8318677266B7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E67F3-395E-423C-9515-0ED9079CE1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775FD-6C4A-4275-87C7-9B66CF303DAF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E844A-140B-4676-8143-DE47CC881DC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7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13DCF4-D153-4D16-B48F-4383D83B0041}" type="datetimeFigureOut">
              <a:rPr lang="en-US" smtClean="0"/>
              <a:pPr>
                <a:defRPr/>
              </a:pPr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647D90C-4D17-4028-BC36-C99E9F5C2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4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66" r:id="rId19"/>
    <p:sldLayoutId id="2147483967" r:id="rId20"/>
    <p:sldLayoutId id="2147483968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CA1BAD5-8BBF-4802-889D-A2837BD8F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336" y="1354552"/>
            <a:ext cx="6655982" cy="22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en-US" sz="2400" b="1" dirty="0"/>
              <a:t>Study of the effect of alcoholic beverages on the driving patterns of adult drivers</a:t>
            </a:r>
            <a:endParaRPr lang="en-GB" altLang="en-US" sz="2400" b="1" dirty="0"/>
          </a:p>
          <a:p>
            <a:pPr algn="ctr">
              <a:buFont typeface="Arial" panose="020B0604020202020204" pitchFamily="34" charset="0"/>
              <a:buNone/>
            </a:pPr>
            <a:r>
              <a:rPr lang="ar-EG" altLang="en-US" sz="2400" b="1" dirty="0"/>
              <a:t>دراسة تأثير المشروبات الكحولية على أنماط القيادة للسائقين البالغين </a:t>
            </a:r>
            <a:endParaRPr lang="en-GB" altLang="en-US" b="1" dirty="0"/>
          </a:p>
          <a:p>
            <a:pPr algn="ctr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 RESEARCH PROPOSAL</a:t>
            </a:r>
          </a:p>
        </p:txBody>
      </p:sp>
      <p:sp>
        <p:nvSpPr>
          <p:cNvPr id="20483" name="Subtitle 2">
            <a:extLst>
              <a:ext uri="{FF2B5EF4-FFF2-40B4-BE49-F238E27FC236}">
                <a16:creationId xmlns:a16="http://schemas.microsoft.com/office/drawing/2014/main" id="{BCFC919A-06AD-4EEA-A4F0-B27A479A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72" y="3783582"/>
            <a:ext cx="8296275" cy="92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it-IT" altLang="en-US" sz="20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Mohamed Salah Ibrahim Salem</a:t>
            </a:r>
            <a:endParaRPr lang="it-IT" altLang="en-US" sz="2000" b="1" dirty="0">
              <a:latin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it-IT" altLang="en-US" sz="20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it-IT" altLang="en-US" sz="2400" b="1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GB" alt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857E6-BBDA-4E2A-A8C7-0B980C6BA414}"/>
              </a:ext>
            </a:extLst>
          </p:cNvPr>
          <p:cNvSpPr txBox="1"/>
          <p:nvPr/>
        </p:nvSpPr>
        <p:spPr>
          <a:xfrm>
            <a:off x="996736" y="4860261"/>
            <a:ext cx="7209181" cy="758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supervision of: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GB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</a:t>
            </a:r>
            <a:r>
              <a:rPr lang="en-GB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Mervat</a:t>
            </a:r>
            <a:r>
              <a:rPr lang="en-GB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Gheith</a:t>
            </a:r>
            <a:r>
              <a:rPr lang="en-GB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                     </a:t>
            </a:r>
            <a:r>
              <a:rPr lang="en-GB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Tarek Aly</a:t>
            </a:r>
            <a:endParaRPr lang="en-GB" alt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3A7AB-18C7-4C81-B67A-2C7BA391D3F8}"/>
              </a:ext>
            </a:extLst>
          </p:cNvPr>
          <p:cNvSpPr txBox="1"/>
          <p:nvPr/>
        </p:nvSpPr>
        <p:spPr>
          <a:xfrm>
            <a:off x="1711841" y="650167"/>
            <a:ext cx="5778973" cy="632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Graduate Studies for Statistical Research</a:t>
            </a:r>
          </a:p>
          <a:p>
            <a:pPr algn="ctr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Engineering Professional Master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E2685-0223-4533-8AF5-0F0B033F2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2" y="554532"/>
            <a:ext cx="814793" cy="10594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5434E-87E1-4A6F-8F9D-966D5F5D54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846" y="550904"/>
            <a:ext cx="950449" cy="92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77275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Solution Architecture Diagrams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sp>
        <p:nvSpPr>
          <p:cNvPr id="2" name="AutoShape 2" descr="Software Development Methodologies: Core Options - Edvantis">
            <a:extLst>
              <a:ext uri="{FF2B5EF4-FFF2-40B4-BE49-F238E27FC236}">
                <a16:creationId xmlns:a16="http://schemas.microsoft.com/office/drawing/2014/main" id="{E5FA041E-250C-06AC-E7F0-972EA2F08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217" y="4123251"/>
            <a:ext cx="256801" cy="2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4" name="AutoShape 4" descr="Software Development Methodologies: Core Options - Edvantis">
            <a:extLst>
              <a:ext uri="{FF2B5EF4-FFF2-40B4-BE49-F238E27FC236}">
                <a16:creationId xmlns:a16="http://schemas.microsoft.com/office/drawing/2014/main" id="{997B03A5-4B2E-0BFC-0DA9-5906EF5A2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4142" cy="3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F8A816-22C8-BBEC-CF36-75F25A137739}"/>
              </a:ext>
            </a:extLst>
          </p:cNvPr>
          <p:cNvSpPr/>
          <p:nvPr/>
        </p:nvSpPr>
        <p:spPr>
          <a:xfrm>
            <a:off x="995418" y="1840543"/>
            <a:ext cx="7118430" cy="42215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553BCD-6A36-F7A2-1829-148020A54C73}"/>
              </a:ext>
            </a:extLst>
          </p:cNvPr>
          <p:cNvSpPr/>
          <p:nvPr/>
        </p:nvSpPr>
        <p:spPr>
          <a:xfrm>
            <a:off x="1424168" y="2142070"/>
            <a:ext cx="4721988" cy="1059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Front-end layer (Angular V 15.1)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C5CF8D-F52A-EA27-9DDB-69A2F36B1EC2}"/>
              </a:ext>
            </a:extLst>
          </p:cNvPr>
          <p:cNvSpPr/>
          <p:nvPr/>
        </p:nvSpPr>
        <p:spPr>
          <a:xfrm>
            <a:off x="1424168" y="3376875"/>
            <a:ext cx="4721988" cy="1059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AI Model Env layer (flask V 2.3.3)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3AFF90-88B1-3EEA-0957-3AF3F1A32EAC}"/>
              </a:ext>
            </a:extLst>
          </p:cNvPr>
          <p:cNvSpPr/>
          <p:nvPr/>
        </p:nvSpPr>
        <p:spPr>
          <a:xfrm>
            <a:off x="1424168" y="4614526"/>
            <a:ext cx="4721988" cy="1059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Back-end layer (NodeJS V 18.17.1)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A76982-2ED1-D715-3846-7A4F48C3F3B4}"/>
              </a:ext>
            </a:extLst>
          </p:cNvPr>
          <p:cNvSpPr/>
          <p:nvPr/>
        </p:nvSpPr>
        <p:spPr>
          <a:xfrm>
            <a:off x="6394899" y="2142070"/>
            <a:ext cx="1365812" cy="3520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DATA BASE</a:t>
            </a:r>
          </a:p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 layer </a:t>
            </a:r>
          </a:p>
          <a:p>
            <a:pPr algn="ctr"/>
            <a:r>
              <a:rPr lang="en-EG" dirty="0">
                <a:ln w="0">
                  <a:noFill/>
                </a:ln>
                <a:solidFill>
                  <a:srgbClr val="0070C0"/>
                </a:solidFill>
                <a:latin typeface="Beirut" pitchFamily="2" charset="-78"/>
                <a:cs typeface="Beirut" pitchFamily="2" charset="-78"/>
              </a:rPr>
              <a:t>(No SQL - MogoDB)</a:t>
            </a:r>
          </a:p>
        </p:txBody>
      </p:sp>
    </p:spTree>
    <p:extLst>
      <p:ext uri="{BB962C8B-B14F-4D97-AF65-F5344CB8AC3E}">
        <p14:creationId xmlns:p14="http://schemas.microsoft.com/office/powerpoint/2010/main" val="416443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9F4F1325-9582-96FE-7E76-FD27F30E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25" y="1608882"/>
            <a:ext cx="6423949" cy="4579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77275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Solution Architecture Diagrams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36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sp>
        <p:nvSpPr>
          <p:cNvPr id="2" name="AutoShape 2" descr="Software Development Methodologies: Core Options - Edvantis">
            <a:extLst>
              <a:ext uri="{FF2B5EF4-FFF2-40B4-BE49-F238E27FC236}">
                <a16:creationId xmlns:a16="http://schemas.microsoft.com/office/drawing/2014/main" id="{E5FA041E-250C-06AC-E7F0-972EA2F08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217" y="4123251"/>
            <a:ext cx="256801" cy="2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4" name="AutoShape 4" descr="Software Development Methodologies: Core Options - Edvantis">
            <a:extLst>
              <a:ext uri="{FF2B5EF4-FFF2-40B4-BE49-F238E27FC236}">
                <a16:creationId xmlns:a16="http://schemas.microsoft.com/office/drawing/2014/main" id="{997B03A5-4B2E-0BFC-0DA9-5906EF5A2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4142" cy="3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8558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1918648"/>
            <a:ext cx="7627716" cy="2403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Research Contribution</a:t>
            </a:r>
          </a:p>
          <a:p>
            <a:pPr marL="0" indent="0">
              <a:buNone/>
            </a:pPr>
            <a:endParaRPr lang="en-US" sz="2400" dirty="0">
              <a:latin typeface="Apple Color Emoji" pitchFamily="2" charset="0"/>
              <a:ea typeface="Apple Color Emoji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Evaluate the potential impact of the developed solution on reducing alcohol-related accidents and enhancing overall road safety.</a:t>
            </a:r>
            <a:endParaRPr 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3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697375" y="1201018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Evaluation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algorithms I used on my data.</a:t>
            </a:r>
            <a:endParaRPr lang="en-US" sz="24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AE5576-DDBE-5587-EAAD-7A245A6A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9469"/>
              </p:ext>
            </p:extLst>
          </p:nvPr>
        </p:nvGraphicFramePr>
        <p:xfrm>
          <a:off x="758142" y="2436601"/>
          <a:ext cx="7506182" cy="174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94">
                  <a:extLst>
                    <a:ext uri="{9D8B030D-6E8A-4147-A177-3AD203B41FA5}">
                      <a16:colId xmlns:a16="http://schemas.microsoft.com/office/drawing/2014/main" val="2273229648"/>
                    </a:ext>
                  </a:extLst>
                </a:gridCol>
                <a:gridCol w="3715473">
                  <a:extLst>
                    <a:ext uri="{9D8B030D-6E8A-4147-A177-3AD203B41FA5}">
                      <a16:colId xmlns:a16="http://schemas.microsoft.com/office/drawing/2014/main" val="1355008102"/>
                    </a:ext>
                  </a:extLst>
                </a:gridCol>
                <a:gridCol w="1701478">
                  <a:extLst>
                    <a:ext uri="{9D8B030D-6E8A-4147-A177-3AD203B41FA5}">
                      <a16:colId xmlns:a16="http://schemas.microsoft.com/office/drawing/2014/main" val="3682123240"/>
                    </a:ext>
                  </a:extLst>
                </a:gridCol>
                <a:gridCol w="1400537">
                  <a:extLst>
                    <a:ext uri="{9D8B030D-6E8A-4147-A177-3AD203B41FA5}">
                      <a16:colId xmlns:a16="http://schemas.microsoft.com/office/drawing/2014/main" val="2858335666"/>
                    </a:ext>
                  </a:extLst>
                </a:gridCol>
              </a:tblGrid>
              <a:tr h="60754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  <a:r>
                        <a:rPr lang="en-EG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Algorithm</a:t>
                      </a:r>
                      <a:r>
                        <a:rPr lang="en-EG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88290" algn="ctr" rtl="0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length</a:t>
                      </a:r>
                      <a:endParaRPr lang="en-EG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Accuracy</a:t>
                      </a:r>
                      <a:r>
                        <a:rPr lang="en-EG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252548"/>
                  </a:ext>
                </a:extLst>
              </a:tr>
              <a:tr h="380350"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KNN Model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0.76%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769567"/>
                  </a:ext>
                </a:extLst>
              </a:tr>
              <a:tr h="380350"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Cluster Model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0.72%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9599871"/>
                  </a:ext>
                </a:extLst>
              </a:tr>
              <a:tr h="380350"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Neural Network Relu Activation</a:t>
                      </a:r>
                      <a:endParaRPr lang="en-E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0.79%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48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37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697375" y="111999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Evaluation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results after test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DPObserver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solution.</a:t>
            </a:r>
            <a:endParaRPr lang="en-US" sz="24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AE5576-DDBE-5587-EAAD-7A245A6A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87664"/>
              </p:ext>
            </p:extLst>
          </p:nvPr>
        </p:nvGraphicFramePr>
        <p:xfrm>
          <a:off x="758142" y="2587071"/>
          <a:ext cx="7506182" cy="230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23">
                  <a:extLst>
                    <a:ext uri="{9D8B030D-6E8A-4147-A177-3AD203B41FA5}">
                      <a16:colId xmlns:a16="http://schemas.microsoft.com/office/drawing/2014/main" val="2273229648"/>
                    </a:ext>
                  </a:extLst>
                </a:gridCol>
                <a:gridCol w="2951544">
                  <a:extLst>
                    <a:ext uri="{9D8B030D-6E8A-4147-A177-3AD203B41FA5}">
                      <a16:colId xmlns:a16="http://schemas.microsoft.com/office/drawing/2014/main" val="1355008102"/>
                    </a:ext>
                  </a:extLst>
                </a:gridCol>
                <a:gridCol w="1701478">
                  <a:extLst>
                    <a:ext uri="{9D8B030D-6E8A-4147-A177-3AD203B41FA5}">
                      <a16:colId xmlns:a16="http://schemas.microsoft.com/office/drawing/2014/main" val="3682123240"/>
                    </a:ext>
                  </a:extLst>
                </a:gridCol>
                <a:gridCol w="1400537">
                  <a:extLst>
                    <a:ext uri="{9D8B030D-6E8A-4147-A177-3AD203B41FA5}">
                      <a16:colId xmlns:a16="http://schemas.microsoft.com/office/drawing/2014/main" val="2858335666"/>
                    </a:ext>
                  </a:extLst>
                </a:gridCol>
              </a:tblGrid>
              <a:tr h="91627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GB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Users 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Results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88290" algn="ctr" rtl="0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length</a:t>
                      </a:r>
                      <a:endParaRPr lang="en-EG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Precentage</a:t>
                      </a:r>
                      <a:r>
                        <a:rPr lang="en-EG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EG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252548"/>
                  </a:ext>
                </a:extLst>
              </a:tr>
              <a:tr h="692348">
                <a:tc rowSpan="2"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Right Detection/Recognize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0.66%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769567"/>
                  </a:ext>
                </a:extLst>
              </a:tr>
              <a:tr h="692348">
                <a:tc vMerge="1"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Wrong Detection/Recognize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0.34%</a:t>
                      </a:r>
                      <a:endParaRPr lang="en-E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959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93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88" name="Group 3688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36889" name="Picture 3688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890" name="Rectangle 3688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A"/>
            </a:p>
          </p:txBody>
        </p:sp>
        <p:pic>
          <p:nvPicPr>
            <p:cNvPr id="36891" name="Picture 3689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6892" name="Picture 3689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6894" name="Straight Connector 3689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896" name="Rectangle 36895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98" name="Rectangle 36897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940" y="1399880"/>
            <a:ext cx="585611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00" name="Rectangle 36899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A"/>
          </a:p>
        </p:txBody>
      </p:sp>
      <p:grpSp>
        <p:nvGrpSpPr>
          <p:cNvPr id="36902" name="Group 36901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36903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904" name="Picture 36903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6905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906" name="Picture 36905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36866" name="Title 1">
            <a:extLst>
              <a:ext uri="{FF2B5EF4-FFF2-40B4-BE49-F238E27FC236}">
                <a16:creationId xmlns:a16="http://schemas.microsoft.com/office/drawing/2014/main" id="{EBA80BD4-D51B-47AE-91C2-755623A0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298" y="1871131"/>
            <a:ext cx="5111752" cy="15155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5400" b="1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 You</a:t>
            </a:r>
          </a:p>
        </p:txBody>
      </p:sp>
      <p:cxnSp>
        <p:nvCxnSpPr>
          <p:cNvPr id="36908" name="Straight Connector 36907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FB75-C74A-4005-B1AC-20017C2F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76460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D2D9-4389-4F6F-B8ED-F62BBF45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46" y="1903726"/>
            <a:ext cx="6798736" cy="344499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Importance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Pervious Work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Methods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 Diagrams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Contribution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0702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4224759" y="726455"/>
            <a:ext cx="417846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Calisto MT" panose="02040603050505030304" pitchFamily="18" charset="77"/>
                <a:ea typeface="Apple Color Emoji" pitchFamily="2" charset="0"/>
                <a:cs typeface="+mj-cs"/>
              </a:rPr>
              <a:t>Current State</a:t>
            </a:r>
            <a:endParaRPr lang="en-US" sz="2000" dirty="0">
              <a:latin typeface="Calisto MT" panose="02040603050505030304" pitchFamily="18" charset="77"/>
              <a:ea typeface="Apple Color Emoji" pitchFamily="2" charset="0"/>
            </a:endParaRPr>
          </a:p>
          <a:p>
            <a:r>
              <a:rPr lang="en-US" sz="32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Background</a:t>
            </a:r>
          </a:p>
          <a:p>
            <a:pPr marL="0" indent="0">
              <a:buNone/>
            </a:pPr>
            <a:endParaRPr lang="en-US" sz="1200" dirty="0">
              <a:latin typeface="Apple Color Emoji" pitchFamily="2" charset="0"/>
              <a:ea typeface="Apple Color Emoj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dangerous Driving under the influence of alcohol.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traffic accidents and endangering the lives of drivers and pedestrians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automatically detecting drivers who consumed alcohol before the accident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runk Driving Statics and Facts">
            <a:extLst>
              <a:ext uri="{FF2B5EF4-FFF2-40B4-BE49-F238E27FC236}">
                <a16:creationId xmlns:a16="http://schemas.microsoft.com/office/drawing/2014/main" id="{6784D726-FA43-E427-0052-C60B3AC32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3" y="726455"/>
            <a:ext cx="3255380" cy="239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التحقيقات مع سائق حادث طريق السويس: &quot;معرفش كانوا بيجروا ورايا ليه&quot;">
            <a:extLst>
              <a:ext uri="{FF2B5EF4-FFF2-40B4-BE49-F238E27FC236}">
                <a16:creationId xmlns:a16="http://schemas.microsoft.com/office/drawing/2014/main" id="{3100E331-2C2E-A03D-3F25-C96AE318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/>
          <a:stretch/>
        </p:blipFill>
        <p:spPr bwMode="auto">
          <a:xfrm>
            <a:off x="853633" y="3229337"/>
            <a:ext cx="3255381" cy="27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969524"/>
            <a:ext cx="7627716" cy="425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Problem Definition</a:t>
            </a:r>
          </a:p>
          <a:p>
            <a:pPr marL="0" indent="0">
              <a:buNone/>
            </a:pPr>
            <a:endParaRPr lang="en-US" sz="1600" dirty="0">
              <a:latin typeface="Apple Color Emoji" pitchFamily="2" charset="0"/>
              <a:ea typeface="Apple Color Emoji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under the influence of alcohol remains a significant contributor to road accidents and poses a severe threat to road safety worldwide.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no integrated solution in Egypt between cars and traffic police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 abnormal driving patterns to prevent accidents before they happen.</a:t>
            </a:r>
          </a:p>
        </p:txBody>
      </p:sp>
    </p:spTree>
    <p:extLst>
      <p:ext uri="{BB962C8B-B14F-4D97-AF65-F5344CB8AC3E}">
        <p14:creationId xmlns:p14="http://schemas.microsoft.com/office/powerpoint/2010/main" val="270838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1258891"/>
            <a:ext cx="7627716" cy="476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Research Importance</a:t>
            </a:r>
          </a:p>
          <a:p>
            <a:pPr marL="0" indent="0">
              <a:buNone/>
            </a:pPr>
            <a:endParaRPr lang="en-US" sz="2400" dirty="0">
              <a:latin typeface="Apple Color Emoji" pitchFamily="2" charset="0"/>
              <a:ea typeface="Apple Color Emoji" pitchFamily="2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traffic accidents before they happen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the process of arresting violating drivers easily and quickly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different driving styles and measurement tools to help test drivers' proficiency.</a:t>
            </a:r>
            <a:endParaRPr 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solution for commercial and public safety purposes.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8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3" y="655537"/>
            <a:ext cx="7627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Previous 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44F1E2-FC95-C2A4-EDAD-D0BA8D0C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92444"/>
              </p:ext>
            </p:extLst>
          </p:nvPr>
        </p:nvGraphicFramePr>
        <p:xfrm>
          <a:off x="879676" y="1301868"/>
          <a:ext cx="7506183" cy="478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01">
                  <a:extLst>
                    <a:ext uri="{9D8B030D-6E8A-4147-A177-3AD203B41FA5}">
                      <a16:colId xmlns:a16="http://schemas.microsoft.com/office/drawing/2014/main" val="2273229648"/>
                    </a:ext>
                  </a:extLst>
                </a:gridCol>
                <a:gridCol w="2187615">
                  <a:extLst>
                    <a:ext uri="{9D8B030D-6E8A-4147-A177-3AD203B41FA5}">
                      <a16:colId xmlns:a16="http://schemas.microsoft.com/office/drawing/2014/main" val="1355008102"/>
                    </a:ext>
                  </a:extLst>
                </a:gridCol>
                <a:gridCol w="4450467">
                  <a:extLst>
                    <a:ext uri="{9D8B030D-6E8A-4147-A177-3AD203B41FA5}">
                      <a16:colId xmlns:a16="http://schemas.microsoft.com/office/drawing/2014/main" val="3682123240"/>
                    </a:ext>
                  </a:extLst>
                </a:gridCol>
              </a:tblGrid>
              <a:tr h="392491">
                <a:tc>
                  <a:txBody>
                    <a:bodyPr/>
                    <a:lstStyle/>
                    <a:p>
                      <a:pPr algn="ctr"/>
                      <a:r>
                        <a:rPr lang="en-EG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000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52548"/>
                  </a:ext>
                </a:extLst>
              </a:tr>
              <a:tr h="20992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 </a:t>
                      </a:r>
                      <a:endParaRPr lang="en-US" b="0" dirty="0"/>
                    </a:p>
                    <a:p>
                      <a:endParaRPr lang="en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Profile and Driving Pattern Recognition for Road Safety Assessment: Main Challenges and Future Directions</a:t>
                      </a:r>
                      <a:r>
                        <a:rPr lang="en-E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reviewed artificial intelligence and machine learning Methods used so far in driver profile and driving style Recognition studies for traffic safety analysis purposes</a:t>
                      </a:r>
                      <a:r>
                        <a:rPr lang="en-EG" dirty="0">
                          <a:effectLst/>
                        </a:rPr>
                        <a:t> 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driving style .</a:t>
                      </a:r>
                      <a:endParaRPr lang="en-US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driving pattern 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E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69567"/>
                  </a:ext>
                </a:extLst>
              </a:tr>
              <a:tr h="2225269">
                <a:tc>
                  <a:txBody>
                    <a:bodyPr/>
                    <a:lstStyle/>
                    <a:p>
                      <a:r>
                        <a:rPr lang="en-EG" b="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Review for the Driving Behavior Recognition Methods Based on Vehicle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Multisensor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reviews and summarizes driving behavior recognition methods based on vehicle sensor information fusion.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On-board sensor data contain a wealth of information about driving behavior</a:t>
                      </a:r>
                      <a:r>
                        <a:rPr lang="en-EG" dirty="0">
                          <a:effectLst/>
                        </a:rPr>
                        <a:t> 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EG" dirty="0">
                          <a:effectLst/>
                        </a:rPr>
                        <a:t>Use many ai models to detect driver behavior </a:t>
                      </a:r>
                      <a:endParaRPr lang="en-E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E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8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7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1698729"/>
            <a:ext cx="7627716" cy="2877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Research Objective</a:t>
            </a:r>
          </a:p>
          <a:p>
            <a:pPr marL="0" indent="0">
              <a:buNone/>
            </a:pPr>
            <a:endParaRPr lang="en-US" sz="2400" dirty="0">
              <a:latin typeface="Apple Color Emoji" pitchFamily="2" charset="0"/>
              <a:ea typeface="Apple Color Emoji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full solution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DPObserver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System) based on an AI model (Machine learning)  to detect driving patterns, ready for use/integration with any system.</a:t>
            </a:r>
            <a:endParaRPr 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9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77275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Solution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2" name="AutoShape 2" descr="Software Development Methodologies: Core Options - Edvantis">
            <a:extLst>
              <a:ext uri="{FF2B5EF4-FFF2-40B4-BE49-F238E27FC236}">
                <a16:creationId xmlns:a16="http://schemas.microsoft.com/office/drawing/2014/main" id="{E5FA041E-250C-06AC-E7F0-972EA2F08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217" y="4123251"/>
            <a:ext cx="256801" cy="2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4" name="AutoShape 4" descr="Software Development Methodologies: Core Options - Edvantis">
            <a:extLst>
              <a:ext uri="{FF2B5EF4-FFF2-40B4-BE49-F238E27FC236}">
                <a16:creationId xmlns:a16="http://schemas.microsoft.com/office/drawing/2014/main" id="{997B03A5-4B2E-0BFC-0DA9-5906EF5A2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4142" cy="3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95D84C-86B4-3A94-FB24-7C79694E7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321" r="13654" b="12145"/>
          <a:stretch/>
        </p:blipFill>
        <p:spPr>
          <a:xfrm>
            <a:off x="758142" y="2095020"/>
            <a:ext cx="7627716" cy="36344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A1AA5-C930-16FF-F15D-0A098772C23F}"/>
              </a:ext>
            </a:extLst>
          </p:cNvPr>
          <p:cNvSpPr txBox="1"/>
          <p:nvPr/>
        </p:nvSpPr>
        <p:spPr>
          <a:xfrm>
            <a:off x="3704127" y="4581738"/>
            <a:ext cx="21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all data and make decision </a:t>
            </a:r>
            <a:endParaRPr lang="en-E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A0277-C8E8-5DE5-211C-FD9EBA9036C8}"/>
              </a:ext>
            </a:extLst>
          </p:cNvPr>
          <p:cNvSpPr txBox="1"/>
          <p:nvPr/>
        </p:nvSpPr>
        <p:spPr>
          <a:xfrm>
            <a:off x="6539696" y="4339465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Police system</a:t>
            </a:r>
            <a:endParaRPr lang="en-E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9A767-E2F8-F6D7-FAF4-4FBEE3255681}"/>
              </a:ext>
            </a:extLst>
          </p:cNvPr>
          <p:cNvSpPr txBox="1"/>
          <p:nvPr/>
        </p:nvSpPr>
        <p:spPr>
          <a:xfrm>
            <a:off x="187124" y="5069583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</a:t>
            </a:r>
            <a:endParaRPr lang="en-EG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36D0A-3F40-F235-9F00-D99981C07EBE}"/>
              </a:ext>
            </a:extLst>
          </p:cNvPr>
          <p:cNvSpPr txBox="1"/>
          <p:nvPr/>
        </p:nvSpPr>
        <p:spPr>
          <a:xfrm>
            <a:off x="758142" y="772755"/>
            <a:ext cx="7627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Solution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dirty="0">
              <a:latin typeface="Beirut" pitchFamily="2" charset="-78"/>
              <a:ea typeface="Apple Symbols" panose="02000000000000000000" pitchFamily="2" charset="-79"/>
              <a:cs typeface="Beirut" pitchFamily="2" charset="-78"/>
            </a:endParaRPr>
          </a:p>
        </p:txBody>
      </p:sp>
      <p:sp>
        <p:nvSpPr>
          <p:cNvPr id="2" name="AutoShape 2" descr="Software Development Methodologies: Core Options - Edvantis">
            <a:extLst>
              <a:ext uri="{FF2B5EF4-FFF2-40B4-BE49-F238E27FC236}">
                <a16:creationId xmlns:a16="http://schemas.microsoft.com/office/drawing/2014/main" id="{E5FA041E-250C-06AC-E7F0-972EA2F08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217" y="4123251"/>
            <a:ext cx="256801" cy="2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sp>
        <p:nvSpPr>
          <p:cNvPr id="4" name="AutoShape 4" descr="Software Development Methodologies: Core Options - Edvantis">
            <a:extLst>
              <a:ext uri="{FF2B5EF4-FFF2-40B4-BE49-F238E27FC236}">
                <a16:creationId xmlns:a16="http://schemas.microsoft.com/office/drawing/2014/main" id="{997B03A5-4B2E-0BFC-0DA9-5906EF5A2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4142" cy="3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pic>
        <p:nvPicPr>
          <p:cNvPr id="10" name="Picture 9" descr="A diagram of a solution architecture&#10;&#10;Description automatically generated">
            <a:extLst>
              <a:ext uri="{FF2B5EF4-FFF2-40B4-BE49-F238E27FC236}">
                <a16:creationId xmlns:a16="http://schemas.microsoft.com/office/drawing/2014/main" id="{A45F110B-7E7B-2D49-1C2A-5A3A9383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88" y="2129742"/>
            <a:ext cx="7648070" cy="34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11992</TotalTime>
  <Words>495</Words>
  <Application>Microsoft Macintosh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Apple Color Emoji</vt:lpstr>
      <vt:lpstr>Arial</vt:lpstr>
      <vt:lpstr>Beirut</vt:lpstr>
      <vt:lpstr>Calibri</vt:lpstr>
      <vt:lpstr>Calisto MT</vt:lpstr>
      <vt:lpstr>Garamond</vt:lpstr>
      <vt:lpstr>Tahoma</vt:lpstr>
      <vt:lpstr>Times New Roman</vt:lpstr>
      <vt:lpstr>Organic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acidfed</dc:creator>
  <cp:lastModifiedBy>Mohamed Ibrahem</cp:lastModifiedBy>
  <cp:revision>172</cp:revision>
  <dcterms:created xsi:type="dcterms:W3CDTF">2019-01-07T08:53:08Z</dcterms:created>
  <dcterms:modified xsi:type="dcterms:W3CDTF">2024-02-08T15:37:17Z</dcterms:modified>
</cp:coreProperties>
</file>