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0.xml" ContentType="application/vnd.openxmlformats-officedocument.presentationml.notesSlide+xml"/>
  <Override PartName="/ppt/tags/tag52.xml" ContentType="application/vnd.openxmlformats-officedocument.presentationml.tags+xml"/>
  <Override PartName="/ppt/notesSlides/notesSlide21.xml" ContentType="application/vnd.openxmlformats-officedocument.presentationml.notesSlide+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7.xml" ContentType="application/vnd.openxmlformats-officedocument.presentationml.notesSlide+xml"/>
  <Override PartName="/ppt/tags/tag68.xml" ContentType="application/vnd.openxmlformats-officedocument.presentationml.tags+xml"/>
  <Override PartName="/ppt/notesSlides/notesSlide28.xml" ContentType="application/vnd.openxmlformats-officedocument.presentationml.notesSlide+xml"/>
  <Override PartName="/ppt/tags/tag6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6.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37.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1.xml" ContentType="application/vnd.openxmlformats-officedocument.presentationml.notesSlide+xml"/>
  <Override PartName="/ppt/tags/tag95.xml" ContentType="application/vnd.openxmlformats-officedocument.presentationml.tags+xml"/>
  <Override PartName="/ppt/notesSlides/notesSlide42.xml" ContentType="application/vnd.openxmlformats-officedocument.presentationml.notesSlide+xml"/>
  <Override PartName="/ppt/tags/tag96.xml" ContentType="application/vnd.openxmlformats-officedocument.presentationml.tags+xml"/>
  <Override PartName="/ppt/notesSlides/notesSlide43.xml" ContentType="application/vnd.openxmlformats-officedocument.presentationml.notesSlide+xml"/>
  <Override PartName="/ppt/tags/tag97.xml" ContentType="application/vnd.openxmlformats-officedocument.presentationml.tags+xml"/>
  <Override PartName="/ppt/notesSlides/notesSlide44.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4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46.xml" ContentType="application/vnd.openxmlformats-officedocument.presentationml.notesSlide+xml"/>
  <Override PartName="/ppt/tags/tag104.xml" ContentType="application/vnd.openxmlformats-officedocument.presentationml.tags+xml"/>
  <Override PartName="/ppt/notesSlides/notesSlide4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4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9.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5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5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52.xml" ContentType="application/vnd.openxmlformats-officedocument.presentationml.notesSlide+xml"/>
  <Override PartName="/ppt/tags/tag126.xml" ContentType="application/vnd.openxmlformats-officedocument.presentationml.tags+xml"/>
  <Override PartName="/ppt/notesSlides/notesSlide53.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54.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55.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56.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57.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58.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59.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60.xml" ContentType="application/vnd.openxmlformats-officedocument.presentationml.notesSlide+xml"/>
  <Override PartName="/ppt/tags/tag152.xml" ContentType="application/vnd.openxmlformats-officedocument.presentationml.tags+xml"/>
  <Override PartName="/ppt/notesSlides/notesSlide61.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notesSlides/notesSlide62.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63.xml" ContentType="application/vnd.openxmlformats-officedocument.presentationml.notesSlide+xml"/>
  <Override PartName="/ppt/tags/tag159.xml" ContentType="application/vnd.openxmlformats-officedocument.presentationml.tags+xml"/>
  <Override PartName="/ppt/notesSlides/notesSlide64.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65.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66.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67.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72.xml" ContentType="application/vnd.openxmlformats-officedocument.presentationml.tags+xml"/>
  <Override PartName="/ppt/notesSlides/notesSlide71.xml" ContentType="application/vnd.openxmlformats-officedocument.presentationml.notesSlide+xml"/>
  <Override PartName="/ppt/tags/tag173.xml" ContentType="application/vnd.openxmlformats-officedocument.presentationml.tags+xml"/>
  <Override PartName="/ppt/notesSlides/notesSlide72.xml" ContentType="application/vnd.openxmlformats-officedocument.presentationml.notesSlide+xml"/>
  <Override PartName="/ppt/tags/tag174.xml" ContentType="application/vnd.openxmlformats-officedocument.presentationml.tags+xml"/>
  <Override PartName="/ppt/notesSlides/notesSlide73.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notesSlides/notesSlide74.xml" ContentType="application/vnd.openxmlformats-officedocument.presentationml.notesSlide+xml"/>
  <Override PartName="/ppt/tags/tag177.xml" ContentType="application/vnd.openxmlformats-officedocument.presentationml.tags+xml"/>
  <Override PartName="/ppt/notesSlides/notesSlide75.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notesSlides/notesSlide76.xml" ContentType="application/vnd.openxmlformats-officedocument.presentationml.notesSlide+xml"/>
  <Override PartName="/ppt/tags/tag180.xml" ContentType="application/vnd.openxmlformats-officedocument.presentationml.tags+xml"/>
  <Override PartName="/ppt/notesSlides/notesSlide77.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notesSlides/notesSlide78.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notesSlides/notesSlide79.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80.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notesSlides/notesSlide81.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82.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notesSlides/notesSlide83.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84.xml" ContentType="application/vnd.openxmlformats-officedocument.presentationml.notesSlide+xml"/>
  <Override PartName="/ppt/tags/tag198.xml" ContentType="application/vnd.openxmlformats-officedocument.presentationml.tags+xml"/>
  <Override PartName="/ppt/notesSlides/notesSlide85.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notesSlides/notesSlide86.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notesSlides/notesSlide87.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88.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notesSlides/notesSlide89.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90.xml" ContentType="application/vnd.openxmlformats-officedocument.presentationml.notesSlide+xml"/>
  <Override PartName="/ppt/tags/tag211.xml" ContentType="application/vnd.openxmlformats-officedocument.presentationml.tags+xml"/>
  <Override PartName="/ppt/notesSlides/notesSlide91.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731" r:id="rId1"/>
  </p:sldMasterIdLst>
  <p:notesMasterIdLst>
    <p:notesMasterId r:id="rId94"/>
  </p:notesMasterIdLst>
  <p:handoutMasterIdLst>
    <p:handoutMasterId r:id="rId95"/>
  </p:handoutMasterIdLst>
  <p:sldIdLst>
    <p:sldId id="545" r:id="rId2"/>
    <p:sldId id="551" r:id="rId3"/>
    <p:sldId id="462" r:id="rId4"/>
    <p:sldId id="380" r:id="rId5"/>
    <p:sldId id="381" r:id="rId6"/>
    <p:sldId id="382" r:id="rId7"/>
    <p:sldId id="490" r:id="rId8"/>
    <p:sldId id="383" r:id="rId9"/>
    <p:sldId id="472" r:id="rId10"/>
    <p:sldId id="473" r:id="rId11"/>
    <p:sldId id="491" r:id="rId12"/>
    <p:sldId id="492" r:id="rId13"/>
    <p:sldId id="388" r:id="rId14"/>
    <p:sldId id="389" r:id="rId15"/>
    <p:sldId id="531" r:id="rId16"/>
    <p:sldId id="391" r:id="rId17"/>
    <p:sldId id="281" r:id="rId18"/>
    <p:sldId id="474" r:id="rId19"/>
    <p:sldId id="394" r:id="rId20"/>
    <p:sldId id="395" r:id="rId21"/>
    <p:sldId id="279" r:id="rId22"/>
    <p:sldId id="552" r:id="rId23"/>
    <p:sldId id="396" r:id="rId24"/>
    <p:sldId id="398" r:id="rId25"/>
    <p:sldId id="312" r:id="rId26"/>
    <p:sldId id="477" r:id="rId27"/>
    <p:sldId id="478" r:id="rId28"/>
    <p:sldId id="399" r:id="rId29"/>
    <p:sldId id="400" r:id="rId30"/>
    <p:sldId id="401" r:id="rId31"/>
    <p:sldId id="402" r:id="rId32"/>
    <p:sldId id="438" r:id="rId33"/>
    <p:sldId id="439" r:id="rId34"/>
    <p:sldId id="403" r:id="rId35"/>
    <p:sldId id="404" r:id="rId36"/>
    <p:sldId id="318" r:id="rId37"/>
    <p:sldId id="440" r:id="rId38"/>
    <p:sldId id="441" r:id="rId39"/>
    <p:sldId id="405" r:id="rId40"/>
    <p:sldId id="406" r:id="rId41"/>
    <p:sldId id="324" r:id="rId42"/>
    <p:sldId id="326" r:id="rId43"/>
    <p:sldId id="553" r:id="rId44"/>
    <p:sldId id="407" r:id="rId45"/>
    <p:sldId id="431" r:id="rId46"/>
    <p:sldId id="331" r:id="rId47"/>
    <p:sldId id="291" r:id="rId48"/>
    <p:sldId id="530" r:id="rId49"/>
    <p:sldId id="334" r:id="rId50"/>
    <p:sldId id="335" r:id="rId51"/>
    <p:sldId id="336" r:id="rId52"/>
    <p:sldId id="442" r:id="rId53"/>
    <p:sldId id="443" r:id="rId54"/>
    <p:sldId id="444" r:id="rId55"/>
    <p:sldId id="340" r:id="rId56"/>
    <p:sldId id="378" r:id="rId57"/>
    <p:sldId id="339" r:id="rId58"/>
    <p:sldId id="343" r:id="rId59"/>
    <p:sldId id="479" r:id="rId60"/>
    <p:sldId id="480" r:id="rId61"/>
    <p:sldId id="481" r:id="rId62"/>
    <p:sldId id="345" r:id="rId63"/>
    <p:sldId id="445" r:id="rId64"/>
    <p:sldId id="352" r:id="rId65"/>
    <p:sldId id="349" r:id="rId66"/>
    <p:sldId id="446" r:id="rId67"/>
    <p:sldId id="447" r:id="rId68"/>
    <p:sldId id="350" r:id="rId69"/>
    <p:sldId id="485" r:id="rId70"/>
    <p:sldId id="483" r:id="rId71"/>
    <p:sldId id="533" r:id="rId72"/>
    <p:sldId id="532" r:id="rId73"/>
    <p:sldId id="534" r:id="rId74"/>
    <p:sldId id="535" r:id="rId75"/>
    <p:sldId id="493" r:id="rId76"/>
    <p:sldId id="514" r:id="rId77"/>
    <p:sldId id="536" r:id="rId78"/>
    <p:sldId id="537" r:id="rId79"/>
    <p:sldId id="495" r:id="rId80"/>
    <p:sldId id="515" r:id="rId81"/>
    <p:sldId id="498" r:id="rId82"/>
    <p:sldId id="518" r:id="rId83"/>
    <p:sldId id="500" r:id="rId84"/>
    <p:sldId id="521" r:id="rId85"/>
    <p:sldId id="501" r:id="rId86"/>
    <p:sldId id="522" r:id="rId87"/>
    <p:sldId id="526" r:id="rId88"/>
    <p:sldId id="529" r:id="rId89"/>
    <p:sldId id="499" r:id="rId90"/>
    <p:sldId id="525" r:id="rId91"/>
    <p:sldId id="527" r:id="rId92"/>
    <p:sldId id="528" r:id="rId93"/>
  </p:sldIdLst>
  <p:sldSz cx="9144000" cy="5143500"/>
  <p:notesSz cx="6858000" cy="9144000"/>
  <p:custDataLst>
    <p:tags r:id="rId9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1044" userDrawn="1">
          <p15:clr>
            <a:srgbClr val="A4A3A4"/>
          </p15:clr>
        </p15:guide>
        <p15:guide id="3" pos="53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31" clrIdx="0">
    <p:extLst>
      <p:ext uri="{19B8F6BF-5375-455C-9EA6-DF929625EA0E}">
        <p15:presenceInfo xmlns:p15="http://schemas.microsoft.com/office/powerpoint/2012/main" userId="S-1-5-21-98583002-1947013824-37170099-32813" providerId="AD"/>
      </p:ext>
    </p:extLst>
  </p:cmAuthor>
  <p:cmAuthor id="2" name="Beth Hardin" initials="BH" lastIdx="13" clrIdx="1">
    <p:extLst>
      <p:ext uri="{19B8F6BF-5375-455C-9EA6-DF929625EA0E}">
        <p15:presenceInfo xmlns:p15="http://schemas.microsoft.com/office/powerpoint/2012/main" userId="S-1-5-21-98583002-1947013824-37170099-4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57" autoAdjust="0"/>
    <p:restoredTop sz="80000" autoAdjust="0"/>
  </p:normalViewPr>
  <p:slideViewPr>
    <p:cSldViewPr snapToGrid="0">
      <p:cViewPr varScale="1">
        <p:scale>
          <a:sx n="92" d="100"/>
          <a:sy n="92" d="100"/>
        </p:scale>
        <p:origin x="360" y="78"/>
      </p:cViewPr>
      <p:guideLst>
        <p:guide pos="2880"/>
        <p:guide orient="horz" pos="1044"/>
        <p:guide pos="5376"/>
      </p:guideLst>
    </p:cSldViewPr>
  </p:slideViewPr>
  <p:outlineViewPr>
    <p:cViewPr>
      <p:scale>
        <a:sx n="33" d="100"/>
        <a:sy n="33" d="100"/>
      </p:scale>
      <p:origin x="0" y="-12342"/>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83" d="100"/>
          <a:sy n="83" d="100"/>
        </p:scale>
        <p:origin x="2402" y="8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accent3_2" csCatId="accent3" phldr="1"/>
      <dgm:spPr/>
    </dgm:pt>
    <dgm:pt modelId="{9E473702-D596-419A-89E2-0657991355AE}">
      <dgm:prSet phldrT="[Text]"/>
      <dgm:spPr/>
      <dgm:t>
        <a:bodyPr/>
        <a:lstStyle/>
        <a:p>
          <a:r>
            <a:rPr lang="en-US" dirty="0"/>
            <a:t>Access</a:t>
          </a:r>
          <a:br>
            <a:rPr lang="en-US" dirty="0"/>
          </a:br>
          <a:r>
            <a:rPr lang="en-US"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custT="1"/>
      <dgm:spPr/>
      <dgm:t>
        <a:bodyPr/>
        <a:lstStyle/>
        <a:p>
          <a:r>
            <a:rPr lang="en-US" sz="1800" b="0" dirty="0"/>
            <a:t>Explore</a:t>
          </a:r>
          <a:br>
            <a:rPr lang="en-US" sz="1800" b="0" dirty="0"/>
          </a:br>
          <a:r>
            <a:rPr lang="en-US" sz="1800" b="0"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custT="1"/>
      <dgm:spPr>
        <a:solidFill>
          <a:schemeClr val="accent4"/>
        </a:solidFill>
      </dgm:spPr>
      <dgm:t>
        <a:bodyPr/>
        <a:lstStyle/>
        <a:p>
          <a:r>
            <a:rPr lang="en-US" sz="2000" b="1"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dgm:spPr/>
      <dgm:t>
        <a:bodyPr/>
        <a:lstStyle/>
        <a:p>
          <a:r>
            <a:rPr lang="en-US" dirty="0"/>
            <a:t>Analyze and report on</a:t>
          </a:r>
          <a:br>
            <a:rPr lang="en-US" dirty="0"/>
          </a:br>
          <a:r>
            <a:rPr lang="en-US" dirty="0"/>
            <a:t>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dgm:spPr/>
      <dgm:t>
        <a:bodyPr/>
        <a:lstStyle/>
        <a:p>
          <a:r>
            <a:rPr lang="en-US" dirty="0"/>
            <a:t>Export</a:t>
          </a:r>
          <a:br>
            <a:rPr lang="en-US" dirty="0"/>
          </a:br>
          <a:r>
            <a:rPr lang="en-US"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6987" custLinFactNeighborY="5546"/>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261ADD0C-A6C6-4630-94AC-1E8110ABB4AD}" type="presOf" srcId="{B3CEF2FC-DBA5-4E72-B14F-E1DCCD0E98F7}" destId="{5F481D88-879E-4D89-A4A2-FACEF41C0B4E}" srcOrd="0" destOrd="0" presId="urn:microsoft.com/office/officeart/2005/8/layout/hProcess9"/>
    <dgm:cxn modelId="{6FAF8D10-071A-4E5B-B59D-16C68244C28A}" srcId="{8D1FEBF8-C4AB-4C60-988D-092866A671FE}" destId="{B3CEF2FC-DBA5-4E72-B14F-E1DCCD0E98F7}" srcOrd="3" destOrd="0" parTransId="{3BA54D38-B86D-4DF5-9044-AFB7F8B75904}" sibTransId="{03C9E680-A7CF-4598-B823-BF0C9EBB59A8}"/>
    <dgm:cxn modelId="{74577F2A-66D8-4AA9-BEC9-DE1BC7B92880}" srcId="{8D1FEBF8-C4AB-4C60-988D-092866A671FE}" destId="{44C35102-47B8-40EF-B8C8-47203D1B4331}" srcOrd="2" destOrd="0" parTransId="{0DA8B735-4DA2-43B4-88E9-D4CABAD80597}" sibTransId="{2DDF52DB-CB42-4ACA-8730-3C345A76FE67}"/>
    <dgm:cxn modelId="{E838112F-ADD0-4794-B73F-E296E0C15C6E}" type="presOf" srcId="{8D1FEBF8-C4AB-4C60-988D-092866A671FE}" destId="{5E7E2109-9D3D-4C0A-9130-674E72915E3A}" srcOrd="0" destOrd="0" presId="urn:microsoft.com/office/officeart/2005/8/layout/hProcess9"/>
    <dgm:cxn modelId="{5BA64D5E-1401-4A0E-A6C2-ECEA8EA84133}" type="presOf" srcId="{A96BD631-0785-41B2-BC42-913CA91607EB}" destId="{8A69300C-65A1-4E3F-81F0-77F1AC1D16E2}" srcOrd="0" destOrd="0" presId="urn:microsoft.com/office/officeart/2005/8/layout/hProcess9"/>
    <dgm:cxn modelId="{884C6669-F25D-49B8-A99E-F2DFED9FDECB}" type="presOf" srcId="{FCFF1DB9-239E-41BF-9C78-DC9DAEBE53D9}" destId="{8E35B52A-CAB9-490A-9687-098702FB0C94}" srcOrd="0" destOrd="0" presId="urn:microsoft.com/office/officeart/2005/8/layout/hProcess9"/>
    <dgm:cxn modelId="{164F567E-F0B4-4627-84DF-DC0804C85D09}" type="presOf" srcId="{9E473702-D596-419A-89E2-0657991355AE}" destId="{4C27651C-1315-453C-A54F-C5AA806C0899}" srcOrd="0" destOrd="0" presId="urn:microsoft.com/office/officeart/2005/8/layout/hProcess9"/>
    <dgm:cxn modelId="{97F56380-E431-4A41-AA29-690C3ADC9016}" type="presOf" srcId="{44C35102-47B8-40EF-B8C8-47203D1B4331}" destId="{0AA74410-DCB1-48F6-AF3E-896F2CD51461}"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0276EE9C-4C7B-4730-B39E-639DCB9798D6}" srcId="{8D1FEBF8-C4AB-4C60-988D-092866A671FE}" destId="{A96BD631-0785-41B2-BC42-913CA91607EB}" srcOrd="4" destOrd="0" parTransId="{31B23A6B-E7C1-4D52-A446-03084C6B93EC}" sibTransId="{307E930E-170D-4566-9AC2-3B2131EF47F3}"/>
    <dgm:cxn modelId="{FCDED2C3-B0A6-4B06-AE7E-9DC11C8E996A}" srcId="{8D1FEBF8-C4AB-4C60-988D-092866A671FE}" destId="{FCFF1DB9-239E-41BF-9C78-DC9DAEBE53D9}" srcOrd="1" destOrd="0" parTransId="{6DE9894B-F7CA-4EA3-9BC3-3479AA69A709}" sibTransId="{1358A9B3-B77D-4398-B1C4-E33D7AB7FCFB}"/>
    <dgm:cxn modelId="{96D32D98-5EA0-4792-87B2-4B71861BBA63}" type="presParOf" srcId="{5E7E2109-9D3D-4C0A-9130-674E72915E3A}" destId="{46A60A57-D372-4434-9121-D56E52E15138}" srcOrd="0" destOrd="0" presId="urn:microsoft.com/office/officeart/2005/8/layout/hProcess9"/>
    <dgm:cxn modelId="{24D6CB2C-152A-4337-9512-B24158893FEB}" type="presParOf" srcId="{5E7E2109-9D3D-4C0A-9130-674E72915E3A}" destId="{74DAAE90-EEE5-48A4-935B-3019C070781C}" srcOrd="1" destOrd="0" presId="urn:microsoft.com/office/officeart/2005/8/layout/hProcess9"/>
    <dgm:cxn modelId="{A5D4B2C1-1B3F-4D1D-BC14-FC05B73CAB3E}" type="presParOf" srcId="{74DAAE90-EEE5-48A4-935B-3019C070781C}" destId="{4C27651C-1315-453C-A54F-C5AA806C0899}" srcOrd="0" destOrd="0" presId="urn:microsoft.com/office/officeart/2005/8/layout/hProcess9"/>
    <dgm:cxn modelId="{2F142B61-DBF8-4BEC-A30C-80D300AA1879}" type="presParOf" srcId="{74DAAE90-EEE5-48A4-935B-3019C070781C}" destId="{384C95E7-63C7-4CCD-8D9F-6054297E5C27}" srcOrd="1" destOrd="0" presId="urn:microsoft.com/office/officeart/2005/8/layout/hProcess9"/>
    <dgm:cxn modelId="{405DE4FA-7F7F-440F-8461-77A3412CBE68}" type="presParOf" srcId="{74DAAE90-EEE5-48A4-935B-3019C070781C}" destId="{8E35B52A-CAB9-490A-9687-098702FB0C94}" srcOrd="2" destOrd="0" presId="urn:microsoft.com/office/officeart/2005/8/layout/hProcess9"/>
    <dgm:cxn modelId="{430FAD97-81F5-4104-9384-72E18E595438}" type="presParOf" srcId="{74DAAE90-EEE5-48A4-935B-3019C070781C}" destId="{05848B3D-5371-4A49-870A-95BD5415F185}" srcOrd="3" destOrd="0" presId="urn:microsoft.com/office/officeart/2005/8/layout/hProcess9"/>
    <dgm:cxn modelId="{E2CCB624-49C3-4738-AE2E-AF712B8C48B7}" type="presParOf" srcId="{74DAAE90-EEE5-48A4-935B-3019C070781C}" destId="{0AA74410-DCB1-48F6-AF3E-896F2CD51461}" srcOrd="4" destOrd="0" presId="urn:microsoft.com/office/officeart/2005/8/layout/hProcess9"/>
    <dgm:cxn modelId="{12AB5FA1-F7FC-461A-BD61-D75AF1CF789E}" type="presParOf" srcId="{74DAAE90-EEE5-48A4-935B-3019C070781C}" destId="{88B80900-60C5-4C14-99AF-F49BB2612F1D}" srcOrd="5" destOrd="0" presId="urn:microsoft.com/office/officeart/2005/8/layout/hProcess9"/>
    <dgm:cxn modelId="{B557BB90-73D3-4827-A770-1B3E5B816F63}" type="presParOf" srcId="{74DAAE90-EEE5-48A4-935B-3019C070781C}" destId="{5F481D88-879E-4D89-A4A2-FACEF41C0B4E}" srcOrd="6" destOrd="0" presId="urn:microsoft.com/office/officeart/2005/8/layout/hProcess9"/>
    <dgm:cxn modelId="{9940EC90-8ADD-4A41-AE8C-4DB5D975F803}" type="presParOf" srcId="{74DAAE90-EEE5-48A4-935B-3019C070781C}" destId="{690248C0-2A32-4C0C-98F2-470628A08AC6}" srcOrd="7" destOrd="0" presId="urn:microsoft.com/office/officeart/2005/8/layout/hProcess9"/>
    <dgm:cxn modelId="{9823AC5E-3F58-4197-9144-A13FF57A8FF8}"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962FC7-5928-4905-8EFD-6173E2C9A845}" type="doc">
      <dgm:prSet loTypeId="urn:microsoft.com/office/officeart/2005/8/layout/process1" loCatId="process" qsTypeId="urn:microsoft.com/office/officeart/2005/8/quickstyle/simple1" qsCatId="simple" csTypeId="urn:microsoft.com/office/officeart/2005/8/colors/colorful5" csCatId="colorful" phldr="1"/>
      <dgm:spPr/>
    </dgm:pt>
    <dgm:pt modelId="{64409DDA-434E-4A75-8B24-3A31E3BB0728}">
      <dgm:prSet phldrT="[Text]" custT="1"/>
      <dgm:spPr/>
      <dgm:t>
        <a:bodyPr rIns="0"/>
        <a:lstStyle/>
        <a:p>
          <a:r>
            <a:rPr lang="en-US" sz="2400" b="1" dirty="0"/>
            <a:t>Compilation</a:t>
          </a:r>
        </a:p>
      </dgm:t>
    </dgm:pt>
    <dgm:pt modelId="{2BE06C6B-0945-4CAE-83BE-41252B5C7408}" type="parTrans" cxnId="{17997923-9E2C-49DF-9049-C9D7E8DE1E90}">
      <dgm:prSet/>
      <dgm:spPr/>
      <dgm:t>
        <a:bodyPr/>
        <a:lstStyle/>
        <a:p>
          <a:endParaRPr lang="en-US"/>
        </a:p>
      </dgm:t>
    </dgm:pt>
    <dgm:pt modelId="{2948C67E-3C2D-4882-B23D-7D1E788889DA}" type="sibTrans" cxnId="{17997923-9E2C-49DF-9049-C9D7E8DE1E90}">
      <dgm:prSet/>
      <dgm:spPr/>
      <dgm:t>
        <a:bodyPr/>
        <a:lstStyle/>
        <a:p>
          <a:endParaRPr lang="en-US" dirty="0"/>
        </a:p>
      </dgm:t>
    </dgm:pt>
    <dgm:pt modelId="{F519204B-EC2E-4704-9D8D-BC0D765F6A9F}">
      <dgm:prSet phldrT="[Text]" custT="1"/>
      <dgm:spPr/>
      <dgm:t>
        <a:bodyPr rIns="0"/>
        <a:lstStyle/>
        <a:p>
          <a:r>
            <a:rPr lang="en-US" sz="2400" b="1" dirty="0"/>
            <a:t>Execution</a:t>
          </a:r>
        </a:p>
      </dgm:t>
    </dgm:pt>
    <dgm:pt modelId="{5A44EB42-A571-40AD-B101-3472B7E1CD30}" type="parTrans" cxnId="{B6DD3036-A412-47DD-8102-6376CC91B058}">
      <dgm:prSet/>
      <dgm:spPr/>
      <dgm:t>
        <a:bodyPr/>
        <a:lstStyle/>
        <a:p>
          <a:endParaRPr lang="en-US"/>
        </a:p>
      </dgm:t>
    </dgm:pt>
    <dgm:pt modelId="{E06156FB-0C55-403D-9B95-B45EBD9F1E91}" type="sibTrans" cxnId="{B6DD3036-A412-47DD-8102-6376CC91B058}">
      <dgm:prSet/>
      <dgm:spPr/>
      <dgm:t>
        <a:bodyPr/>
        <a:lstStyle/>
        <a:p>
          <a:endParaRPr lang="en-US"/>
        </a:p>
      </dgm:t>
    </dgm:pt>
    <dgm:pt modelId="{CF5299BD-BF0F-45A5-9778-25A147E2FA25}">
      <dgm:prSet custT="1"/>
      <dgm:spPr/>
      <dgm:t>
        <a:bodyPr rIns="0"/>
        <a:lstStyle/>
        <a:p>
          <a:r>
            <a:rPr lang="en-US" sz="1800" dirty="0"/>
            <a:t>Check syntax for errors.</a:t>
          </a:r>
        </a:p>
      </dgm:t>
    </dgm:pt>
    <dgm:pt modelId="{DC42A775-3F0A-41E1-83F3-6E4554EEED11}" type="parTrans" cxnId="{3AB643C7-7EEB-4F16-8E00-C4E313BF37C0}">
      <dgm:prSet/>
      <dgm:spPr/>
      <dgm:t>
        <a:bodyPr/>
        <a:lstStyle/>
        <a:p>
          <a:endParaRPr lang="en-US"/>
        </a:p>
      </dgm:t>
    </dgm:pt>
    <dgm:pt modelId="{076D9F35-BF28-4EDB-9899-3026C67EBA5B}" type="sibTrans" cxnId="{3AB643C7-7EEB-4F16-8E00-C4E313BF37C0}">
      <dgm:prSet/>
      <dgm:spPr/>
      <dgm:t>
        <a:bodyPr/>
        <a:lstStyle/>
        <a:p>
          <a:endParaRPr lang="en-US"/>
        </a:p>
      </dgm:t>
    </dgm:pt>
    <dgm:pt modelId="{F6F1CBD2-3D26-413A-8547-DC20D5CFB9BD}">
      <dgm:prSet custT="1"/>
      <dgm:spPr/>
      <dgm:t>
        <a:bodyPr rIns="0"/>
        <a:lstStyle/>
        <a:p>
          <a:r>
            <a:rPr lang="en-US" sz="1800" dirty="0"/>
            <a:t>Identify column attributes.</a:t>
          </a:r>
        </a:p>
      </dgm:t>
    </dgm:pt>
    <dgm:pt modelId="{EE0894C2-8306-46FA-BC2D-B18ABCB74CBC}" type="parTrans" cxnId="{7C9AE4E9-B9C3-4666-B665-DD396AE85AE1}">
      <dgm:prSet/>
      <dgm:spPr/>
      <dgm:t>
        <a:bodyPr/>
        <a:lstStyle/>
        <a:p>
          <a:endParaRPr lang="en-US"/>
        </a:p>
      </dgm:t>
    </dgm:pt>
    <dgm:pt modelId="{30FF4183-1F67-432C-99BE-8D9736480633}" type="sibTrans" cxnId="{7C9AE4E9-B9C3-4666-B665-DD396AE85AE1}">
      <dgm:prSet/>
      <dgm:spPr/>
      <dgm:t>
        <a:bodyPr/>
        <a:lstStyle/>
        <a:p>
          <a:endParaRPr lang="en-US"/>
        </a:p>
      </dgm:t>
    </dgm:pt>
    <dgm:pt modelId="{6F100EDF-E223-484B-A8D5-1A2B6AA385BF}">
      <dgm:prSet phldrT="[Text]" custT="1"/>
      <dgm:spPr/>
      <dgm:t>
        <a:bodyPr rIns="0"/>
        <a:lstStyle/>
        <a:p>
          <a:r>
            <a:rPr lang="en-US" sz="1800" b="0" dirty="0"/>
            <a:t>Read and write data.</a:t>
          </a:r>
        </a:p>
      </dgm:t>
    </dgm:pt>
    <dgm:pt modelId="{FE061824-0208-48F0-A915-10C78C91EA96}" type="parTrans" cxnId="{2AF04BAA-1473-4EAC-88E3-5ABB964157BB}">
      <dgm:prSet/>
      <dgm:spPr/>
      <dgm:t>
        <a:bodyPr/>
        <a:lstStyle/>
        <a:p>
          <a:endParaRPr lang="en-US"/>
        </a:p>
      </dgm:t>
    </dgm:pt>
    <dgm:pt modelId="{78706B30-4AEF-445A-936B-ACF78ADA58BA}" type="sibTrans" cxnId="{2AF04BAA-1473-4EAC-88E3-5ABB964157BB}">
      <dgm:prSet/>
      <dgm:spPr/>
      <dgm:t>
        <a:bodyPr/>
        <a:lstStyle/>
        <a:p>
          <a:endParaRPr lang="en-US"/>
        </a:p>
      </dgm:t>
    </dgm:pt>
    <dgm:pt modelId="{6FC24EF9-0AF3-47A3-A0ED-9867C292C5A3}">
      <dgm:prSet custT="1"/>
      <dgm:spPr/>
      <dgm:t>
        <a:bodyPr rIns="0"/>
        <a:lstStyle/>
        <a:p>
          <a:r>
            <a:rPr lang="en-US" sz="1800" dirty="0"/>
            <a:t>Establish new table metadata.</a:t>
          </a:r>
        </a:p>
      </dgm:t>
    </dgm:pt>
    <dgm:pt modelId="{3283311A-5117-4545-BA27-E03148C2800A}" type="parTrans" cxnId="{769B00B9-4309-4335-B4FA-2BAAE6C392BD}">
      <dgm:prSet/>
      <dgm:spPr/>
      <dgm:t>
        <a:bodyPr/>
        <a:lstStyle/>
        <a:p>
          <a:endParaRPr lang="en-US"/>
        </a:p>
      </dgm:t>
    </dgm:pt>
    <dgm:pt modelId="{5FEFD1A3-2034-4BD4-B82C-E9FDB928C1BE}" type="sibTrans" cxnId="{769B00B9-4309-4335-B4FA-2BAAE6C392BD}">
      <dgm:prSet/>
      <dgm:spPr/>
      <dgm:t>
        <a:bodyPr/>
        <a:lstStyle/>
        <a:p>
          <a:endParaRPr lang="en-US"/>
        </a:p>
      </dgm:t>
    </dgm:pt>
    <dgm:pt modelId="{B9C8523B-6FD4-4DAD-9756-847E711C253A}">
      <dgm:prSet phldrT="[Text]" custT="1"/>
      <dgm:spPr/>
      <dgm:t>
        <a:bodyPr rIns="0"/>
        <a:lstStyle/>
        <a:p>
          <a:r>
            <a:rPr lang="en-US" sz="1800" b="0" dirty="0"/>
            <a:t>Perform data manipulations, calculations, and so on.</a:t>
          </a:r>
        </a:p>
      </dgm:t>
    </dgm:pt>
    <dgm:pt modelId="{790D10B3-475C-4743-A528-D3301F335CFB}" type="parTrans" cxnId="{108A81E8-8F94-4C6A-A829-17ECD006914C}">
      <dgm:prSet/>
      <dgm:spPr/>
      <dgm:t>
        <a:bodyPr/>
        <a:lstStyle/>
        <a:p>
          <a:endParaRPr lang="en-US"/>
        </a:p>
      </dgm:t>
    </dgm:pt>
    <dgm:pt modelId="{5005C8CE-6563-432E-9666-88300A3B2948}" type="sibTrans" cxnId="{108A81E8-8F94-4C6A-A829-17ECD006914C}">
      <dgm:prSet/>
      <dgm:spPr/>
      <dgm:t>
        <a:bodyPr/>
        <a:lstStyle/>
        <a:p>
          <a:endParaRPr lang="en-US"/>
        </a:p>
      </dgm:t>
    </dgm:pt>
    <dgm:pt modelId="{3CD6D780-E848-40E7-B2AE-9E0E81C79BB2}" type="pres">
      <dgm:prSet presAssocID="{AD962FC7-5928-4905-8EFD-6173E2C9A845}" presName="Name0" presStyleCnt="0">
        <dgm:presLayoutVars>
          <dgm:dir/>
          <dgm:resizeHandles val="exact"/>
        </dgm:presLayoutVars>
      </dgm:prSet>
      <dgm:spPr/>
    </dgm:pt>
    <dgm:pt modelId="{0630E2AD-EC8A-4D50-8153-39498193DD30}" type="pres">
      <dgm:prSet presAssocID="{64409DDA-434E-4A75-8B24-3A31E3BB0728}" presName="node" presStyleLbl="node1" presStyleIdx="0" presStyleCnt="2">
        <dgm:presLayoutVars>
          <dgm:bulletEnabled val="1"/>
        </dgm:presLayoutVars>
      </dgm:prSet>
      <dgm:spPr/>
    </dgm:pt>
    <dgm:pt modelId="{51FC4163-2B7F-4C00-B483-D811AF5B7135}" type="pres">
      <dgm:prSet presAssocID="{2948C67E-3C2D-4882-B23D-7D1E788889DA}" presName="sibTrans" presStyleLbl="sibTrans2D1" presStyleIdx="0" presStyleCnt="1"/>
      <dgm:spPr/>
    </dgm:pt>
    <dgm:pt modelId="{3D5C5494-FA25-4609-A186-6B172E7E550E}" type="pres">
      <dgm:prSet presAssocID="{2948C67E-3C2D-4882-B23D-7D1E788889DA}" presName="connectorText" presStyleLbl="sibTrans2D1" presStyleIdx="0" presStyleCnt="1"/>
      <dgm:spPr/>
    </dgm:pt>
    <dgm:pt modelId="{EB679335-C78C-4609-9FDA-B9621A63FD72}" type="pres">
      <dgm:prSet presAssocID="{F519204B-EC2E-4704-9D8D-BC0D765F6A9F}" presName="node" presStyleLbl="node1" presStyleIdx="1" presStyleCnt="2" custLinFactNeighborX="-11970">
        <dgm:presLayoutVars>
          <dgm:bulletEnabled val="1"/>
        </dgm:presLayoutVars>
      </dgm:prSet>
      <dgm:spPr/>
    </dgm:pt>
  </dgm:ptLst>
  <dgm:cxnLst>
    <dgm:cxn modelId="{B0821612-DCAF-42CC-B149-F55FF0856E5B}" type="presOf" srcId="{B9C8523B-6FD4-4DAD-9756-847E711C253A}" destId="{EB679335-C78C-4609-9FDA-B9621A63FD72}" srcOrd="0" destOrd="2" presId="urn:microsoft.com/office/officeart/2005/8/layout/process1"/>
    <dgm:cxn modelId="{17997923-9E2C-49DF-9049-C9D7E8DE1E90}" srcId="{AD962FC7-5928-4905-8EFD-6173E2C9A845}" destId="{64409DDA-434E-4A75-8B24-3A31E3BB0728}" srcOrd="0" destOrd="0" parTransId="{2BE06C6B-0945-4CAE-83BE-41252B5C7408}" sibTransId="{2948C67E-3C2D-4882-B23D-7D1E788889DA}"/>
    <dgm:cxn modelId="{B6DD3036-A412-47DD-8102-6376CC91B058}" srcId="{AD962FC7-5928-4905-8EFD-6173E2C9A845}" destId="{F519204B-EC2E-4704-9D8D-BC0D765F6A9F}" srcOrd="1" destOrd="0" parTransId="{5A44EB42-A571-40AD-B101-3472B7E1CD30}" sibTransId="{E06156FB-0C55-403D-9B95-B45EBD9F1E91}"/>
    <dgm:cxn modelId="{AF654D69-B4D4-4068-80BC-5C2064DEB81A}" type="presOf" srcId="{AD962FC7-5928-4905-8EFD-6173E2C9A845}" destId="{3CD6D780-E848-40E7-B2AE-9E0E81C79BB2}" srcOrd="0" destOrd="0" presId="urn:microsoft.com/office/officeart/2005/8/layout/process1"/>
    <dgm:cxn modelId="{56C95C75-F780-4C07-8265-8CB283E1ED05}" type="presOf" srcId="{CF5299BD-BF0F-45A5-9778-25A147E2FA25}" destId="{0630E2AD-EC8A-4D50-8153-39498193DD30}" srcOrd="0" destOrd="1" presId="urn:microsoft.com/office/officeart/2005/8/layout/process1"/>
    <dgm:cxn modelId="{970B2359-66C3-4393-8C23-9F90D64CB744}" type="presOf" srcId="{2948C67E-3C2D-4882-B23D-7D1E788889DA}" destId="{51FC4163-2B7F-4C00-B483-D811AF5B7135}" srcOrd="0" destOrd="0" presId="urn:microsoft.com/office/officeart/2005/8/layout/process1"/>
    <dgm:cxn modelId="{C757AE7B-D578-4D85-9835-B94A592EA315}" type="presOf" srcId="{64409DDA-434E-4A75-8B24-3A31E3BB0728}" destId="{0630E2AD-EC8A-4D50-8153-39498193DD30}" srcOrd="0" destOrd="0" presId="urn:microsoft.com/office/officeart/2005/8/layout/process1"/>
    <dgm:cxn modelId="{3DB9AE8C-8B31-47A9-B1A2-17724DAF3B9B}" type="presOf" srcId="{F519204B-EC2E-4704-9D8D-BC0D765F6A9F}" destId="{EB679335-C78C-4609-9FDA-B9621A63FD72}" srcOrd="0" destOrd="0" presId="urn:microsoft.com/office/officeart/2005/8/layout/process1"/>
    <dgm:cxn modelId="{ADB34091-134A-49E3-9F22-12FE25AC1E26}" type="presOf" srcId="{F6F1CBD2-3D26-413A-8547-DC20D5CFB9BD}" destId="{0630E2AD-EC8A-4D50-8153-39498193DD30}" srcOrd="0" destOrd="2" presId="urn:microsoft.com/office/officeart/2005/8/layout/process1"/>
    <dgm:cxn modelId="{2AF04BAA-1473-4EAC-88E3-5ABB964157BB}" srcId="{F519204B-EC2E-4704-9D8D-BC0D765F6A9F}" destId="{6F100EDF-E223-484B-A8D5-1A2B6AA385BF}" srcOrd="0" destOrd="0" parTransId="{FE061824-0208-48F0-A915-10C78C91EA96}" sibTransId="{78706B30-4AEF-445A-936B-ACF78ADA58BA}"/>
    <dgm:cxn modelId="{22D9C3B7-9D1D-4B65-A760-FE4829D55C29}" type="presOf" srcId="{6F100EDF-E223-484B-A8D5-1A2B6AA385BF}" destId="{EB679335-C78C-4609-9FDA-B9621A63FD72}" srcOrd="0" destOrd="1" presId="urn:microsoft.com/office/officeart/2005/8/layout/process1"/>
    <dgm:cxn modelId="{769B00B9-4309-4335-B4FA-2BAAE6C392BD}" srcId="{64409DDA-434E-4A75-8B24-3A31E3BB0728}" destId="{6FC24EF9-0AF3-47A3-A0ED-9867C292C5A3}" srcOrd="2" destOrd="0" parTransId="{3283311A-5117-4545-BA27-E03148C2800A}" sibTransId="{5FEFD1A3-2034-4BD4-B82C-E9FDB928C1BE}"/>
    <dgm:cxn modelId="{3AB643C7-7EEB-4F16-8E00-C4E313BF37C0}" srcId="{64409DDA-434E-4A75-8B24-3A31E3BB0728}" destId="{CF5299BD-BF0F-45A5-9778-25A147E2FA25}" srcOrd="0" destOrd="0" parTransId="{DC42A775-3F0A-41E1-83F3-6E4554EEED11}" sibTransId="{076D9F35-BF28-4EDB-9899-3026C67EBA5B}"/>
    <dgm:cxn modelId="{B39E30D4-C170-418E-917F-8727EF6979D0}" type="presOf" srcId="{6FC24EF9-0AF3-47A3-A0ED-9867C292C5A3}" destId="{0630E2AD-EC8A-4D50-8153-39498193DD30}" srcOrd="0" destOrd="3" presId="urn:microsoft.com/office/officeart/2005/8/layout/process1"/>
    <dgm:cxn modelId="{6AF119E8-8F6F-498F-99C8-3A12B001C50A}" type="presOf" srcId="{2948C67E-3C2D-4882-B23D-7D1E788889DA}" destId="{3D5C5494-FA25-4609-A186-6B172E7E550E}" srcOrd="1" destOrd="0" presId="urn:microsoft.com/office/officeart/2005/8/layout/process1"/>
    <dgm:cxn modelId="{108A81E8-8F94-4C6A-A829-17ECD006914C}" srcId="{F519204B-EC2E-4704-9D8D-BC0D765F6A9F}" destId="{B9C8523B-6FD4-4DAD-9756-847E711C253A}" srcOrd="1" destOrd="0" parTransId="{790D10B3-475C-4743-A528-D3301F335CFB}" sibTransId="{5005C8CE-6563-432E-9666-88300A3B2948}"/>
    <dgm:cxn modelId="{7C9AE4E9-B9C3-4666-B665-DD396AE85AE1}" srcId="{64409DDA-434E-4A75-8B24-3A31E3BB0728}" destId="{F6F1CBD2-3D26-413A-8547-DC20D5CFB9BD}" srcOrd="1" destOrd="0" parTransId="{EE0894C2-8306-46FA-BC2D-B18ABCB74CBC}" sibTransId="{30FF4183-1F67-432C-99BE-8D9736480633}"/>
    <dgm:cxn modelId="{B1A7E408-F5B1-4B3B-AD67-124202F6C157}" type="presParOf" srcId="{3CD6D780-E848-40E7-B2AE-9E0E81C79BB2}" destId="{0630E2AD-EC8A-4D50-8153-39498193DD30}" srcOrd="0" destOrd="0" presId="urn:microsoft.com/office/officeart/2005/8/layout/process1"/>
    <dgm:cxn modelId="{E60229E1-7F55-4B7A-B4EF-3986F4DF8FB5}" type="presParOf" srcId="{3CD6D780-E848-40E7-B2AE-9E0E81C79BB2}" destId="{51FC4163-2B7F-4C00-B483-D811AF5B7135}" srcOrd="1" destOrd="0" presId="urn:microsoft.com/office/officeart/2005/8/layout/process1"/>
    <dgm:cxn modelId="{38681535-223A-4FD8-B70E-2B23A126D49F}" type="presParOf" srcId="{51FC4163-2B7F-4C00-B483-D811AF5B7135}" destId="{3D5C5494-FA25-4609-A186-6B172E7E550E}" srcOrd="0" destOrd="0" presId="urn:microsoft.com/office/officeart/2005/8/layout/process1"/>
    <dgm:cxn modelId="{4E6B5F60-DD9D-48B2-BD7C-A84BB1A5C113}" type="presParOf" srcId="{3CD6D780-E848-40E7-B2AE-9E0E81C79BB2}" destId="{EB679335-C78C-4609-9FDA-B9621A63FD72}"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11439"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1198"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a:t>
          </a:r>
          <a:br>
            <a:rPr lang="en-US" sz="1800" kern="1200" dirty="0"/>
          </a:br>
          <a:r>
            <a:rPr lang="en-US" sz="1800" kern="1200" dirty="0"/>
            <a:t>data</a:t>
          </a:r>
        </a:p>
      </dsp:txBody>
      <dsp:txXfrm>
        <a:off x="59221" y="949474"/>
        <a:ext cx="1277729" cy="1072555"/>
      </dsp:txXfrm>
    </dsp:sp>
    <dsp:sp modelId="{8E35B52A-CAB9-490A-9687-098702FB0C94}">
      <dsp:nvSpPr>
        <dsp:cNvPr id="0" name=""/>
        <dsp:cNvSpPr/>
      </dsp:nvSpPr>
      <dsp:spPr>
        <a:xfrm>
          <a:off x="1533701"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Explore</a:t>
          </a:r>
          <a:br>
            <a:rPr lang="en-US" sz="1800" b="0" kern="1200" dirty="0"/>
          </a:br>
          <a:r>
            <a:rPr lang="en-US" sz="1800" b="0" kern="1200" dirty="0"/>
            <a:t>data</a:t>
          </a:r>
        </a:p>
      </dsp:txBody>
      <dsp:txXfrm>
        <a:off x="1591724" y="949474"/>
        <a:ext cx="1277729" cy="1072555"/>
      </dsp:txXfrm>
    </dsp:sp>
    <dsp:sp modelId="{0AA74410-DCB1-48F6-AF3E-896F2CD51461}">
      <dsp:nvSpPr>
        <dsp:cNvPr id="0" name=""/>
        <dsp:cNvSpPr/>
      </dsp:nvSpPr>
      <dsp:spPr>
        <a:xfrm>
          <a:off x="3066203" y="891451"/>
          <a:ext cx="1393775" cy="1188601"/>
        </a:xfrm>
        <a:prstGeom prst="roundRect">
          <a:avLst/>
        </a:prstGeom>
        <a:solidFill>
          <a:schemeClr val="accent4"/>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Prepare data</a:t>
          </a:r>
        </a:p>
      </dsp:txBody>
      <dsp:txXfrm>
        <a:off x="3124226" y="949474"/>
        <a:ext cx="1277729" cy="1072555"/>
      </dsp:txXfrm>
    </dsp:sp>
    <dsp:sp modelId="{5F481D88-879E-4D89-A4A2-FACEF41C0B4E}">
      <dsp:nvSpPr>
        <dsp:cNvPr id="0" name=""/>
        <dsp:cNvSpPr/>
      </dsp:nvSpPr>
      <dsp:spPr>
        <a:xfrm>
          <a:off x="4598705"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Analyze and report on</a:t>
          </a:r>
          <a:br>
            <a:rPr lang="en-US" sz="1800" kern="1200" dirty="0"/>
          </a:br>
          <a:r>
            <a:rPr lang="en-US" sz="1800" kern="1200" dirty="0"/>
            <a:t>data</a:t>
          </a:r>
        </a:p>
      </dsp:txBody>
      <dsp:txXfrm>
        <a:off x="4656728" y="949474"/>
        <a:ext cx="1277729" cy="1072555"/>
      </dsp:txXfrm>
    </dsp:sp>
    <dsp:sp modelId="{8A69300C-65A1-4E3F-81F0-77F1AC1D16E2}">
      <dsp:nvSpPr>
        <dsp:cNvPr id="0" name=""/>
        <dsp:cNvSpPr/>
      </dsp:nvSpPr>
      <dsp:spPr>
        <a:xfrm>
          <a:off x="6131208"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Export</a:t>
          </a:r>
          <a:br>
            <a:rPr lang="en-US" sz="1800" kern="1200" dirty="0"/>
          </a:br>
          <a:r>
            <a:rPr lang="en-US" sz="1800" kern="1200" dirty="0"/>
            <a:t>results</a:t>
          </a:r>
        </a:p>
      </dsp:txBody>
      <dsp:txXfrm>
        <a:off x="6189231" y="949474"/>
        <a:ext cx="1277729" cy="1072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0E2AD-EC8A-4D50-8153-39498193DD30}">
      <dsp:nvSpPr>
        <dsp:cNvPr id="0" name=""/>
        <dsp:cNvSpPr/>
      </dsp:nvSpPr>
      <dsp:spPr>
        <a:xfrm>
          <a:off x="1221" y="53267"/>
          <a:ext cx="2605657" cy="2149667"/>
        </a:xfrm>
        <a:prstGeom prst="roundRect">
          <a:avLst>
            <a:gd name="adj" fmla="val 1000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0" bIns="91440" numCol="1" spcCol="1270" anchor="t" anchorCtr="0">
          <a:noAutofit/>
        </a:bodyPr>
        <a:lstStyle/>
        <a:p>
          <a:pPr marL="0" lvl="0" indent="0" algn="l" defTabSz="1066800">
            <a:lnSpc>
              <a:spcPct val="90000"/>
            </a:lnSpc>
            <a:spcBef>
              <a:spcPct val="0"/>
            </a:spcBef>
            <a:spcAft>
              <a:spcPct val="35000"/>
            </a:spcAft>
            <a:buNone/>
          </a:pPr>
          <a:r>
            <a:rPr lang="en-US" sz="2400" b="1" kern="1200" dirty="0"/>
            <a:t>Compilation</a:t>
          </a:r>
        </a:p>
        <a:p>
          <a:pPr marL="171450" lvl="1" indent="-171450" algn="l" defTabSz="800100">
            <a:lnSpc>
              <a:spcPct val="90000"/>
            </a:lnSpc>
            <a:spcBef>
              <a:spcPct val="0"/>
            </a:spcBef>
            <a:spcAft>
              <a:spcPct val="15000"/>
            </a:spcAft>
            <a:buChar char="•"/>
          </a:pPr>
          <a:r>
            <a:rPr lang="en-US" sz="1800" kern="1200" dirty="0"/>
            <a:t>Check syntax for errors.</a:t>
          </a:r>
        </a:p>
        <a:p>
          <a:pPr marL="171450" lvl="1" indent="-171450" algn="l" defTabSz="800100">
            <a:lnSpc>
              <a:spcPct val="90000"/>
            </a:lnSpc>
            <a:spcBef>
              <a:spcPct val="0"/>
            </a:spcBef>
            <a:spcAft>
              <a:spcPct val="15000"/>
            </a:spcAft>
            <a:buChar char="•"/>
          </a:pPr>
          <a:r>
            <a:rPr lang="en-US" sz="1800" kern="1200" dirty="0"/>
            <a:t>Identify column attributes.</a:t>
          </a:r>
        </a:p>
        <a:p>
          <a:pPr marL="171450" lvl="1" indent="-171450" algn="l" defTabSz="800100">
            <a:lnSpc>
              <a:spcPct val="90000"/>
            </a:lnSpc>
            <a:spcBef>
              <a:spcPct val="0"/>
            </a:spcBef>
            <a:spcAft>
              <a:spcPct val="15000"/>
            </a:spcAft>
            <a:buChar char="•"/>
          </a:pPr>
          <a:r>
            <a:rPr lang="en-US" sz="1800" kern="1200" dirty="0"/>
            <a:t>Establish new table metadata.</a:t>
          </a:r>
        </a:p>
      </dsp:txBody>
      <dsp:txXfrm>
        <a:off x="64183" y="116229"/>
        <a:ext cx="2479733" cy="2023743"/>
      </dsp:txXfrm>
    </dsp:sp>
    <dsp:sp modelId="{51FC4163-2B7F-4C00-B483-D811AF5B7135}">
      <dsp:nvSpPr>
        <dsp:cNvPr id="0" name=""/>
        <dsp:cNvSpPr/>
      </dsp:nvSpPr>
      <dsp:spPr>
        <a:xfrm>
          <a:off x="2836255" y="805000"/>
          <a:ext cx="486277" cy="64620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2836255" y="934240"/>
        <a:ext cx="340394" cy="387722"/>
      </dsp:txXfrm>
    </dsp:sp>
    <dsp:sp modelId="{EB679335-C78C-4609-9FDA-B9621A63FD72}">
      <dsp:nvSpPr>
        <dsp:cNvPr id="0" name=""/>
        <dsp:cNvSpPr/>
      </dsp:nvSpPr>
      <dsp:spPr>
        <a:xfrm>
          <a:off x="3524383" y="53267"/>
          <a:ext cx="2605657" cy="2149667"/>
        </a:xfrm>
        <a:prstGeom prst="roundRect">
          <a:avLst>
            <a:gd name="adj" fmla="val 10000"/>
          </a:avLst>
        </a:prstGeom>
        <a:solidFill>
          <a:schemeClr val="accent5">
            <a:hueOff val="-2850129"/>
            <a:satOff val="27947"/>
            <a:lumOff val="11371"/>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0" bIns="91440" numCol="1" spcCol="1270" anchor="t" anchorCtr="0">
          <a:noAutofit/>
        </a:bodyPr>
        <a:lstStyle/>
        <a:p>
          <a:pPr marL="0" lvl="0" indent="0" algn="l" defTabSz="1066800">
            <a:lnSpc>
              <a:spcPct val="90000"/>
            </a:lnSpc>
            <a:spcBef>
              <a:spcPct val="0"/>
            </a:spcBef>
            <a:spcAft>
              <a:spcPct val="35000"/>
            </a:spcAft>
            <a:buNone/>
          </a:pPr>
          <a:r>
            <a:rPr lang="en-US" sz="2400" b="1" kern="1200" dirty="0"/>
            <a:t>Execution</a:t>
          </a:r>
        </a:p>
        <a:p>
          <a:pPr marL="171450" lvl="1" indent="-171450" algn="l" defTabSz="800100">
            <a:lnSpc>
              <a:spcPct val="90000"/>
            </a:lnSpc>
            <a:spcBef>
              <a:spcPct val="0"/>
            </a:spcBef>
            <a:spcAft>
              <a:spcPct val="15000"/>
            </a:spcAft>
            <a:buChar char="•"/>
          </a:pPr>
          <a:r>
            <a:rPr lang="en-US" sz="1800" b="0" kern="1200" dirty="0"/>
            <a:t>Read and write data.</a:t>
          </a:r>
        </a:p>
        <a:p>
          <a:pPr marL="171450" lvl="1" indent="-171450" algn="l" defTabSz="800100">
            <a:lnSpc>
              <a:spcPct val="90000"/>
            </a:lnSpc>
            <a:spcBef>
              <a:spcPct val="0"/>
            </a:spcBef>
            <a:spcAft>
              <a:spcPct val="15000"/>
            </a:spcAft>
            <a:buChar char="•"/>
          </a:pPr>
          <a:r>
            <a:rPr lang="en-US" sz="1800" b="0" kern="1200" dirty="0"/>
            <a:t>Perform data manipulations, calculations, and so on.</a:t>
          </a:r>
        </a:p>
      </dsp:txBody>
      <dsp:txXfrm>
        <a:off x="3587345" y="116229"/>
        <a:ext cx="2479733" cy="202374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D88AB7-5F74-4D47-8602-3748091FD8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CF801-6333-4A41-A782-DF30F29DC4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E2BABC-78C5-43CB-A333-E10B50A3B63C}" type="datetimeFigureOut">
              <a:rPr lang="en-US" smtClean="0"/>
              <a:t>9/19/2018</a:t>
            </a:fld>
            <a:endParaRPr lang="en-US" dirty="0"/>
          </a:p>
        </p:txBody>
      </p:sp>
      <p:sp>
        <p:nvSpPr>
          <p:cNvPr id="4" name="Footer Placeholder 3">
            <a:extLst>
              <a:ext uri="{FF2B5EF4-FFF2-40B4-BE49-F238E27FC236}">
                <a16:creationId xmlns:a16="http://schemas.microsoft.com/office/drawing/2014/main" id="{15EE1E2C-8484-4F7F-ABDB-54AAE9C08C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F910C46-FC2A-46ED-8A38-79D440CEC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8C4416-BEC1-43D3-A702-D8D5B5803918}" type="slidenum">
              <a:rPr lang="en-US" smtClean="0"/>
              <a:t>‹#›</a:t>
            </a:fld>
            <a:endParaRPr lang="en-US" dirty="0"/>
          </a:p>
        </p:txBody>
      </p:sp>
    </p:spTree>
    <p:extLst>
      <p:ext uri="{BB962C8B-B14F-4D97-AF65-F5344CB8AC3E}">
        <p14:creationId xmlns:p14="http://schemas.microsoft.com/office/powerpoint/2010/main" val="1720225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602DD7D7-5A1F-4776-A247-69E036B195B1}"/>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0" name="Notes Placeholder 2">
            <a:extLst>
              <a:ext uri="{FF2B5EF4-FFF2-40B4-BE49-F238E27FC236}">
                <a16:creationId xmlns:a16="http://schemas.microsoft.com/office/drawing/2014/main" id="{6B6C34C7-05D3-4001-B114-E4BD0645B50F}"/>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6" name="Slide Number Placeholder 3">
            <a:extLst>
              <a:ext uri="{FF2B5EF4-FFF2-40B4-BE49-F238E27FC236}">
                <a16:creationId xmlns:a16="http://schemas.microsoft.com/office/drawing/2014/main" id="{639B67F4-4153-4562-B224-8832301767AE}"/>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7" name="Textbox 4">
            <a:extLst>
              <a:ext uri="{FF2B5EF4-FFF2-40B4-BE49-F238E27FC236}">
                <a16:creationId xmlns:a16="http://schemas.microsoft.com/office/drawing/2014/main" id="{30645DA4-836C-40D9-9A46-8C5DDAA94ECF}"/>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8" name="TextBox 5">
            <a:extLst>
              <a:ext uri="{FF2B5EF4-FFF2-40B4-BE49-F238E27FC236}">
                <a16:creationId xmlns:a16="http://schemas.microsoft.com/office/drawing/2014/main" id="{8B1CFA5D-EA31-45DC-A9BF-71AA561D63DA}"/>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9" name="Picture 6">
            <a:extLst>
              <a:ext uri="{FF2B5EF4-FFF2-40B4-BE49-F238E27FC236}">
                <a16:creationId xmlns:a16="http://schemas.microsoft.com/office/drawing/2014/main" id="{9637BA2D-284C-41AC-907C-77B04CB01F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0" name="Picture 7">
            <a:extLst>
              <a:ext uri="{FF2B5EF4-FFF2-40B4-BE49-F238E27FC236}">
                <a16:creationId xmlns:a16="http://schemas.microsoft.com/office/drawing/2014/main" id="{49C2CB8D-E32C-47F9-8D60-BD25E807D8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38944400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go.documentation.sas.com/?docsetId=lefunctionsref&amp;docsetTarget=n01f5qrjoh9h4hn1olbdpb5pr2td.htm&amp;docsetVersion=9.4&amp;locale=e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3294505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CBF72C-50A5-4D11-9B25-9A80FD85D600}" type="slidenum">
              <a:rPr lang="en-US" altLang="en-US" sz="1200" smtClean="0"/>
              <a:pPr/>
              <a:t>10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54255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B4508F-FFE5-4238-9DC7-EF771E4C5981}" type="slidenum">
              <a:rPr lang="en-US" altLang="en-US" sz="1200" smtClean="0"/>
              <a:pPr/>
              <a:t>11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a:p>
            <a:endParaRPr lang="en-US" altLang="en-US" dirty="0"/>
          </a:p>
        </p:txBody>
      </p:sp>
    </p:spTree>
    <p:extLst>
      <p:ext uri="{BB962C8B-B14F-4D97-AF65-F5344CB8AC3E}">
        <p14:creationId xmlns:p14="http://schemas.microsoft.com/office/powerpoint/2010/main" val="2249745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B4508F-FFE5-4238-9DC7-EF771E4C5981}" type="slidenum">
              <a:rPr lang="en-US" altLang="en-US" sz="1200" smtClean="0"/>
              <a:pPr/>
              <a:t>12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answers are a., b., and c.</a:t>
            </a:r>
          </a:p>
          <a:p>
            <a:endParaRPr lang="en-US" altLang="en-US" dirty="0"/>
          </a:p>
        </p:txBody>
      </p:sp>
    </p:spTree>
    <p:extLst>
      <p:ext uri="{BB962C8B-B14F-4D97-AF65-F5344CB8AC3E}">
        <p14:creationId xmlns:p14="http://schemas.microsoft.com/office/powerpoint/2010/main" val="278035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So now you have a copy of your messy data, but you undoubtedly want to filter or manipulate it in some way. The DATA step offers many different statements to help accomplish this task.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Let’s start by </a:t>
            </a:r>
            <a:r>
              <a:rPr lang="en-US" sz="900" kern="1200" dirty="0" err="1">
                <a:solidFill>
                  <a:schemeClr val="tx1"/>
                </a:solidFill>
                <a:effectLst/>
                <a:latin typeface="+mn-lt"/>
                <a:ea typeface="+mn-ea"/>
                <a:cs typeface="+mn-cs"/>
              </a:rPr>
              <a:t>subsetting</a:t>
            </a:r>
            <a:r>
              <a:rPr lang="en-US" sz="900" kern="1200" dirty="0">
                <a:solidFill>
                  <a:schemeClr val="tx1"/>
                </a:solidFill>
                <a:effectLst/>
                <a:latin typeface="+mn-lt"/>
                <a:ea typeface="+mn-ea"/>
                <a:cs typeface="+mn-cs"/>
              </a:rPr>
              <a:t> the data with a WHERE statement. The same WHERE syntax that works in a procedure to subset data for a report or analysis works in the DATA step to filter rows. Only those rows from the input table that meet the criteria in the WHERE</a:t>
            </a:r>
            <a:r>
              <a:rPr lang="en-US" sz="900" kern="1200" baseline="0" dirty="0">
                <a:solidFill>
                  <a:schemeClr val="tx1"/>
                </a:solidFill>
                <a:effectLst/>
                <a:latin typeface="+mn-lt"/>
                <a:ea typeface="+mn-ea"/>
                <a:cs typeface="+mn-cs"/>
              </a:rPr>
              <a:t> statement</a:t>
            </a:r>
            <a:r>
              <a:rPr lang="en-US" sz="900" kern="1200" dirty="0">
                <a:solidFill>
                  <a:schemeClr val="tx1"/>
                </a:solidFill>
                <a:effectLst/>
                <a:latin typeface="+mn-lt"/>
                <a:ea typeface="+mn-ea"/>
                <a:cs typeface="+mn-cs"/>
              </a:rPr>
              <a:t> are processed by the DATA step and written to the output table. </a:t>
            </a:r>
            <a:endParaRPr lang="en-US" dirty="0"/>
          </a:p>
        </p:txBody>
      </p:sp>
    </p:spTree>
    <p:extLst>
      <p:ext uri="{BB962C8B-B14F-4D97-AF65-F5344CB8AC3E}">
        <p14:creationId xmlns:p14="http://schemas.microsoft.com/office/powerpoint/2010/main" val="4076408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 the new table </a:t>
            </a:r>
            <a:r>
              <a:rPr lang="en-US" sz="900" b="1" kern="1200" dirty="0" err="1">
                <a:solidFill>
                  <a:schemeClr val="tx1"/>
                </a:solidFill>
                <a:effectLst/>
                <a:latin typeface="+mn-lt"/>
                <a:ea typeface="+mn-ea"/>
                <a:cs typeface="+mn-cs"/>
              </a:rPr>
              <a:t>myclass</a:t>
            </a:r>
            <a:r>
              <a:rPr lang="en-US" sz="900" kern="1200" dirty="0">
                <a:solidFill>
                  <a:schemeClr val="tx1"/>
                </a:solidFill>
                <a:effectLst/>
                <a:latin typeface="+mn-lt"/>
                <a:ea typeface="+mn-ea"/>
                <a:cs typeface="+mn-cs"/>
              </a:rPr>
              <a:t> includes only those rows that meet the WHERE criteria—that is, students with </a:t>
            </a:r>
            <a:r>
              <a:rPr lang="en-US" sz="900" b="1" kern="1200" dirty="0">
                <a:solidFill>
                  <a:schemeClr val="tx1"/>
                </a:solidFill>
                <a:effectLst/>
                <a:latin typeface="+mn-lt"/>
                <a:ea typeface="+mn-ea"/>
                <a:cs typeface="+mn-cs"/>
              </a:rPr>
              <a:t>age</a:t>
            </a:r>
            <a:r>
              <a:rPr lang="en-US" sz="900" kern="1200" dirty="0">
                <a:solidFill>
                  <a:schemeClr val="tx1"/>
                </a:solidFill>
                <a:effectLst/>
                <a:latin typeface="+mn-lt"/>
                <a:ea typeface="+mn-ea"/>
                <a:cs typeface="+mn-cs"/>
              </a:rPr>
              <a:t> greater than or equal to 15. </a:t>
            </a:r>
          </a:p>
          <a:p>
            <a:endParaRPr lang="en-US" dirty="0"/>
          </a:p>
        </p:txBody>
      </p:sp>
    </p:spTree>
    <p:extLst>
      <p:ext uri="{BB962C8B-B14F-4D97-AF65-F5344CB8AC3E}">
        <p14:creationId xmlns:p14="http://schemas.microsoft.com/office/powerpoint/2010/main" val="1253797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You can also specify</a:t>
            </a:r>
            <a:r>
              <a:rPr lang="en-US" sz="900" kern="1200" baseline="0" dirty="0">
                <a:solidFill>
                  <a:schemeClr val="tx1"/>
                </a:solidFill>
                <a:effectLst/>
                <a:latin typeface="+mn-lt"/>
                <a:ea typeface="+mn-ea"/>
                <a:cs typeface="+mn-cs"/>
              </a:rPr>
              <a:t> the columns you want to include in your output data. To do this, you use either the DROP statement or the KEEP statement followed by the column names from the input table you want to drop or keep. It doesn't matter which statement you use, so choose the one that lets you specify fewer columns</a:t>
            </a:r>
            <a:endParaRPr lang="en-US" dirty="0"/>
          </a:p>
        </p:txBody>
      </p:sp>
    </p:spTree>
    <p:extLst>
      <p:ext uri="{BB962C8B-B14F-4D97-AF65-F5344CB8AC3E}">
        <p14:creationId xmlns:p14="http://schemas.microsoft.com/office/powerpoint/2010/main" val="265663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 I can either keep </a:t>
            </a:r>
            <a:r>
              <a:rPr lang="en-US" sz="900" b="1" kern="1200" dirty="0">
                <a:solidFill>
                  <a:schemeClr val="tx1"/>
                </a:solidFill>
                <a:effectLst/>
                <a:latin typeface="+mn-lt"/>
                <a:ea typeface="+mn-ea"/>
                <a:cs typeface="+mn-cs"/>
              </a:rPr>
              <a:t>name</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age</a:t>
            </a:r>
            <a:r>
              <a:rPr lang="en-US" sz="900" kern="1200" dirty="0">
                <a:solidFill>
                  <a:schemeClr val="tx1"/>
                </a:solidFill>
                <a:effectLst/>
                <a:latin typeface="+mn-lt"/>
                <a:ea typeface="+mn-ea"/>
                <a:cs typeface="+mn-cs"/>
              </a:rPr>
              <a:t>, and </a:t>
            </a:r>
            <a:r>
              <a:rPr lang="en-US" sz="900" b="1" kern="1200" dirty="0">
                <a:solidFill>
                  <a:schemeClr val="tx1"/>
                </a:solidFill>
                <a:effectLst/>
                <a:latin typeface="+mn-lt"/>
                <a:ea typeface="+mn-ea"/>
                <a:cs typeface="+mn-cs"/>
              </a:rPr>
              <a:t>height</a:t>
            </a:r>
            <a:r>
              <a:rPr lang="en-US" sz="900" kern="1200" dirty="0">
                <a:solidFill>
                  <a:schemeClr val="tx1"/>
                </a:solidFill>
                <a:effectLst/>
                <a:latin typeface="+mn-lt"/>
                <a:ea typeface="+mn-ea"/>
                <a:cs typeface="+mn-cs"/>
              </a:rPr>
              <a:t>, or drop </a:t>
            </a:r>
            <a:r>
              <a:rPr lang="en-US" sz="900" b="1" kern="1200" dirty="0">
                <a:solidFill>
                  <a:schemeClr val="tx1"/>
                </a:solidFill>
                <a:effectLst/>
                <a:latin typeface="+mn-lt"/>
                <a:ea typeface="+mn-ea"/>
                <a:cs typeface="+mn-cs"/>
              </a:rPr>
              <a:t>sex</a:t>
            </a:r>
            <a:r>
              <a:rPr lang="en-US" sz="900" kern="1200" dirty="0">
                <a:solidFill>
                  <a:schemeClr val="tx1"/>
                </a:solidFill>
                <a:effectLst/>
                <a:latin typeface="+mn-lt"/>
                <a:ea typeface="+mn-ea"/>
                <a:cs typeface="+mn-cs"/>
              </a:rPr>
              <a:t> and </a:t>
            </a:r>
            <a:r>
              <a:rPr lang="en-US" sz="900" b="1" kern="1200" dirty="0">
                <a:solidFill>
                  <a:schemeClr val="tx1"/>
                </a:solidFill>
                <a:effectLst/>
                <a:latin typeface="+mn-lt"/>
                <a:ea typeface="+mn-ea"/>
                <a:cs typeface="+mn-cs"/>
              </a:rPr>
              <a:t>weight</a:t>
            </a:r>
            <a:r>
              <a:rPr lang="en-US" sz="900" kern="1200" dirty="0">
                <a:solidFill>
                  <a:schemeClr val="tx1"/>
                </a:solidFill>
                <a:effectLst/>
                <a:latin typeface="+mn-lt"/>
                <a:ea typeface="+mn-ea"/>
                <a:cs typeface="+mn-cs"/>
              </a:rPr>
              <a:t>. Either statement returns the same output table. </a:t>
            </a:r>
          </a:p>
          <a:p>
            <a:endParaRPr lang="en-US" dirty="0"/>
          </a:p>
        </p:txBody>
      </p:sp>
    </p:spTree>
    <p:extLst>
      <p:ext uri="{BB962C8B-B14F-4D97-AF65-F5344CB8AC3E}">
        <p14:creationId xmlns:p14="http://schemas.microsoft.com/office/powerpoint/2010/main" val="4088370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DA8496-7998-4A2A-864F-47A102BFB49D}" type="slidenum">
              <a:rPr lang="en-US" altLang="en-US" sz="1200" smtClean="0"/>
              <a:pPr/>
              <a:t>17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28923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DA8496-7998-4A2A-864F-47A102BFB49D}" type="slidenum">
              <a:rPr lang="en-US" altLang="en-US" sz="1200" smtClean="0"/>
              <a:pPr/>
              <a:t>18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528082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While we are discussing columns, let’s mention another statement that we can use in the DATA step: the FORMAT statement. The FORMAT statement is used in procedures to change how data values are displayed in a report or analysis.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We can use the same FORMAT statement in the DATA step, but the impact is a little different. A FORMAT statement in the DATA step </a:t>
            </a:r>
            <a:r>
              <a:rPr lang="en-US" sz="900" b="1" i="1" kern="1200" dirty="0">
                <a:solidFill>
                  <a:schemeClr val="tx1"/>
                </a:solidFill>
                <a:effectLst/>
                <a:latin typeface="+mn-lt"/>
                <a:ea typeface="+mn-ea"/>
                <a:cs typeface="+mn-cs"/>
              </a:rPr>
              <a:t>permanently</a:t>
            </a:r>
            <a:r>
              <a:rPr lang="en-US" sz="900" kern="1200" dirty="0">
                <a:solidFill>
                  <a:schemeClr val="tx1"/>
                </a:solidFill>
                <a:effectLst/>
                <a:latin typeface="+mn-lt"/>
                <a:ea typeface="+mn-ea"/>
                <a:cs typeface="+mn-cs"/>
              </a:rPr>
              <a:t> assigns a format to a column in the properties of the new table. The raw data values are still stored in the table, but anytime you view the data or use it in procedures, the formats are automatically applied.</a:t>
            </a:r>
          </a:p>
          <a:p>
            <a:endParaRPr lang="en-US" dirty="0"/>
          </a:p>
        </p:txBody>
      </p:sp>
    </p:spTree>
    <p:extLst>
      <p:ext uri="{BB962C8B-B14F-4D97-AF65-F5344CB8AC3E}">
        <p14:creationId xmlns:p14="http://schemas.microsoft.com/office/powerpoint/2010/main" val="11881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3499040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example code, the FORMAT statement applies the 4.1 format to </a:t>
            </a:r>
            <a:r>
              <a:rPr lang="en-US" b="1" dirty="0"/>
              <a:t>height</a:t>
            </a:r>
            <a:r>
              <a:rPr lang="en-US" baseline="0" dirty="0"/>
              <a:t> and the 3. format to </a:t>
            </a:r>
            <a:r>
              <a:rPr lang="en-US" b="1" baseline="0" dirty="0"/>
              <a:t>weight</a:t>
            </a:r>
            <a:r>
              <a:rPr lang="en-US" baseline="0" dirty="0"/>
              <a:t>. When you view the new table </a:t>
            </a:r>
            <a:r>
              <a:rPr lang="en-US" b="1" baseline="0" dirty="0" err="1"/>
              <a:t>myclass</a:t>
            </a:r>
            <a:r>
              <a:rPr lang="en-US" baseline="0" dirty="0"/>
              <a:t>, you see that </a:t>
            </a:r>
            <a:r>
              <a:rPr lang="en-US" b="1" baseline="0" dirty="0"/>
              <a:t>weight</a:t>
            </a:r>
            <a:r>
              <a:rPr lang="en-US" baseline="0" dirty="0"/>
              <a:t> values are rounded to the nearest whole number.</a:t>
            </a:r>
            <a:endParaRPr lang="en-US" dirty="0"/>
          </a:p>
        </p:txBody>
      </p:sp>
    </p:spTree>
    <p:extLst>
      <p:ext uri="{BB962C8B-B14F-4D97-AF65-F5344CB8AC3E}">
        <p14:creationId xmlns:p14="http://schemas.microsoft.com/office/powerpoint/2010/main" val="1087274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82080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58816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Often your</a:t>
            </a:r>
            <a:r>
              <a:rPr lang="en-US" sz="900" kern="1200" baseline="0" dirty="0">
                <a:solidFill>
                  <a:schemeClr val="tx1"/>
                </a:solidFill>
                <a:effectLst/>
                <a:latin typeface="+mn-lt"/>
                <a:ea typeface="+mn-ea"/>
                <a:cs typeface="+mn-cs"/>
              </a:rPr>
              <a:t> data does not </a:t>
            </a:r>
            <a:r>
              <a:rPr lang="en-US" sz="900" kern="1200" dirty="0">
                <a:solidFill>
                  <a:schemeClr val="tx1"/>
                </a:solidFill>
                <a:effectLst/>
                <a:latin typeface="+mn-lt"/>
                <a:ea typeface="+mn-ea"/>
                <a:cs typeface="+mn-cs"/>
              </a:rPr>
              <a:t>have </a:t>
            </a:r>
            <a:r>
              <a:rPr lang="en-US" sz="900" b="1" i="1" kern="1200" dirty="0">
                <a:solidFill>
                  <a:schemeClr val="tx1"/>
                </a:solidFill>
                <a:effectLst/>
                <a:latin typeface="+mn-lt"/>
                <a:ea typeface="+mn-ea"/>
                <a:cs typeface="+mn-cs"/>
              </a:rPr>
              <a:t>all</a:t>
            </a:r>
            <a:r>
              <a:rPr lang="en-US" sz="900" kern="1200" dirty="0">
                <a:solidFill>
                  <a:schemeClr val="tx1"/>
                </a:solidFill>
                <a:effectLst/>
                <a:latin typeface="+mn-lt"/>
                <a:ea typeface="+mn-ea"/>
                <a:cs typeface="+mn-cs"/>
              </a:rPr>
              <a:t> the columns that you need, and you might want to calculate or derive new columns from existing columns. Fortunately, this is easy to do in the DATA step. To create new columns, you use an assignment statement. You</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simply type the name of the new column</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an equal sign, and then the expression that creates a new data value. </a:t>
            </a:r>
            <a:endParaRPr lang="en-US" dirty="0"/>
          </a:p>
        </p:txBody>
      </p:sp>
    </p:spTree>
    <p:extLst>
      <p:ext uri="{BB962C8B-B14F-4D97-AF65-F5344CB8AC3E}">
        <p14:creationId xmlns:p14="http://schemas.microsoft.com/office/powerpoint/2010/main" val="1531011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a:t>
            </a:r>
            <a:r>
              <a:rPr lang="en-US" sz="900" kern="1200" baseline="0" dirty="0">
                <a:solidFill>
                  <a:schemeClr val="tx1"/>
                </a:solidFill>
                <a:effectLst/>
                <a:latin typeface="+mn-lt"/>
                <a:ea typeface="+mn-ea"/>
                <a:cs typeface="+mn-cs"/>
              </a:rPr>
              <a:t> the </a:t>
            </a:r>
            <a:r>
              <a:rPr lang="en-US" sz="900" kern="1200" dirty="0">
                <a:solidFill>
                  <a:schemeClr val="tx1"/>
                </a:solidFill>
                <a:effectLst/>
                <a:latin typeface="+mn-lt"/>
                <a:ea typeface="+mn-ea"/>
                <a:cs typeface="+mn-cs"/>
              </a:rPr>
              <a:t>WHERE statement includes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rows where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is not equal to </a:t>
            </a:r>
            <a:r>
              <a:rPr lang="en-US" sz="900" i="1" kern="1200" dirty="0">
                <a:solidFill>
                  <a:schemeClr val="tx1"/>
                </a:solidFill>
                <a:effectLst/>
                <a:latin typeface="+mn-lt"/>
                <a:ea typeface="+mn-ea"/>
                <a:cs typeface="+mn-cs"/>
              </a:rPr>
              <a:t>USA</a:t>
            </a:r>
            <a:r>
              <a:rPr lang="en-US" sz="900" kern="1200" dirty="0">
                <a:solidFill>
                  <a:schemeClr val="tx1"/>
                </a:solidFill>
                <a:effectLst/>
                <a:latin typeface="+mn-lt"/>
                <a:ea typeface="+mn-ea"/>
                <a:cs typeface="+mn-cs"/>
              </a:rPr>
              <a:t>. The first assignment statement creates the new column</a:t>
            </a:r>
            <a:r>
              <a:rPr lang="en-US" sz="900" kern="1200" baseline="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Profit</a:t>
            </a:r>
            <a:r>
              <a:rPr lang="en-US" sz="900" kern="1200" dirty="0">
                <a:solidFill>
                  <a:schemeClr val="tx1"/>
                </a:solidFill>
                <a:effectLst/>
                <a:latin typeface="+mn-lt"/>
                <a:ea typeface="+mn-ea"/>
                <a:cs typeface="+mn-cs"/>
              </a:rPr>
              <a:t> using</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 simple arithmetic expression. SAS creates the numeric column </a:t>
            </a:r>
            <a:r>
              <a:rPr lang="en-US" sz="900" b="1" kern="1200" dirty="0">
                <a:solidFill>
                  <a:schemeClr val="tx1"/>
                </a:solidFill>
                <a:effectLst/>
                <a:latin typeface="+mn-lt"/>
                <a:ea typeface="+mn-ea"/>
                <a:cs typeface="+mn-cs"/>
              </a:rPr>
              <a:t>Profit</a:t>
            </a:r>
            <a:r>
              <a:rPr lang="en-US" sz="900" kern="1200" dirty="0">
                <a:solidFill>
                  <a:schemeClr val="tx1"/>
                </a:solidFill>
                <a:effectLst/>
                <a:latin typeface="+mn-lt"/>
                <a:ea typeface="+mn-ea"/>
                <a:cs typeface="+mn-cs"/>
              </a:rPr>
              <a:t> and generates a value for every row in the output table by subtracting</a:t>
            </a:r>
            <a:r>
              <a:rPr lang="en-US" sz="900" kern="1200" baseline="0" dirty="0">
                <a:solidFill>
                  <a:schemeClr val="tx1"/>
                </a:solidFill>
                <a:effectLst/>
                <a:latin typeface="+mn-lt"/>
                <a:ea typeface="+mn-ea"/>
                <a:cs typeface="+mn-cs"/>
              </a:rPr>
              <a:t> </a:t>
            </a:r>
            <a:r>
              <a:rPr lang="en-US" sz="900" b="1" kern="1200" baseline="0" dirty="0">
                <a:solidFill>
                  <a:schemeClr val="tx1"/>
                </a:solidFill>
                <a:effectLst/>
                <a:latin typeface="+mn-lt"/>
                <a:ea typeface="+mn-ea"/>
                <a:cs typeface="+mn-cs"/>
              </a:rPr>
              <a:t>Invoice</a:t>
            </a:r>
            <a:r>
              <a:rPr lang="en-US" sz="900" kern="1200" baseline="0" dirty="0">
                <a:solidFill>
                  <a:schemeClr val="tx1"/>
                </a:solidFill>
                <a:effectLst/>
                <a:latin typeface="+mn-lt"/>
                <a:ea typeface="+mn-ea"/>
                <a:cs typeface="+mn-cs"/>
              </a:rPr>
              <a:t> from </a:t>
            </a:r>
            <a:r>
              <a:rPr lang="en-US" sz="900" b="1" kern="1200" baseline="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The second assignment statement creates a column named </a:t>
            </a:r>
            <a:r>
              <a:rPr lang="en-US" sz="900" b="1" kern="1200" dirty="0">
                <a:solidFill>
                  <a:schemeClr val="tx1"/>
                </a:solidFill>
                <a:effectLst/>
                <a:latin typeface="+mn-lt"/>
                <a:ea typeface="+mn-ea"/>
                <a:cs typeface="+mn-cs"/>
              </a:rPr>
              <a:t>Source</a:t>
            </a:r>
            <a:r>
              <a:rPr lang="en-US" sz="900" kern="1200" dirty="0">
                <a:solidFill>
                  <a:schemeClr val="tx1"/>
                </a:solidFill>
                <a:effectLst/>
                <a:latin typeface="+mn-lt"/>
                <a:ea typeface="+mn-ea"/>
                <a:cs typeface="+mn-cs"/>
              </a:rPr>
              <a:t> and assigns the character string </a:t>
            </a:r>
            <a:r>
              <a:rPr lang="en-US" sz="900" i="1" kern="1200" dirty="0">
                <a:solidFill>
                  <a:schemeClr val="tx1"/>
                </a:solidFill>
                <a:effectLst/>
                <a:latin typeface="+mn-lt"/>
                <a:ea typeface="+mn-ea"/>
                <a:cs typeface="+mn-cs"/>
              </a:rPr>
              <a:t>Non-US Cars</a:t>
            </a:r>
            <a:r>
              <a:rPr lang="en-US" sz="900" kern="1200" dirty="0">
                <a:solidFill>
                  <a:schemeClr val="tx1"/>
                </a:solidFill>
                <a:effectLst/>
                <a:latin typeface="+mn-lt"/>
                <a:ea typeface="+mn-ea"/>
                <a:cs typeface="+mn-cs"/>
              </a:rPr>
              <a:t>. Notice that because there</a:t>
            </a:r>
            <a:r>
              <a:rPr lang="en-US" sz="900" kern="1200" baseline="0" dirty="0">
                <a:solidFill>
                  <a:schemeClr val="tx1"/>
                </a:solidFill>
                <a:effectLst/>
                <a:latin typeface="+mn-lt"/>
                <a:ea typeface="+mn-ea"/>
                <a:cs typeface="+mn-cs"/>
              </a:rPr>
              <a:t> is </a:t>
            </a:r>
            <a:r>
              <a:rPr lang="en-US" sz="900" kern="1200" dirty="0">
                <a:solidFill>
                  <a:schemeClr val="tx1"/>
                </a:solidFill>
                <a:effectLst/>
                <a:latin typeface="+mn-lt"/>
                <a:ea typeface="+mn-ea"/>
                <a:cs typeface="+mn-cs"/>
              </a:rPr>
              <a:t>a KEEP statement, you must explicitly list the new columns so that they</a:t>
            </a:r>
            <a:r>
              <a:rPr lang="en-US" sz="900" kern="1200" baseline="0" dirty="0">
                <a:solidFill>
                  <a:schemeClr val="tx1"/>
                </a:solidFill>
                <a:effectLst/>
                <a:latin typeface="+mn-lt"/>
                <a:ea typeface="+mn-ea"/>
                <a:cs typeface="+mn-cs"/>
              </a:rPr>
              <a:t> are </a:t>
            </a:r>
            <a:r>
              <a:rPr lang="en-US" sz="900" kern="1200" dirty="0">
                <a:solidFill>
                  <a:schemeClr val="tx1"/>
                </a:solidFill>
                <a:effectLst/>
                <a:latin typeface="+mn-lt"/>
                <a:ea typeface="+mn-ea"/>
                <a:cs typeface="+mn-cs"/>
              </a:rPr>
              <a:t>included in the </a:t>
            </a:r>
            <a:r>
              <a:rPr lang="en-US" sz="900" b="1" kern="1200" dirty="0">
                <a:solidFill>
                  <a:schemeClr val="tx1"/>
                </a:solidFill>
                <a:effectLst/>
                <a:latin typeface="+mn-lt"/>
                <a:ea typeface="+mn-ea"/>
                <a:cs typeface="+mn-cs"/>
              </a:rPr>
              <a:t>cars_new </a:t>
            </a:r>
            <a:r>
              <a:rPr lang="en-US" sz="900" kern="1200" dirty="0">
                <a:solidFill>
                  <a:schemeClr val="tx1"/>
                </a:solidFill>
                <a:effectLst/>
                <a:latin typeface="+mn-lt"/>
                <a:ea typeface="+mn-ea"/>
                <a:cs typeface="+mn-cs"/>
              </a:rPr>
              <a:t>table. </a:t>
            </a:r>
          </a:p>
          <a:p>
            <a:endParaRPr lang="en-US" dirty="0"/>
          </a:p>
        </p:txBody>
      </p:sp>
    </p:spTree>
    <p:extLst>
      <p:ext uri="{BB962C8B-B14F-4D97-AF65-F5344CB8AC3E}">
        <p14:creationId xmlns:p14="http://schemas.microsoft.com/office/powerpoint/2010/main" val="2810597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950FA8-8C8A-4A6C-887E-17ED258957C2}" type="slidenum">
              <a:rPr lang="en-US" altLang="en-US" sz="1200" smtClean="0"/>
              <a:pPr/>
              <a:t>26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176613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950FA8-8C8A-4A6C-887E-17ED258957C2}" type="slidenum">
              <a:rPr lang="en-US" altLang="en-US" sz="1200" smtClean="0"/>
              <a:pPr/>
              <a:t>27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421740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Arithmetic calculations and character constants are a good start for creating new columns, but often you need more elaborate or flexible methods for generating the new data values. SAS offers hundreds of functions that can be used in countless ways to manipulate numeric, character, and date values. We just scratch the surface of what you can do with functions in this class, but I encourage you to go to the documentation</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see a complete listing of functions, along with syntax and examples. </a:t>
            </a:r>
          </a:p>
          <a:p>
            <a:pPr marL="0" marR="0" lvl="0" indent="0" algn="l" defTabSz="685800" rtl="0" eaLnBrk="1" fontAlgn="auto" latinLnBrk="0" hangingPunct="1">
              <a:lnSpc>
                <a:spcPct val="100000"/>
              </a:lnSpc>
              <a:spcBef>
                <a:spcPts val="0"/>
              </a:spcBef>
              <a:spcAft>
                <a:spcPts val="0"/>
              </a:spcAft>
              <a:buClrTx/>
              <a:buSzTx/>
              <a:buFontTx/>
              <a:buNone/>
              <a:tabLst/>
              <a:defRPr/>
            </a:pPr>
            <a:br>
              <a:rPr lang="en-US" sz="900" kern="1200" dirty="0">
                <a:solidFill>
                  <a:schemeClr val="tx1"/>
                </a:solidFill>
                <a:effectLst/>
                <a:latin typeface="+mn-lt"/>
                <a:ea typeface="+mn-ea"/>
                <a:cs typeface="+mn-cs"/>
              </a:rPr>
            </a:br>
            <a:r>
              <a:rPr lang="en-US" sz="900" kern="1200" dirty="0">
                <a:solidFill>
                  <a:schemeClr val="tx1"/>
                </a:solidFill>
                <a:effectLst/>
                <a:latin typeface="+mn-lt"/>
                <a:ea typeface="+mn-ea"/>
                <a:cs typeface="+mn-cs"/>
              </a:rPr>
              <a:t>The syntax for a function is the function name, followed by the arguments enclosed in parentheses. The arguments are separated by commas. The arguments consist</a:t>
            </a:r>
            <a:r>
              <a:rPr lang="en-US" sz="900" kern="1200" baseline="0" dirty="0">
                <a:solidFill>
                  <a:schemeClr val="tx1"/>
                </a:solidFill>
                <a:effectLst/>
                <a:latin typeface="+mn-lt"/>
                <a:ea typeface="+mn-ea"/>
                <a:cs typeface="+mn-cs"/>
              </a:rPr>
              <a:t> of the input that the function needs </a:t>
            </a:r>
            <a:r>
              <a:rPr lang="en-US" sz="900" kern="1200" dirty="0">
                <a:solidFill>
                  <a:schemeClr val="tx1"/>
                </a:solidFill>
                <a:effectLst/>
                <a:latin typeface="+mn-lt"/>
                <a:ea typeface="+mn-ea"/>
                <a:cs typeface="+mn-cs"/>
              </a:rPr>
              <a:t>to perform</a:t>
            </a:r>
            <a:r>
              <a:rPr lang="en-US" sz="900" kern="1200" baseline="0" dirty="0">
                <a:solidFill>
                  <a:schemeClr val="tx1"/>
                </a:solidFill>
                <a:effectLst/>
                <a:latin typeface="+mn-lt"/>
                <a:ea typeface="+mn-ea"/>
                <a:cs typeface="+mn-cs"/>
              </a:rPr>
              <a:t> its specific routine and return a value. </a:t>
            </a:r>
          </a:p>
          <a:p>
            <a:pPr marL="0" marR="0" lvl="0" indent="0" algn="l" defTabSz="685800" rtl="0" eaLnBrk="1" fontAlgn="auto" latinLnBrk="0" hangingPunct="1">
              <a:lnSpc>
                <a:spcPct val="100000"/>
              </a:lnSpc>
              <a:spcBef>
                <a:spcPts val="0"/>
              </a:spcBef>
              <a:spcAft>
                <a:spcPts val="0"/>
              </a:spcAft>
              <a:buClrTx/>
              <a:buSzTx/>
              <a:buFontTx/>
              <a:buNone/>
              <a:tabLst/>
              <a:defRPr/>
            </a:pPr>
            <a:br>
              <a:rPr lang="en-US" sz="900" kern="1200" dirty="0">
                <a:solidFill>
                  <a:schemeClr val="tx1"/>
                </a:solidFill>
                <a:effectLst/>
                <a:latin typeface="+mn-lt"/>
                <a:ea typeface="+mn-ea"/>
                <a:cs typeface="+mn-cs"/>
              </a:rPr>
            </a:br>
            <a:r>
              <a:rPr lang="en-US" sz="900" u="sng" kern="1200" dirty="0">
                <a:solidFill>
                  <a:schemeClr val="tx1"/>
                </a:solidFill>
                <a:effectLst/>
                <a:latin typeface="+mn-lt"/>
                <a:ea typeface="+mn-ea"/>
                <a:cs typeface="+mn-cs"/>
                <a:hlinkClick r:id="rId3"/>
              </a:rPr>
              <a:t>http://go.documentation.sas.com/?docsetId=lefunctionsref&amp;docsetTarget=n01f5qrjoh9h4hn1olbdpb5pr2td.htm&amp;docsetVersion=9.4&amp;locale=en</a:t>
            </a:r>
            <a:endParaRPr lang="en-US" dirty="0"/>
          </a:p>
        </p:txBody>
      </p:sp>
    </p:spTree>
    <p:extLst>
      <p:ext uri="{BB962C8B-B14F-4D97-AF65-F5344CB8AC3E}">
        <p14:creationId xmlns:p14="http://schemas.microsoft.com/office/powerpoint/2010/main" val="1470120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Functions can be used in assignment statements</a:t>
            </a:r>
            <a:r>
              <a:rPr lang="en-US" sz="900" kern="1200" baseline="0" dirty="0">
                <a:solidFill>
                  <a:schemeClr val="tx1"/>
                </a:solidFill>
                <a:effectLst/>
                <a:latin typeface="+mn-lt"/>
                <a:ea typeface="+mn-ea"/>
                <a:cs typeface="+mn-cs"/>
              </a:rPr>
              <a:t> to generate a value for the column.</a:t>
            </a:r>
            <a:endParaRPr lang="en-US" dirty="0"/>
          </a:p>
        </p:txBody>
      </p:sp>
    </p:spTree>
    <p:extLst>
      <p:ext uri="{BB962C8B-B14F-4D97-AF65-F5344CB8AC3E}">
        <p14:creationId xmlns:p14="http://schemas.microsoft.com/office/powerpoint/2010/main" val="44711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After you learn about</a:t>
            </a:r>
            <a:r>
              <a:rPr lang="en-US" baseline="0" dirty="0"/>
              <a:t> your data, you'll probably want to make some adjustments based on what you find and what you need. This is where the DATA step really shines. In this lesson, you learn various ways to subset data and how to compute new columns using expressions and functions. You also learn how to use conditional processing to get exactly what you want in your output data.</a:t>
            </a:r>
            <a:endParaRPr lang="en-US" dirty="0"/>
          </a:p>
        </p:txBody>
      </p:sp>
    </p:spTree>
    <p:extLst>
      <p:ext uri="{BB962C8B-B14F-4D97-AF65-F5344CB8AC3E}">
        <p14:creationId xmlns:p14="http://schemas.microsoft.com/office/powerpoint/2010/main" val="3677037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start with a few examples of numeric functions. SAS has a collection of summary statistics functions, including SUM, MEAN, MEDIAN, and RANGE. Each of these functions can have an unlimited number of arguments, and each argument provides either a numeric constant or numeric column in the data. The function calculates the summary statistic from the values of the arguments for each row in the data. One interesting note about these summary functions is that if any of the input values are missing, the missing value or values are ignored, and the calculation is based on the known values. </a:t>
            </a:r>
          </a:p>
          <a:p>
            <a:endParaRPr lang="en-US" dirty="0"/>
          </a:p>
        </p:txBody>
      </p:sp>
    </p:spTree>
    <p:extLst>
      <p:ext uri="{BB962C8B-B14F-4D97-AF65-F5344CB8AC3E}">
        <p14:creationId xmlns:p14="http://schemas.microsoft.com/office/powerpoint/2010/main" val="821287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 code, an assignment statement creates a column named </a:t>
            </a:r>
            <a:r>
              <a:rPr lang="en-US" sz="900" b="1" kern="1200" dirty="0" err="1">
                <a:solidFill>
                  <a:schemeClr val="tx1"/>
                </a:solidFill>
                <a:effectLst/>
                <a:latin typeface="+mn-lt"/>
                <a:ea typeface="+mn-ea"/>
                <a:cs typeface="+mn-cs"/>
              </a:rPr>
              <a:t>MPG_Mean</a:t>
            </a:r>
            <a:r>
              <a:rPr lang="en-US" sz="900" kern="1200" dirty="0">
                <a:solidFill>
                  <a:schemeClr val="tx1"/>
                </a:solidFill>
                <a:effectLst/>
                <a:latin typeface="+mn-lt"/>
                <a:ea typeface="+mn-ea"/>
                <a:cs typeface="+mn-cs"/>
              </a:rPr>
              <a:t>. The MEAN function is used with the arguments </a:t>
            </a:r>
            <a:r>
              <a:rPr lang="en-US" sz="900" b="1" kern="1200" dirty="0">
                <a:solidFill>
                  <a:schemeClr val="tx1"/>
                </a:solidFill>
                <a:effectLst/>
                <a:latin typeface="+mn-lt"/>
                <a:ea typeface="+mn-ea"/>
                <a:cs typeface="+mn-cs"/>
              </a:rPr>
              <a:t>MPG_City</a:t>
            </a:r>
            <a:r>
              <a:rPr lang="en-US" sz="900" kern="1200" dirty="0">
                <a:solidFill>
                  <a:schemeClr val="tx1"/>
                </a:solidFill>
                <a:effectLst/>
                <a:latin typeface="+mn-lt"/>
                <a:ea typeface="+mn-ea"/>
                <a:cs typeface="+mn-cs"/>
              </a:rPr>
              <a:t> and </a:t>
            </a:r>
            <a:r>
              <a:rPr lang="en-US" sz="900" b="1" kern="1200" dirty="0" err="1">
                <a:solidFill>
                  <a:schemeClr val="tx1"/>
                </a:solidFill>
                <a:effectLst/>
                <a:latin typeface="+mn-lt"/>
                <a:ea typeface="+mn-ea"/>
                <a:cs typeface="+mn-cs"/>
              </a:rPr>
              <a:t>MPG_Highway</a:t>
            </a:r>
            <a:r>
              <a:rPr lang="en-US" sz="900" b="1" kern="1200" dirty="0">
                <a:solidFill>
                  <a:schemeClr val="tx1"/>
                </a:solidFill>
                <a:effectLst/>
                <a:latin typeface="+mn-lt"/>
                <a:ea typeface="+mn-ea"/>
                <a:cs typeface="+mn-cs"/>
              </a:rPr>
              <a:t> </a:t>
            </a:r>
            <a:r>
              <a:rPr lang="en-US" sz="900" b="0" kern="1200" dirty="0">
                <a:solidFill>
                  <a:schemeClr val="tx1"/>
                </a:solidFill>
                <a:effectLst/>
                <a:latin typeface="+mn-lt"/>
                <a:ea typeface="+mn-ea"/>
                <a:cs typeface="+mn-cs"/>
              </a:rPr>
              <a:t>to supply values</a:t>
            </a:r>
            <a:r>
              <a:rPr lang="en-US" sz="900" b="0" kern="1200" baseline="0" dirty="0">
                <a:solidFill>
                  <a:schemeClr val="tx1"/>
                </a:solidFill>
                <a:effectLst/>
                <a:latin typeface="+mn-lt"/>
                <a:ea typeface="+mn-ea"/>
                <a:cs typeface="+mn-cs"/>
              </a:rPr>
              <a:t> for </a:t>
            </a:r>
            <a:r>
              <a:rPr lang="en-US" sz="900" b="1" kern="1200" baseline="0" dirty="0" err="1">
                <a:solidFill>
                  <a:schemeClr val="tx1"/>
                </a:solidFill>
                <a:effectLst/>
                <a:latin typeface="+mn-lt"/>
                <a:ea typeface="+mn-ea"/>
                <a:cs typeface="+mn-cs"/>
              </a:rPr>
              <a:t>MPG_Mean</a:t>
            </a:r>
            <a:r>
              <a:rPr lang="en-US" sz="900" kern="1200" dirty="0">
                <a:solidFill>
                  <a:schemeClr val="tx1"/>
                </a:solidFill>
                <a:effectLst/>
                <a:latin typeface="+mn-lt"/>
                <a:ea typeface="+mn-ea"/>
                <a:cs typeface="+mn-cs"/>
              </a:rPr>
              <a:t>. Notice that the FORMAT statement rounds the displayed values of </a:t>
            </a:r>
            <a:r>
              <a:rPr lang="en-US" sz="900" b="1" kern="1200" dirty="0" err="1">
                <a:solidFill>
                  <a:schemeClr val="tx1"/>
                </a:solidFill>
                <a:effectLst/>
                <a:latin typeface="+mn-lt"/>
                <a:ea typeface="+mn-ea"/>
                <a:cs typeface="+mn-cs"/>
              </a:rPr>
              <a:t>MPG_Mean</a:t>
            </a:r>
            <a:r>
              <a:rPr lang="en-US" sz="900" kern="1200" dirty="0">
                <a:solidFill>
                  <a:schemeClr val="tx1"/>
                </a:solidFill>
                <a:effectLst/>
                <a:latin typeface="+mn-lt"/>
                <a:ea typeface="+mn-ea"/>
                <a:cs typeface="+mn-cs"/>
              </a:rPr>
              <a:t> to one decimal place. </a:t>
            </a:r>
          </a:p>
          <a:p>
            <a:endParaRPr lang="en-US" dirty="0"/>
          </a:p>
        </p:txBody>
      </p:sp>
    </p:spTree>
    <p:extLst>
      <p:ext uri="{BB962C8B-B14F-4D97-AF65-F5344CB8AC3E}">
        <p14:creationId xmlns:p14="http://schemas.microsoft.com/office/powerpoint/2010/main" val="126384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1BCA7A-192B-4B77-8785-C98B6A52C434}" type="slidenum">
              <a:rPr lang="en-US" altLang="en-US" sz="1200" smtClean="0"/>
              <a:pPr/>
              <a:t>32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05464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1BCA7A-192B-4B77-8785-C98B6A52C434}" type="slidenum">
              <a:rPr lang="en-US" altLang="en-US" sz="1200" smtClean="0"/>
              <a:pPr/>
              <a:t>33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723828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Now let’s take a look at some ways we can create new columns by manipulating character columns. The syntax is the same: you start with the function name and specify the arguments in parentheses. This time the arguments include one or more character columns in your data. </a:t>
            </a:r>
            <a:r>
              <a:rPr lang="en-US" sz="900" kern="1200" baseline="0" dirty="0">
                <a:solidFill>
                  <a:schemeClr val="tx1"/>
                </a:solidFill>
                <a:effectLst/>
                <a:latin typeface="+mn-lt"/>
                <a:ea typeface="+mn-ea"/>
                <a:cs typeface="+mn-cs"/>
              </a:rPr>
              <a:t>This is just four of the many character functions that SAS offers. </a:t>
            </a:r>
            <a:endParaRPr lang="en-US" dirty="0"/>
          </a:p>
        </p:txBody>
      </p:sp>
    </p:spTree>
    <p:extLst>
      <p:ext uri="{BB962C8B-B14F-4D97-AF65-F5344CB8AC3E}">
        <p14:creationId xmlns:p14="http://schemas.microsoft.com/office/powerpoint/2010/main" val="2853643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As a simple example, let’s look at the UPCASE function. It requires one argument: a character column. As you would expect, the UPCASE function returns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the uppercase equivalent of the input data values. In this case, we aren't creating</a:t>
            </a:r>
            <a:r>
              <a:rPr lang="en-US" sz="900" kern="1200" baseline="0" dirty="0">
                <a:solidFill>
                  <a:schemeClr val="tx1"/>
                </a:solidFill>
                <a:effectLst/>
                <a:latin typeface="+mn-lt"/>
                <a:ea typeface="+mn-ea"/>
                <a:cs typeface="+mn-cs"/>
              </a:rPr>
              <a:t> a new column in the output data. We are changing the values in the </a:t>
            </a:r>
            <a:r>
              <a:rPr lang="en-US" sz="900" b="1" kern="1200" baseline="0" dirty="0">
                <a:solidFill>
                  <a:schemeClr val="tx1"/>
                </a:solidFill>
                <a:effectLst/>
                <a:latin typeface="+mn-lt"/>
                <a:ea typeface="+mn-ea"/>
                <a:cs typeface="+mn-cs"/>
              </a:rPr>
              <a:t>Type</a:t>
            </a:r>
            <a:r>
              <a:rPr lang="en-US" sz="900" kern="1200" baseline="0" dirty="0">
                <a:solidFill>
                  <a:schemeClr val="tx1"/>
                </a:solidFill>
                <a:effectLst/>
                <a:latin typeface="+mn-lt"/>
                <a:ea typeface="+mn-ea"/>
                <a:cs typeface="+mn-cs"/>
              </a:rPr>
              <a:t> column to uppercase in the </a:t>
            </a:r>
            <a:r>
              <a:rPr lang="en-US" sz="900" b="1" kern="1200" baseline="0" dirty="0" err="1">
                <a:solidFill>
                  <a:schemeClr val="tx1"/>
                </a:solidFill>
                <a:effectLst/>
                <a:latin typeface="+mn-lt"/>
                <a:ea typeface="+mn-ea"/>
                <a:cs typeface="+mn-cs"/>
              </a:rPr>
              <a:t>cars_new</a:t>
            </a:r>
            <a:r>
              <a:rPr lang="en-US" sz="900" b="1" kern="1200" baseline="0" dirty="0">
                <a:solidFill>
                  <a:schemeClr val="tx1"/>
                </a:solidFill>
                <a:effectLst/>
                <a:latin typeface="+mn-lt"/>
                <a:ea typeface="+mn-ea"/>
                <a:cs typeface="+mn-cs"/>
              </a:rPr>
              <a:t> </a:t>
            </a:r>
            <a:r>
              <a:rPr lang="en-US" sz="900" kern="1200" baseline="0" dirty="0">
                <a:solidFill>
                  <a:schemeClr val="tx1"/>
                </a:solidFill>
                <a:effectLst/>
                <a:latin typeface="+mn-lt"/>
                <a:ea typeface="+mn-ea"/>
                <a:cs typeface="+mn-cs"/>
              </a:rPr>
              <a:t>data. </a:t>
            </a:r>
            <a:endParaRPr lang="en-US" dirty="0"/>
          </a:p>
        </p:txBody>
      </p:sp>
    </p:spTree>
    <p:extLst>
      <p:ext uri="{BB962C8B-B14F-4D97-AF65-F5344CB8AC3E}">
        <p14:creationId xmlns:p14="http://schemas.microsoft.com/office/powerpoint/2010/main" val="2791860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661088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65AB0C-AB48-4C6D-9989-55538A45F05E}" type="slidenum">
              <a:rPr lang="en-US" altLang="en-US" sz="1200" smtClean="0"/>
              <a:pPr/>
              <a:t>37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28979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65AB0C-AB48-4C6D-9989-55538A45F05E}" type="slidenum">
              <a:rPr lang="en-US" altLang="en-US" sz="1200" smtClean="0"/>
              <a:pPr/>
              <a:t>38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059540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SAS date functions are incredibly helpful for creating and manipulating SAS dates. Let’s take a look at a few of them.</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These</a:t>
            </a:r>
            <a:r>
              <a:rPr lang="en-US" sz="900" kern="1200" baseline="0" dirty="0">
                <a:solidFill>
                  <a:schemeClr val="tx1"/>
                </a:solidFill>
                <a:effectLst/>
                <a:latin typeface="+mn-lt"/>
                <a:ea typeface="+mn-ea"/>
                <a:cs typeface="+mn-cs"/>
              </a:rPr>
              <a:t> functions extract information from SAS date columns or values. </a:t>
            </a:r>
            <a:r>
              <a:rPr lang="en-US" sz="900" kern="1200" dirty="0">
                <a:solidFill>
                  <a:schemeClr val="tx1"/>
                </a:solidFill>
                <a:effectLst/>
                <a:latin typeface="+mn-lt"/>
                <a:ea typeface="+mn-ea"/>
                <a:cs typeface="+mn-cs"/>
              </a:rPr>
              <a:t>The MONTH function has one argument: a SAS date value. The function then returns a number from 1 to 12 that represents the month. Similar functions include YEAR, DAY, WEEKDAY, and QTR. </a:t>
            </a:r>
            <a:endParaRPr lang="en-US" dirty="0"/>
          </a:p>
        </p:txBody>
      </p:sp>
    </p:spTree>
    <p:extLst>
      <p:ext uri="{BB962C8B-B14F-4D97-AF65-F5344CB8AC3E}">
        <p14:creationId xmlns:p14="http://schemas.microsoft.com/office/powerpoint/2010/main" val="403667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DATA step is a powerful tool within the SAS programming language that you can use to manipulate data. It's rare that a data source that you start with is perfect as is and needs no preparation. Most analysts agree that manipulating and validating data takes</a:t>
            </a:r>
            <a:r>
              <a:rPr lang="en-US" sz="900" kern="1200" baseline="0" dirty="0">
                <a:solidFill>
                  <a:schemeClr val="tx1"/>
                </a:solidFill>
                <a:effectLst/>
                <a:latin typeface="+mn-lt"/>
                <a:ea typeface="+mn-ea"/>
                <a:cs typeface="+mn-cs"/>
              </a:rPr>
              <a:t> much more time than</a:t>
            </a:r>
            <a:r>
              <a:rPr lang="en-US" sz="900" kern="1200" dirty="0">
                <a:solidFill>
                  <a:schemeClr val="tx1"/>
                </a:solidFill>
                <a:effectLst/>
                <a:latin typeface="+mn-lt"/>
                <a:ea typeface="+mn-ea"/>
                <a:cs typeface="+mn-cs"/>
              </a:rPr>
              <a:t> reporting or analysis. For this reason, you'll appreciate that the DATA step is a robust yet simple programming tool that can do everything from simple querying to providing structure to messy web logs. Although we won't</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see everything the DATA step can do in this class, you learn how to do the most common data manipulation actions, such as filtering rows and columns, computing new columns, and performing conditional processing.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Beyond these features, the DATA step also enables you to merge or join tables, read complex raw data, and perform repetitive processing with DO loops or arrays. These topics and many others are covered in SAS</a:t>
            </a:r>
            <a:r>
              <a:rPr lang="en-US" sz="900" kern="1200" baseline="30000" dirty="0">
                <a:solidFill>
                  <a:schemeClr val="tx1"/>
                </a:solidFill>
                <a:effectLst/>
                <a:latin typeface="+mn-lt"/>
                <a:ea typeface="+mn-ea"/>
                <a:cs typeface="+mn-cs"/>
              </a:rPr>
              <a:t>®</a:t>
            </a:r>
            <a:r>
              <a:rPr lang="en-US" sz="900" kern="1200" dirty="0">
                <a:solidFill>
                  <a:schemeClr val="tx1"/>
                </a:solidFill>
                <a:effectLst/>
                <a:latin typeface="+mn-lt"/>
                <a:ea typeface="+mn-ea"/>
                <a:cs typeface="+mn-cs"/>
              </a:rPr>
              <a:t> Programming 2 and other advanced programming courses. </a:t>
            </a:r>
          </a:p>
          <a:p>
            <a:endParaRPr lang="en-US" dirty="0"/>
          </a:p>
        </p:txBody>
      </p:sp>
    </p:spTree>
    <p:extLst>
      <p:ext uri="{BB962C8B-B14F-4D97-AF65-F5344CB8AC3E}">
        <p14:creationId xmlns:p14="http://schemas.microsoft.com/office/powerpoint/2010/main" val="3436783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Other date functions enable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you build or create date values. One of my favorites is the dynamic TODAY function that always returns today’s date in numeric form. In other words, it returns the number of days since January 1, 1960. You must use the parentheses after TODAY, but you don't have to</a:t>
            </a:r>
            <a:r>
              <a:rPr lang="en-US" sz="900" kern="1200" baseline="0" dirty="0">
                <a:solidFill>
                  <a:schemeClr val="tx1"/>
                </a:solidFill>
                <a:effectLst/>
                <a:latin typeface="+mn-lt"/>
                <a:ea typeface="+mn-ea"/>
                <a:cs typeface="+mn-cs"/>
              </a:rPr>
              <a:t> specify an argument because </a:t>
            </a:r>
            <a:r>
              <a:rPr lang="en-US" sz="900" kern="1200" dirty="0">
                <a:solidFill>
                  <a:schemeClr val="tx1"/>
                </a:solidFill>
                <a:effectLst/>
                <a:latin typeface="+mn-lt"/>
                <a:ea typeface="+mn-ea"/>
                <a:cs typeface="+mn-cs"/>
              </a:rPr>
              <a:t>the date is retrieved from the system clock.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Another function that creates a SAS date value is MDY. The MDY function requires three arguments – the numeric month, day, and year – and it returns the corresponding SAS date value.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Another favorite of mine is</a:t>
            </a:r>
            <a:r>
              <a:rPr lang="en-US" sz="900" kern="1200" baseline="0" dirty="0">
                <a:solidFill>
                  <a:schemeClr val="tx1"/>
                </a:solidFill>
                <a:effectLst/>
                <a:latin typeface="+mn-lt"/>
                <a:ea typeface="+mn-ea"/>
                <a:cs typeface="+mn-cs"/>
              </a:rPr>
              <a:t> the YRDIF function. It enables us to calculate a precise age between two dates.</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822140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 will use a combination of these date functions to compute 2 new columns. I’ll use it in this assignment statement to calculate </a:t>
            </a:r>
            <a:r>
              <a:rPr lang="en-US" sz="900" b="1" kern="1200" dirty="0">
                <a:solidFill>
                  <a:schemeClr val="tx1"/>
                </a:solidFill>
                <a:effectLst/>
                <a:latin typeface="+mn-lt"/>
                <a:ea typeface="+mn-ea"/>
                <a:cs typeface="+mn-cs"/>
              </a:rPr>
              <a:t>DaysPassed</a:t>
            </a:r>
            <a:r>
              <a:rPr lang="en-US" sz="900" kern="1200" dirty="0">
                <a:solidFill>
                  <a:schemeClr val="tx1"/>
                </a:solidFill>
                <a:effectLst/>
                <a:latin typeface="+mn-lt"/>
                <a:ea typeface="+mn-ea"/>
                <a:cs typeface="+mn-cs"/>
              </a:rPr>
              <a:t> as the number of days that have passed since a storm occurred. I can simply use the TODAY function and subtract the date of the storm. And if I want to make it </a:t>
            </a:r>
            <a:r>
              <a:rPr lang="en-US" sz="900" b="1" kern="1200" dirty="0">
                <a:solidFill>
                  <a:schemeClr val="tx1"/>
                </a:solidFill>
                <a:effectLst/>
                <a:latin typeface="+mn-lt"/>
                <a:ea typeface="+mn-ea"/>
                <a:cs typeface="+mn-cs"/>
              </a:rPr>
              <a:t>YearsPassed</a:t>
            </a:r>
            <a:r>
              <a:rPr lang="en-US" sz="900" kern="1200" dirty="0">
                <a:solidFill>
                  <a:schemeClr val="tx1"/>
                </a:solidFill>
                <a:effectLst/>
                <a:latin typeface="+mn-lt"/>
                <a:ea typeface="+mn-ea"/>
                <a:cs typeface="+mn-cs"/>
              </a:rPr>
              <a:t>, I could divide the difference by 365.25. </a:t>
            </a:r>
          </a:p>
          <a:p>
            <a:r>
              <a:rPr lang="en-US" sz="900" kern="1200" dirty="0">
                <a:solidFill>
                  <a:schemeClr val="tx1"/>
                </a:solidFill>
                <a:effectLst/>
                <a:latin typeface="+mn-lt"/>
                <a:ea typeface="+mn-ea"/>
                <a:cs typeface="+mn-cs"/>
              </a:rPr>
              <a:t>Let’s say I’d like to create a column named Anniversary that represents the date of each storm, but in the current year. This is going to require a combination of functions, which SAS definitely allows. I’ll start with the MDY function, and the first argument needs to be the month of each storm. I don’t have a column containing just the month number, but remember I can use the MONTH function to extract the value from the Date column. My first argument will be MONTH with Date as the argument. The second argument is the numeric day of each storm, so I will use the DAY function, again with Date as the argument. The third argument is the current numeric year. I could certainly type in the year as a numeric constant, but what if I would like the year to by dynamic so that it always reflects the current year? Remember the TODAY function... I can use the YEAR function, then as the argument, provide the TODAY function. SAS will first return the current SAS date, then extract the 4-digit year. MDY now has the numeric month, day and year values it needs to create the new SAS date. If I run the program, remember these numbers represent the number of days from January 1, 1960, so it would be a good idea to add a FORMAT statement so we can interpret the dates. I would also like to format DaysPassed with commas. </a:t>
            </a:r>
          </a:p>
          <a:p>
            <a:r>
              <a:rPr lang="en-US" sz="900" kern="1200" dirty="0">
                <a:solidFill>
                  <a:schemeClr val="tx1"/>
                </a:solidFill>
                <a:effectLst/>
                <a:latin typeface="+mn-lt"/>
                <a:ea typeface="+mn-ea"/>
                <a:cs typeface="+mn-cs"/>
              </a:rPr>
              <a:t> </a:t>
            </a:r>
          </a:p>
          <a:p>
            <a:r>
              <a:rPr lang="en-US" sz="900" b="1" kern="1200" dirty="0">
                <a:solidFill>
                  <a:schemeClr val="tx1"/>
                </a:solidFill>
                <a:effectLst/>
                <a:latin typeface="+mn-lt"/>
                <a:ea typeface="+mn-ea"/>
                <a:cs typeface="+mn-cs"/>
              </a:rPr>
              <a:t>data storm_damage2;</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set pg1.storm_damage;</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*Add and FORMAT statements;</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DaysPassedassignment=today()-date;</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Anniversary=mdy(month(date),day(date),year(today()));</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format DaysPassed comma6. Anniversary mmddyy10.; </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run;</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899640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0737657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3318494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Often in the DATA step, we need to process data conditionally. In other words, if some condition is met, then execute one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statement. If a different condition is met, then execute another statement. We can accomplish this using IF-THEN logic. </a:t>
            </a:r>
            <a:endParaRPr lang="en-US" dirty="0"/>
          </a:p>
        </p:txBody>
      </p:sp>
    </p:spTree>
    <p:extLst>
      <p:ext uri="{BB962C8B-B14F-4D97-AF65-F5344CB8AC3E}">
        <p14:creationId xmlns:p14="http://schemas.microsoft.com/office/powerpoint/2010/main" val="1790689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look at this example code. Here I'm reading the </a:t>
            </a:r>
            <a:r>
              <a:rPr lang="en-US" sz="900" b="1" kern="1200" dirty="0" err="1">
                <a:solidFill>
                  <a:schemeClr val="tx1"/>
                </a:solidFill>
                <a:effectLst/>
                <a:latin typeface="+mn-lt"/>
                <a:ea typeface="+mn-ea"/>
                <a:cs typeface="+mn-cs"/>
              </a:rPr>
              <a:t>sashelp.cars</a:t>
            </a:r>
            <a:r>
              <a:rPr lang="en-US" sz="900" b="1"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table. In the </a:t>
            </a:r>
            <a:r>
              <a:rPr lang="en-US" sz="900" b="1" kern="1200" dirty="0">
                <a:solidFill>
                  <a:schemeClr val="tx1"/>
                </a:solidFill>
                <a:effectLst/>
                <a:latin typeface="+mn-lt"/>
                <a:ea typeface="+mn-ea"/>
                <a:cs typeface="+mn-cs"/>
              </a:rPr>
              <a:t>cars2</a:t>
            </a:r>
            <a:r>
              <a:rPr lang="en-US" sz="900" kern="1200" baseline="0" dirty="0">
                <a:solidFill>
                  <a:schemeClr val="tx1"/>
                </a:solidFill>
                <a:effectLst/>
                <a:latin typeface="+mn-lt"/>
                <a:ea typeface="+mn-ea"/>
                <a:cs typeface="+mn-cs"/>
              </a:rPr>
              <a:t> table, </a:t>
            </a:r>
            <a:r>
              <a:rPr lang="en-US" sz="900" kern="1200" dirty="0">
                <a:solidFill>
                  <a:schemeClr val="tx1"/>
                </a:solidFill>
                <a:effectLst/>
                <a:latin typeface="+mn-lt"/>
                <a:ea typeface="+mn-ea"/>
                <a:cs typeface="+mn-cs"/>
              </a:rPr>
              <a:t>I want to create a new column named </a:t>
            </a:r>
            <a:r>
              <a:rPr lang="en-US" sz="900" b="1" kern="1200" dirty="0" err="1">
                <a:solidFill>
                  <a:schemeClr val="tx1"/>
                </a:solidFill>
                <a:effectLst/>
                <a:latin typeface="+mn-lt"/>
                <a:ea typeface="+mn-ea"/>
                <a:cs typeface="+mn-cs"/>
              </a:rPr>
              <a:t>Cost_Group</a:t>
            </a:r>
            <a:r>
              <a:rPr lang="en-US" sz="900" b="1"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and assign a number to the column based on the value of the manufacturer’s suggested retail price, or MSRP.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 need to use conditional logic</a:t>
            </a:r>
            <a:r>
              <a:rPr lang="en-US" sz="900" kern="1200" baseline="0" dirty="0">
                <a:solidFill>
                  <a:schemeClr val="tx1"/>
                </a:solidFill>
                <a:effectLst/>
                <a:latin typeface="+mn-lt"/>
                <a:ea typeface="+mn-ea"/>
                <a:cs typeface="+mn-cs"/>
              </a:rPr>
              <a:t> to do this. </a:t>
            </a:r>
            <a:r>
              <a:rPr lang="en-US" sz="900" kern="1200" dirty="0">
                <a:solidFill>
                  <a:schemeClr val="tx1"/>
                </a:solidFill>
                <a:effectLst/>
                <a:latin typeface="+mn-lt"/>
                <a:ea typeface="+mn-ea"/>
                <a:cs typeface="+mn-cs"/>
              </a:rPr>
              <a:t>After the keyword IF, we provide a condition: </a:t>
            </a:r>
            <a:r>
              <a:rPr lang="en-US" sz="900" b="1" kern="120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less than 30,000 or </a:t>
            </a:r>
            <a:r>
              <a:rPr lang="en-US" sz="900" b="1" kern="120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greater than or equal to 30,000. If the condition is true, then execute a single DATA step statement after the keyword THEN. The executable statements assign a value of 1 or 2 to the new column </a:t>
            </a:r>
            <a:r>
              <a:rPr lang="en-US" sz="900" b="1" kern="1200" dirty="0" err="1">
                <a:solidFill>
                  <a:schemeClr val="tx1"/>
                </a:solidFill>
                <a:effectLst/>
                <a:latin typeface="+mn-lt"/>
                <a:ea typeface="+mn-ea"/>
                <a:cs typeface="+mn-cs"/>
              </a:rPr>
              <a:t>Cost_Group</a:t>
            </a:r>
            <a:r>
              <a:rPr lang="en-US" sz="900" kern="1200" dirty="0">
                <a:solidFill>
                  <a:schemeClr val="tx1"/>
                </a:solidFill>
                <a:effectLst/>
                <a:latin typeface="+mn-lt"/>
                <a:ea typeface="+mn-ea"/>
                <a:cs typeface="+mn-cs"/>
              </a:rPr>
              <a:t>. The IF-THEN statements conclude with a semicolon. I’ve always liked this syntax because it is really intuitive. </a:t>
            </a:r>
          </a:p>
          <a:p>
            <a:endParaRPr lang="en-US" dirty="0"/>
          </a:p>
        </p:txBody>
      </p:sp>
    </p:spTree>
    <p:extLst>
      <p:ext uri="{BB962C8B-B14F-4D97-AF65-F5344CB8AC3E}">
        <p14:creationId xmlns:p14="http://schemas.microsoft.com/office/powerpoint/2010/main" val="403182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u="none" kern="1200" dirty="0">
                <a:solidFill>
                  <a:schemeClr val="tx1"/>
                </a:solidFill>
                <a:effectLst/>
                <a:latin typeface="+mn-lt"/>
                <a:ea typeface="+mn-ea"/>
                <a:cs typeface="+mn-cs"/>
              </a:rPr>
              <a:t>When you have multiple </a:t>
            </a:r>
            <a:r>
              <a:rPr lang="en-US" sz="900" kern="1200" dirty="0">
                <a:solidFill>
                  <a:schemeClr val="tx1"/>
                </a:solidFill>
                <a:effectLst/>
                <a:latin typeface="+mn-lt"/>
                <a:ea typeface="+mn-ea"/>
                <a:cs typeface="+mn-cs"/>
              </a:rPr>
              <a:t>IF-THEN statements, SAS tests all conditions in sequence for every row of the data. The last true condition executes the statement that determines the value in the output table. Suppose you want to treat these conditions as a hierarchy so that when a true condition is found, SAS simply executes the statement following THEN and skips the subsequent IF statements. If you want to enforce this type of sequential testing, then the magic word you can add is ELSE. </a:t>
            </a:r>
            <a:endParaRPr lang="en-US" dirty="0"/>
          </a:p>
        </p:txBody>
      </p:sp>
    </p:spTree>
    <p:extLst>
      <p:ext uri="{BB962C8B-B14F-4D97-AF65-F5344CB8AC3E}">
        <p14:creationId xmlns:p14="http://schemas.microsoft.com/office/powerpoint/2010/main" val="3641397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Looking at this code example, the keyword ELSE is not in the first statement, but it has been added in the three statements that follow. This tells SAS to test the conditions only until a true expression is found. </a:t>
            </a:r>
            <a:endParaRPr lang="en-US" dirty="0"/>
          </a:p>
          <a:p>
            <a:endParaRPr lang="en-US" dirty="0"/>
          </a:p>
        </p:txBody>
      </p:sp>
    </p:spTree>
    <p:extLst>
      <p:ext uri="{BB962C8B-B14F-4D97-AF65-F5344CB8AC3E}">
        <p14:creationId xmlns:p14="http://schemas.microsoft.com/office/powerpoint/2010/main" val="335287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look at an example</a:t>
            </a:r>
            <a:r>
              <a:rPr lang="en-US" sz="900" kern="1200" baseline="0" dirty="0">
                <a:solidFill>
                  <a:schemeClr val="tx1"/>
                </a:solidFill>
                <a:effectLst/>
                <a:latin typeface="+mn-lt"/>
                <a:ea typeface="+mn-ea"/>
                <a:cs typeface="+mn-cs"/>
              </a:rPr>
              <a:t> where </a:t>
            </a:r>
            <a:r>
              <a:rPr lang="en-US" sz="900" b="1" kern="1200" baseline="0" dirty="0">
                <a:solidFill>
                  <a:schemeClr val="tx1"/>
                </a:solidFill>
                <a:effectLst/>
                <a:latin typeface="+mn-lt"/>
                <a:ea typeface="+mn-ea"/>
                <a:cs typeface="+mn-cs"/>
              </a:rPr>
              <a:t>MSRP</a:t>
            </a:r>
            <a:r>
              <a:rPr lang="en-US" sz="900" kern="1200" baseline="0" dirty="0">
                <a:solidFill>
                  <a:schemeClr val="tx1"/>
                </a:solidFill>
                <a:effectLst/>
                <a:latin typeface="+mn-lt"/>
                <a:ea typeface="+mn-ea"/>
                <a:cs typeface="+mn-cs"/>
              </a:rPr>
              <a:t> is equal to 35000. The first IF-THEN statement is false, so SAS moves to the next statement. </a:t>
            </a:r>
            <a:endParaRPr lang="en-US" dirty="0"/>
          </a:p>
          <a:p>
            <a:endParaRPr lang="en-US" dirty="0"/>
          </a:p>
        </p:txBody>
      </p:sp>
    </p:spTree>
    <p:extLst>
      <p:ext uri="{BB962C8B-B14F-4D97-AF65-F5344CB8AC3E}">
        <p14:creationId xmlns:p14="http://schemas.microsoft.com/office/powerpoint/2010/main" val="55200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When you work with data, you want to preserve your existing data and create a copy you can work on, so let’s start with a simple DATA step</a:t>
            </a:r>
            <a:r>
              <a:rPr lang="en-US" sz="900" kern="1200" baseline="0" dirty="0">
                <a:solidFill>
                  <a:schemeClr val="tx1"/>
                </a:solidFill>
                <a:effectLst/>
                <a:latin typeface="+mn-lt"/>
                <a:ea typeface="+mn-ea"/>
                <a:cs typeface="+mn-cs"/>
              </a:rPr>
              <a:t> that does just that</a:t>
            </a:r>
            <a:r>
              <a:rPr lang="en-US" sz="900" kern="1200" dirty="0">
                <a:solidFill>
                  <a:schemeClr val="tx1"/>
                </a:solidFill>
                <a:effectLst/>
                <a:latin typeface="+mn-lt"/>
                <a:ea typeface="+mn-ea"/>
                <a:cs typeface="+mn-cs"/>
              </a:rPr>
              <a:t>. The DATA statement names the table you want to create,</a:t>
            </a:r>
            <a:r>
              <a:rPr lang="en-US" sz="900" kern="1200" baseline="0" dirty="0">
                <a:solidFill>
                  <a:schemeClr val="tx1"/>
                </a:solidFill>
                <a:effectLst/>
                <a:latin typeface="+mn-lt"/>
                <a:ea typeface="+mn-ea"/>
                <a:cs typeface="+mn-cs"/>
              </a:rPr>
              <a:t> or the output table</a:t>
            </a:r>
            <a:r>
              <a:rPr lang="en-US" sz="900" kern="1200" dirty="0">
                <a:solidFill>
                  <a:schemeClr val="tx1"/>
                </a:solidFill>
                <a:effectLst/>
                <a:latin typeface="+mn-lt"/>
                <a:ea typeface="+mn-ea"/>
                <a:cs typeface="+mn-cs"/>
              </a:rPr>
              <a:t>. This can be a temporary table if you use the </a:t>
            </a:r>
            <a:r>
              <a:rPr lang="en-US" sz="900" b="1" kern="1200" dirty="0">
                <a:solidFill>
                  <a:schemeClr val="tx1"/>
                </a:solidFill>
                <a:effectLst/>
                <a:latin typeface="+mn-lt"/>
                <a:ea typeface="+mn-ea"/>
                <a:cs typeface="+mn-cs"/>
              </a:rPr>
              <a:t>Work</a:t>
            </a:r>
            <a:r>
              <a:rPr lang="en-US" sz="900" kern="1200" dirty="0">
                <a:solidFill>
                  <a:schemeClr val="tx1"/>
                </a:solidFill>
                <a:effectLst/>
                <a:latin typeface="+mn-lt"/>
                <a:ea typeface="+mn-ea"/>
                <a:cs typeface="+mn-cs"/>
              </a:rPr>
              <a:t> library or a permanent table if you use any other library. Please be aware that if the table you list in the DATA statement exists and you have Write access to it, the DATA step</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overwrites that table. And and there is no undo! The SET statement names the existing table you are reading from, or the input</a:t>
            </a:r>
            <a:r>
              <a:rPr lang="en-US" sz="900" kern="1200" baseline="0" dirty="0">
                <a:solidFill>
                  <a:schemeClr val="tx1"/>
                </a:solidFill>
                <a:effectLst/>
                <a:latin typeface="+mn-lt"/>
                <a:ea typeface="+mn-ea"/>
                <a:cs typeface="+mn-cs"/>
              </a:rPr>
              <a:t> table</a:t>
            </a:r>
            <a:r>
              <a:rPr lang="en-US" sz="900" kern="1200" dirty="0">
                <a:solidFill>
                  <a:schemeClr val="tx1"/>
                </a:solidFill>
                <a:effectLst/>
                <a:latin typeface="+mn-lt"/>
                <a:ea typeface="+mn-ea"/>
                <a:cs typeface="+mn-cs"/>
              </a:rPr>
              <a:t>. When I reference a data source as </a:t>
            </a:r>
            <a:r>
              <a:rPr lang="en-US" sz="900" i="1" kern="1200" dirty="0">
                <a:solidFill>
                  <a:schemeClr val="tx1"/>
                </a:solidFill>
                <a:effectLst/>
                <a:latin typeface="+mn-lt"/>
                <a:ea typeface="+mn-ea"/>
                <a:cs typeface="+mn-cs"/>
              </a:rPr>
              <a:t>libref.table</a:t>
            </a:r>
            <a:r>
              <a:rPr lang="en-US" sz="900" kern="1200" dirty="0">
                <a:solidFill>
                  <a:schemeClr val="tx1"/>
                </a:solidFill>
                <a:effectLst/>
                <a:latin typeface="+mn-lt"/>
                <a:ea typeface="+mn-ea"/>
                <a:cs typeface="+mn-cs"/>
              </a:rPr>
              <a:t>, then based on a previous LIBNAME statement, SAS knows where to find the data source and how to read it. And of course the DATA step ends with a RUN statement. </a:t>
            </a:r>
            <a:endParaRPr lang="en-US" altLang="en-US" dirty="0"/>
          </a:p>
          <a:p>
            <a:endParaRPr lang="en-US" dirty="0"/>
          </a:p>
        </p:txBody>
      </p:sp>
    </p:spTree>
    <p:extLst>
      <p:ext uri="{BB962C8B-B14F-4D97-AF65-F5344CB8AC3E}">
        <p14:creationId xmlns:p14="http://schemas.microsoft.com/office/powerpoint/2010/main" val="40727286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second condition is true, so SAS assigns</a:t>
            </a:r>
            <a:r>
              <a:rPr lang="en-US" baseline="0" dirty="0"/>
              <a:t> the value 2 to </a:t>
            </a:r>
            <a:r>
              <a:rPr lang="en-US" b="1" baseline="0" dirty="0" err="1"/>
              <a:t>Cost_Group</a:t>
            </a:r>
            <a:r>
              <a:rPr lang="en-US" baseline="0" dirty="0"/>
              <a:t>.</a:t>
            </a:r>
            <a:endParaRPr lang="en-US" dirty="0"/>
          </a:p>
        </p:txBody>
      </p:sp>
    </p:spTree>
    <p:extLst>
      <p:ext uri="{BB962C8B-B14F-4D97-AF65-F5344CB8AC3E}">
        <p14:creationId xmlns:p14="http://schemas.microsoft.com/office/powerpoint/2010/main" val="1604668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And then SAS skips the rest of the conditional processing statements.</a:t>
            </a:r>
          </a:p>
        </p:txBody>
      </p:sp>
    </p:spTree>
    <p:extLst>
      <p:ext uri="{BB962C8B-B14F-4D97-AF65-F5344CB8AC3E}">
        <p14:creationId xmlns:p14="http://schemas.microsoft.com/office/powerpoint/2010/main" val="18864263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For a row with </a:t>
            </a:r>
            <a:r>
              <a:rPr lang="en-US" sz="900" b="1" kern="120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equal</a:t>
            </a:r>
            <a:r>
              <a:rPr lang="en-US" sz="900" kern="1200" baseline="0" dirty="0">
                <a:solidFill>
                  <a:schemeClr val="tx1"/>
                </a:solidFill>
                <a:effectLst/>
                <a:latin typeface="+mn-lt"/>
                <a:ea typeface="+mn-ea"/>
                <a:cs typeface="+mn-cs"/>
              </a:rPr>
              <a:t> to 75000, none of the stated </a:t>
            </a:r>
            <a:r>
              <a:rPr lang="en-US" sz="900" b="1" kern="1200" baseline="0" dirty="0">
                <a:solidFill>
                  <a:schemeClr val="tx1"/>
                </a:solidFill>
                <a:effectLst/>
                <a:latin typeface="+mn-lt"/>
                <a:ea typeface="+mn-ea"/>
                <a:cs typeface="+mn-cs"/>
              </a:rPr>
              <a:t>MSRP</a:t>
            </a:r>
            <a:r>
              <a:rPr lang="en-US" sz="900" kern="1200" baseline="0" dirty="0">
                <a:solidFill>
                  <a:schemeClr val="tx1"/>
                </a:solidFill>
                <a:effectLst/>
                <a:latin typeface="+mn-lt"/>
                <a:ea typeface="+mn-ea"/>
                <a:cs typeface="+mn-cs"/>
              </a:rPr>
              <a:t> conditions are true, so the last assignment statement is executed. </a:t>
            </a:r>
            <a:r>
              <a:rPr lang="en-US" sz="900" kern="1200" dirty="0">
                <a:solidFill>
                  <a:schemeClr val="tx1"/>
                </a:solidFill>
                <a:effectLst/>
                <a:latin typeface="+mn-lt"/>
                <a:ea typeface="+mn-ea"/>
                <a:cs typeface="+mn-cs"/>
              </a:rPr>
              <a:t>Notice in this final ELSE statement that there is no condition, just an assignment statement. There is no reason to test that final condition because if the preceding conditions are all false, we know </a:t>
            </a:r>
            <a:r>
              <a:rPr lang="en-US" sz="900" b="1" kern="1200" dirty="0">
                <a:solidFill>
                  <a:schemeClr val="tx1"/>
                </a:solidFill>
                <a:effectLst/>
                <a:latin typeface="+mn-lt"/>
                <a:ea typeface="+mn-ea"/>
                <a:cs typeface="+mn-cs"/>
              </a:rPr>
              <a:t>Cost_Group </a:t>
            </a:r>
            <a:r>
              <a:rPr lang="en-US" sz="900" kern="1200" dirty="0">
                <a:solidFill>
                  <a:schemeClr val="tx1"/>
                </a:solidFill>
                <a:effectLst/>
                <a:latin typeface="+mn-lt"/>
                <a:ea typeface="+mn-ea"/>
                <a:cs typeface="+mn-cs"/>
              </a:rPr>
              <a:t>should be 4. </a:t>
            </a:r>
            <a:endParaRPr lang="en-US" dirty="0"/>
          </a:p>
        </p:txBody>
      </p:sp>
    </p:spTree>
    <p:extLst>
      <p:ext uri="{BB962C8B-B14F-4D97-AF65-F5344CB8AC3E}">
        <p14:creationId xmlns:p14="http://schemas.microsoft.com/office/powerpoint/2010/main" val="19540611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E09605-C40C-445F-92CF-922A461A2031}" type="slidenum">
              <a:rPr lang="en-US" altLang="en-US" sz="1200" smtClean="0"/>
              <a:pPr/>
              <a:t>53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9388968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E09605-C40C-445F-92CF-922A461A2031}" type="slidenum">
              <a:rPr lang="en-US" altLang="en-US" sz="1200" smtClean="0"/>
              <a:pPr/>
              <a:t>54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664743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We can also use conditional</a:t>
            </a:r>
            <a:r>
              <a:rPr lang="en-US" baseline="0" dirty="0"/>
              <a:t> processing to create character columns.</a:t>
            </a:r>
            <a:endParaRPr lang="en-US" dirty="0"/>
          </a:p>
        </p:txBody>
      </p:sp>
    </p:spTree>
    <p:extLst>
      <p:ext uri="{BB962C8B-B14F-4D97-AF65-F5344CB8AC3E}">
        <p14:creationId xmlns:p14="http://schemas.microsoft.com/office/powerpoint/2010/main" val="40506490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It's important to know that</a:t>
            </a:r>
            <a:r>
              <a:rPr lang="en-US" baseline="0" dirty="0"/>
              <a:t> the first occurrence of a column in the DATA step defines the name, type, and length of the column. So, if you have an assignment statement that defines a character column and assigns the value </a:t>
            </a:r>
            <a:r>
              <a:rPr lang="en-US" i="1" baseline="0" dirty="0"/>
              <a:t>Basic</a:t>
            </a:r>
            <a:r>
              <a:rPr lang="en-US" baseline="0" dirty="0"/>
              <a:t>, the column is created with a length of 5, the number of characters in the word </a:t>
            </a:r>
            <a:r>
              <a:rPr lang="en-US" i="1" baseline="0" dirty="0"/>
              <a:t>Basic</a:t>
            </a:r>
            <a:r>
              <a:rPr lang="en-US" baseline="0" dirty="0"/>
              <a:t>. You can see from the output that </a:t>
            </a:r>
            <a:r>
              <a:rPr lang="en-US" i="1" baseline="0" dirty="0"/>
              <a:t>LUXURY</a:t>
            </a:r>
            <a:r>
              <a:rPr lang="en-US" baseline="0" dirty="0"/>
              <a:t> is truncated because it has six characters. </a:t>
            </a:r>
            <a:endParaRPr lang="en-US" dirty="0"/>
          </a:p>
        </p:txBody>
      </p:sp>
    </p:spTree>
    <p:extLst>
      <p:ext uri="{BB962C8B-B14F-4D97-AF65-F5344CB8AC3E}">
        <p14:creationId xmlns:p14="http://schemas.microsoft.com/office/powerpoint/2010/main" val="1673190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One way to avoid this problem is to explicitly</a:t>
            </a:r>
            <a:r>
              <a:rPr lang="en-US" baseline="0" dirty="0"/>
              <a:t> define a character column in the DATA step with a LENGTH statement. The syntax for this statement is the keyword LENGTH followed by the name of the column, a dollar sign to indicate a character column, and the length you want to assign. </a:t>
            </a:r>
            <a:endParaRPr lang="en-US" dirty="0"/>
          </a:p>
        </p:txBody>
      </p:sp>
    </p:spTree>
    <p:extLst>
      <p:ext uri="{BB962C8B-B14F-4D97-AF65-F5344CB8AC3E}">
        <p14:creationId xmlns:p14="http://schemas.microsoft.com/office/powerpoint/2010/main" val="5520166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example code, the LENGTH statement defines</a:t>
            </a:r>
            <a:r>
              <a:rPr lang="en-US" baseline="0" dirty="0"/>
              <a:t> the </a:t>
            </a:r>
            <a:r>
              <a:rPr lang="en-US" b="1" baseline="0" dirty="0" err="1"/>
              <a:t>CarType</a:t>
            </a:r>
            <a:r>
              <a:rPr lang="en-US" baseline="0" dirty="0"/>
              <a:t> column with a length of 6 before the conditional processing statements. </a:t>
            </a:r>
            <a:endParaRPr lang="en-US" dirty="0"/>
          </a:p>
        </p:txBody>
      </p:sp>
    </p:spTree>
    <p:extLst>
      <p:ext uri="{BB962C8B-B14F-4D97-AF65-F5344CB8AC3E}">
        <p14:creationId xmlns:p14="http://schemas.microsoft.com/office/powerpoint/2010/main" val="14058103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1384A7-5412-4278-B778-9096D2FE8BA8}" type="slidenum">
              <a:rPr lang="en-US" altLang="en-US" sz="1200" smtClean="0"/>
              <a:pPr/>
              <a:t>59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70636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a:t>
            </a:r>
            <a:r>
              <a:rPr lang="en-US" baseline="0" dirty="0"/>
              <a:t>s code example, the DATA step creates the new table </a:t>
            </a:r>
            <a:r>
              <a:rPr lang="en-US" b="1" baseline="0" dirty="0" err="1"/>
              <a:t>myclass</a:t>
            </a:r>
            <a:r>
              <a:rPr lang="en-US" baseline="0" dirty="0"/>
              <a:t> in the </a:t>
            </a:r>
            <a:r>
              <a:rPr lang="en-US" b="1" baseline="0" dirty="0"/>
              <a:t>Work</a:t>
            </a:r>
            <a:r>
              <a:rPr lang="en-US" baseline="0" dirty="0"/>
              <a:t> library by reading the </a:t>
            </a:r>
            <a:r>
              <a:rPr lang="en-US" b="1" baseline="0" dirty="0"/>
              <a:t>class </a:t>
            </a:r>
            <a:r>
              <a:rPr lang="en-US" baseline="0" dirty="0"/>
              <a:t>table from the </a:t>
            </a:r>
            <a:r>
              <a:rPr lang="en-US" b="1" baseline="0" dirty="0" err="1"/>
              <a:t>Sashelp</a:t>
            </a:r>
            <a:r>
              <a:rPr lang="en-US" baseline="0" dirty="0"/>
              <a:t> library. The </a:t>
            </a:r>
            <a:r>
              <a:rPr lang="en-US" b="1" baseline="0" dirty="0" err="1"/>
              <a:t>myclass</a:t>
            </a:r>
            <a:r>
              <a:rPr lang="en-US" baseline="0" dirty="0"/>
              <a:t> table is an exact copy of </a:t>
            </a:r>
            <a:r>
              <a:rPr lang="en-US" b="1" baseline="0" dirty="0"/>
              <a:t>class</a:t>
            </a:r>
            <a:r>
              <a:rPr lang="en-US" baseline="0" dirty="0"/>
              <a:t>.</a:t>
            </a:r>
            <a:endParaRPr lang="en-US" dirty="0"/>
          </a:p>
        </p:txBody>
      </p:sp>
    </p:spTree>
    <p:extLst>
      <p:ext uri="{BB962C8B-B14F-4D97-AF65-F5344CB8AC3E}">
        <p14:creationId xmlns:p14="http://schemas.microsoft.com/office/powerpoint/2010/main" val="13400480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1384A7-5412-4278-B778-9096D2FE8BA8}" type="slidenum">
              <a:rPr lang="en-US" altLang="en-US" sz="1200" smtClean="0"/>
              <a:pPr/>
              <a:t>60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8051042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1384A7-5412-4278-B778-9096D2FE8BA8}" type="slidenum">
              <a:rPr lang="en-US" altLang="en-US" sz="1200" smtClean="0"/>
              <a:pPr/>
              <a:t>61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559721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look at another scenario. What if I want to evaluate compound conditions?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That’s perfectly fine! You can create</a:t>
            </a:r>
            <a:r>
              <a:rPr lang="en-US" sz="900" kern="1200" baseline="0" dirty="0">
                <a:solidFill>
                  <a:schemeClr val="tx1"/>
                </a:solidFill>
                <a:effectLst/>
                <a:latin typeface="+mn-lt"/>
                <a:ea typeface="+mn-ea"/>
                <a:cs typeface="+mn-cs"/>
              </a:rPr>
              <a:t> compound conditions with AND or </a:t>
            </a:r>
            <a:r>
              <a:rPr lang="en-US" sz="900" kern="1200" baseline="0" dirty="0" err="1">
                <a:solidFill>
                  <a:schemeClr val="tx1"/>
                </a:solidFill>
                <a:effectLst/>
                <a:latin typeface="+mn-lt"/>
                <a:ea typeface="+mn-ea"/>
                <a:cs typeface="+mn-cs"/>
              </a:rPr>
              <a:t>OR</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If you use AND, both conditions must be true, and if you use OR, one condition must be true.</a:t>
            </a:r>
          </a:p>
          <a:p>
            <a:endParaRPr lang="en-US" dirty="0"/>
          </a:p>
        </p:txBody>
      </p:sp>
    </p:spTree>
    <p:extLst>
      <p:ext uri="{BB962C8B-B14F-4D97-AF65-F5344CB8AC3E}">
        <p14:creationId xmlns:p14="http://schemas.microsoft.com/office/powerpoint/2010/main" val="30160795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So if you can specify a compound condition to evaluate, can you do the same after the keyword THEN to execute multiple statements? If I attempt to use AND between two statements, the program fails with a syntax error because I am allowed only one executable statement following THEN. </a:t>
            </a:r>
          </a:p>
          <a:p>
            <a:endParaRPr lang="en-US" dirty="0"/>
          </a:p>
        </p:txBody>
      </p:sp>
    </p:spTree>
    <p:extLst>
      <p:ext uri="{BB962C8B-B14F-4D97-AF65-F5344CB8AC3E}">
        <p14:creationId xmlns:p14="http://schemas.microsoft.com/office/powerpoint/2010/main" val="42937756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Don’t</a:t>
            </a:r>
            <a:r>
              <a:rPr lang="en-US" sz="900" kern="1200" baseline="0" dirty="0">
                <a:solidFill>
                  <a:schemeClr val="tx1"/>
                </a:solidFill>
                <a:effectLst/>
                <a:latin typeface="+mn-lt"/>
                <a:ea typeface="+mn-ea"/>
                <a:cs typeface="+mn-cs"/>
              </a:rPr>
              <a:t> worry, </a:t>
            </a:r>
            <a:r>
              <a:rPr lang="en-US" sz="900" kern="1200" dirty="0">
                <a:solidFill>
                  <a:schemeClr val="tx1"/>
                </a:solidFill>
                <a:effectLst/>
                <a:latin typeface="+mn-lt"/>
                <a:ea typeface="+mn-ea"/>
                <a:cs typeface="+mn-cs"/>
              </a:rPr>
              <a:t>SAS offers alternate syntax that you can use when you want to execute multiple statements for a given condition. We call this syntax IF-THEN/DO. After a condition, you type </a:t>
            </a:r>
            <a:r>
              <a:rPr lang="en-US" sz="900" b="1" kern="1200" dirty="0">
                <a:solidFill>
                  <a:schemeClr val="tx1"/>
                </a:solidFill>
                <a:effectLst/>
                <a:latin typeface="+mn-lt"/>
                <a:ea typeface="+mn-ea"/>
                <a:cs typeface="+mn-cs"/>
              </a:rPr>
              <a:t>THEN DO </a:t>
            </a:r>
            <a:r>
              <a:rPr lang="en-US" sz="900" kern="1200" dirty="0">
                <a:solidFill>
                  <a:schemeClr val="tx1"/>
                </a:solidFill>
                <a:effectLst/>
                <a:latin typeface="+mn-lt"/>
                <a:ea typeface="+mn-ea"/>
                <a:cs typeface="+mn-cs"/>
              </a:rPr>
              <a:t>and a semicolon. After that statement, you can list as many statements as you need to process, and then close the block with an END statement. This is repeated for each of the ELSE IF or ELSE DO blocks. </a:t>
            </a:r>
          </a:p>
          <a:p>
            <a:endParaRPr lang="en-US" dirty="0"/>
          </a:p>
        </p:txBody>
      </p:sp>
    </p:spTree>
    <p:extLst>
      <p:ext uri="{BB962C8B-B14F-4D97-AF65-F5344CB8AC3E}">
        <p14:creationId xmlns:p14="http://schemas.microsoft.com/office/powerpoint/2010/main" val="11245328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example, we use the DATA step </a:t>
            </a:r>
            <a:r>
              <a:rPr lang="en-US" baseline="0" dirty="0"/>
              <a:t>to create not one, but two tables. In the DATA statement we can list more than one output table. In the first condition, if </a:t>
            </a:r>
            <a:r>
              <a:rPr lang="en-US" b="1" baseline="0" dirty="0"/>
              <a:t>MSRP</a:t>
            </a:r>
            <a:r>
              <a:rPr lang="en-US" baseline="0" dirty="0"/>
              <a:t> is less than 20000, we assign </a:t>
            </a:r>
            <a:r>
              <a:rPr lang="en-US" b="1" baseline="0" dirty="0"/>
              <a:t>Cost_Group </a:t>
            </a:r>
            <a:r>
              <a:rPr lang="en-US" baseline="0" dirty="0"/>
              <a:t>a value of 1, and then use the explicit OUTPUT statement to tell SAS which of the two tables to write that row to. Just remember that because these statements execute in sequence, we must first assign a value to </a:t>
            </a:r>
            <a:r>
              <a:rPr lang="en-US" b="1" baseline="0" dirty="0"/>
              <a:t>Cost_Group</a:t>
            </a:r>
            <a:r>
              <a:rPr lang="en-US" baseline="0" dirty="0"/>
              <a:t>, and then output the row to a particular table. The remaining conditions also include statements to assign a different value to </a:t>
            </a:r>
            <a:r>
              <a:rPr lang="en-US" b="1" baseline="0" dirty="0"/>
              <a:t>Cost_Group </a:t>
            </a:r>
            <a:r>
              <a:rPr lang="en-US" baseline="0" dirty="0"/>
              <a:t>and output to either the </a:t>
            </a:r>
            <a:r>
              <a:rPr lang="en-US" b="1" baseline="0" dirty="0"/>
              <a:t>under40</a:t>
            </a:r>
            <a:r>
              <a:rPr lang="en-US" baseline="0" dirty="0"/>
              <a:t> or </a:t>
            </a:r>
            <a:r>
              <a:rPr lang="en-US" b="1" baseline="0" dirty="0"/>
              <a:t>over40</a:t>
            </a:r>
            <a:r>
              <a:rPr lang="en-US" baseline="0" dirty="0"/>
              <a:t> tables. </a:t>
            </a:r>
            <a:endParaRPr lang="en-US" dirty="0"/>
          </a:p>
        </p:txBody>
      </p:sp>
    </p:spTree>
    <p:extLst>
      <p:ext uri="{BB962C8B-B14F-4D97-AF65-F5344CB8AC3E}">
        <p14:creationId xmlns:p14="http://schemas.microsoft.com/office/powerpoint/2010/main" val="14211921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E45CF2-406B-4DD4-810D-D273094B610C}" type="slidenum">
              <a:rPr lang="en-US" altLang="en-US" sz="1200" smtClean="0"/>
              <a:pPr/>
              <a:t>66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0448445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E45CF2-406B-4DD4-810D-D273094B610C}" type="slidenum">
              <a:rPr lang="en-US" altLang="en-US" sz="1200" smtClean="0"/>
              <a:pPr/>
              <a:t>67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0100574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2696585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303856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So how does the DATA step work behind the scenes? In this class, you</a:t>
            </a:r>
            <a:r>
              <a:rPr lang="en-US" sz="900" kern="1200" baseline="0" dirty="0">
                <a:solidFill>
                  <a:schemeClr val="tx1"/>
                </a:solidFill>
                <a:effectLst/>
                <a:latin typeface="+mn-lt"/>
                <a:ea typeface="+mn-ea"/>
                <a:cs typeface="+mn-cs"/>
              </a:rPr>
              <a:t> need to have only a high-level understanding of the process</a:t>
            </a:r>
            <a:r>
              <a:rPr lang="en-US" sz="900" kern="1200" dirty="0">
                <a:solidFill>
                  <a:schemeClr val="tx1"/>
                </a:solidFill>
                <a:effectLst/>
                <a:latin typeface="+mn-lt"/>
                <a:ea typeface="+mn-ea"/>
                <a:cs typeface="+mn-cs"/>
              </a:rPr>
              <a:t>. </a:t>
            </a:r>
            <a:r>
              <a:rPr lang="en-US" sz="900" kern="1200" baseline="0" dirty="0">
                <a:solidFill>
                  <a:schemeClr val="tx1"/>
                </a:solidFill>
                <a:effectLst/>
                <a:latin typeface="+mn-lt"/>
                <a:ea typeface="+mn-ea"/>
                <a:cs typeface="+mn-cs"/>
              </a:rPr>
              <a:t>The DATA step has two phases: compilation and execution. In the compilation phase, SAS checks for syntax errors in the program and establishes the table metadata, such as column name, type, and length. In the execution phase, the data is read, processed, and written one row at time. </a:t>
            </a:r>
            <a:endParaRPr lang="en-US" dirty="0"/>
          </a:p>
        </p:txBody>
      </p:sp>
    </p:spTree>
    <p:extLst>
      <p:ext uri="{BB962C8B-B14F-4D97-AF65-F5344CB8AC3E}">
        <p14:creationId xmlns:p14="http://schemas.microsoft.com/office/powerpoint/2010/main" val="3325433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4790756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988961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0766907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0521129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Checking for syntax errors is the first step in the compilation phase.</a:t>
            </a:r>
          </a:p>
        </p:txBody>
      </p:sp>
    </p:spTree>
    <p:extLst>
      <p:ext uri="{BB962C8B-B14F-4D97-AF65-F5344CB8AC3E}">
        <p14:creationId xmlns:p14="http://schemas.microsoft.com/office/powerpoint/2010/main" val="34807353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3925060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a:t>
            </a:r>
          </a:p>
          <a:p>
            <a:r>
              <a:rPr lang="en-US" altLang="en-US" dirty="0"/>
              <a:t>The SET statement indicates the table that will be read. The DATA statement indicates the table that will be created or updated. </a:t>
            </a:r>
          </a:p>
        </p:txBody>
      </p:sp>
    </p:spTree>
    <p:extLst>
      <p:ext uri="{BB962C8B-B14F-4D97-AF65-F5344CB8AC3E}">
        <p14:creationId xmlns:p14="http://schemas.microsoft.com/office/powerpoint/2010/main" val="26328576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20416222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a:t>
            </a:r>
          </a:p>
          <a:p>
            <a:r>
              <a:rPr lang="en-US" altLang="en-US" dirty="0"/>
              <a:t>You can use the XLSX LIBNAME engine to read an Excel worksheet directly and process the data with the DATA step.  </a:t>
            </a:r>
          </a:p>
          <a:p>
            <a:endParaRPr lang="en-US" altLang="en-US" dirty="0"/>
          </a:p>
        </p:txBody>
      </p:sp>
    </p:spTree>
    <p:extLst>
      <p:ext uri="{BB962C8B-B14F-4D97-AF65-F5344CB8AC3E}">
        <p14:creationId xmlns:p14="http://schemas.microsoft.com/office/powerpoint/2010/main" val="34481406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1875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DATA step execution is like an automatic loop. The first time through the DATA step, the SET statement reads row number one from the input table and then processes any other statements in sequence, manipulating the values within that row. When SAS reaches the RUN statement, there is an implied OUPUT action, and the new row is written to the output table. The DATA step then automatically loops back to the top and executes the statements in order again, this time reading, manipulating, and outputting the second row. That implicit loop continues until all of the rows are read from the input table.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As you learn more about the DATA</a:t>
            </a:r>
            <a:r>
              <a:rPr lang="en-US" sz="900" kern="1200" baseline="0" dirty="0">
                <a:solidFill>
                  <a:schemeClr val="tx1"/>
                </a:solidFill>
                <a:effectLst/>
                <a:latin typeface="+mn-lt"/>
                <a:ea typeface="+mn-ea"/>
                <a:cs typeface="+mn-cs"/>
              </a:rPr>
              <a:t> step, it's helpful to have a deep understanding of this behind-the-scenes processing. The SAS</a:t>
            </a:r>
            <a:r>
              <a:rPr lang="en-US" sz="900" kern="1200" baseline="30000" dirty="0">
                <a:solidFill>
                  <a:schemeClr val="tx1"/>
                </a:solidFill>
                <a:effectLst/>
                <a:latin typeface="+mn-lt"/>
                <a:ea typeface="+mn-ea"/>
                <a:cs typeface="+mn-cs"/>
              </a:rPr>
              <a:t>®</a:t>
            </a:r>
            <a:r>
              <a:rPr lang="en-US" sz="900" kern="1200" baseline="0" dirty="0">
                <a:solidFill>
                  <a:schemeClr val="tx1"/>
                </a:solidFill>
                <a:effectLst/>
                <a:latin typeface="+mn-lt"/>
                <a:ea typeface="+mn-ea"/>
                <a:cs typeface="+mn-cs"/>
              </a:rPr>
              <a:t> Programming 2 course addresses more complex DATA step code and covers the details of the compile and execute phases. </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2702476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The output table is listed in the DATA statement.</a:t>
            </a:r>
          </a:p>
        </p:txBody>
      </p:sp>
    </p:spTree>
    <p:extLst>
      <p:ext uri="{BB962C8B-B14F-4D97-AF65-F5344CB8AC3E}">
        <p14:creationId xmlns:p14="http://schemas.microsoft.com/office/powerpoint/2010/main" val="377797949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3882043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Only the four columns listed in the KEEP statement are written to the </a:t>
            </a:r>
            <a:r>
              <a:rPr lang="en-US" altLang="en-US" b="1" dirty="0" err="1"/>
              <a:t>work.comp</a:t>
            </a:r>
            <a:r>
              <a:rPr lang="en-US" altLang="en-US" b="1" dirty="0"/>
              <a:t> </a:t>
            </a:r>
            <a:r>
              <a:rPr lang="en-US" altLang="en-US" dirty="0"/>
              <a:t>table.</a:t>
            </a:r>
          </a:p>
        </p:txBody>
      </p:sp>
    </p:spTree>
    <p:extLst>
      <p:ext uri="{BB962C8B-B14F-4D97-AF65-F5344CB8AC3E}">
        <p14:creationId xmlns:p14="http://schemas.microsoft.com/office/powerpoint/2010/main" val="42599125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2723815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a:t>
            </a:r>
          </a:p>
          <a:p>
            <a:r>
              <a:rPr lang="en-US" altLang="en-US" dirty="0"/>
              <a:t>The MEAN function ignores missing values, so the calculation is (10+5+9)/3=8.</a:t>
            </a:r>
          </a:p>
        </p:txBody>
      </p:sp>
    </p:spTree>
    <p:extLst>
      <p:ext uri="{BB962C8B-B14F-4D97-AF65-F5344CB8AC3E}">
        <p14:creationId xmlns:p14="http://schemas.microsoft.com/office/powerpoint/2010/main" val="17708301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8352738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a:t>
            </a:r>
          </a:p>
          <a:p>
            <a:r>
              <a:rPr lang="en-US" altLang="en-US" dirty="0"/>
              <a:t>The MONTH function returns the month number (1-12) extracted from a SAS date value.</a:t>
            </a:r>
          </a:p>
        </p:txBody>
      </p:sp>
    </p:spTree>
    <p:extLst>
      <p:ext uri="{BB962C8B-B14F-4D97-AF65-F5344CB8AC3E}">
        <p14:creationId xmlns:p14="http://schemas.microsoft.com/office/powerpoint/2010/main" val="11679794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9771868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a:t>
            </a:r>
          </a:p>
          <a:p>
            <a:r>
              <a:rPr lang="en-US" altLang="en-US" dirty="0"/>
              <a:t>The character conditions are case sensitive. The first two IF conditions are false. Therefore, the final ELSE statement assigns </a:t>
            </a:r>
            <a:r>
              <a:rPr lang="en-US" altLang="en-US" b="1" dirty="0"/>
              <a:t>Credit</a:t>
            </a:r>
            <a:r>
              <a:rPr lang="en-US" altLang="en-US" dirty="0"/>
              <a:t> a value of zero.  </a:t>
            </a:r>
          </a:p>
        </p:txBody>
      </p:sp>
    </p:spTree>
    <p:extLst>
      <p:ext uri="{BB962C8B-B14F-4D97-AF65-F5344CB8AC3E}">
        <p14:creationId xmlns:p14="http://schemas.microsoft.com/office/powerpoint/2010/main" val="15333091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66820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CBF72C-50A5-4D11-9B25-9A80FD85D600}" type="slidenum">
              <a:rPr lang="en-US" altLang="en-US" sz="1200" smtClean="0"/>
              <a:pPr/>
              <a:t>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9999900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90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When the DATA step is compiled, the first mention of </a:t>
            </a:r>
            <a:r>
              <a:rPr lang="en-US" altLang="en-US" b="1" dirty="0" err="1"/>
              <a:t>Car_Type</a:t>
            </a:r>
            <a:r>
              <a:rPr lang="en-US" altLang="en-US" b="1" dirty="0"/>
              <a:t> </a:t>
            </a:r>
            <a:r>
              <a:rPr lang="en-US" altLang="en-US" dirty="0"/>
              <a:t>determines the column name, type, and length. The length is determined by the value in the assignment statement. The value </a:t>
            </a:r>
            <a:r>
              <a:rPr lang="en-US" altLang="en-US" i="1" dirty="0"/>
              <a:t>luxury</a:t>
            </a:r>
            <a:r>
              <a:rPr lang="en-US" altLang="en-US" dirty="0"/>
              <a:t> has six characters, so the length is 6.</a:t>
            </a:r>
          </a:p>
        </p:txBody>
      </p:sp>
    </p:spTree>
    <p:extLst>
      <p:ext uri="{BB962C8B-B14F-4D97-AF65-F5344CB8AC3E}">
        <p14:creationId xmlns:p14="http://schemas.microsoft.com/office/powerpoint/2010/main" val="32361150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91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2156858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92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To execute more that one statement if a condition is true</a:t>
            </a:r>
            <a:r>
              <a:rPr lang="en-US" altLang="en-US"/>
              <a:t>, you </a:t>
            </a:r>
            <a:r>
              <a:rPr lang="en-US" altLang="en-US" dirty="0"/>
              <a:t>must use IF-THEN/DO groups.</a:t>
            </a:r>
          </a:p>
        </p:txBody>
      </p:sp>
    </p:spTree>
    <p:extLst>
      <p:ext uri="{BB962C8B-B14F-4D97-AF65-F5344CB8AC3E}">
        <p14:creationId xmlns:p14="http://schemas.microsoft.com/office/powerpoint/2010/main" val="3045727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57890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C28DFA82-19ED-4520-8612-CA26C7834207}"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2777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271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319649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58219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575565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39052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112887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2099566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C28DFA82-19ED-4520-8612-CA26C7834207}"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15928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159369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C28DFA82-19ED-4520-8612-CA26C7834207}"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712593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28DFA82-19ED-4520-8612-CA26C7834207}"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42369131"/>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00463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66253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66748915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0238-87C6-4EF5-8E6C-767296A65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3B111-55C2-4A05-98B7-D40DDF9B61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CDAD324-3521-49C6-BD94-144FCFCE953D}"/>
              </a:ext>
            </a:extLst>
          </p:cNvPr>
          <p:cNvSpPr>
            <a:spLocks noGrp="1"/>
          </p:cNvSpPr>
          <p:nvPr>
            <p:ph type="sldNum" sz="quarter" idx="10"/>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701143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164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C28DFA82-19ED-4520-8612-CA26C7834207}"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38526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23818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137484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422246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158135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405520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C28DFA82-19ED-4520-8612-CA26C7834207}"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28665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C28DFA82-19ED-4520-8612-CA26C7834207}"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4189058097"/>
      </p:ext>
    </p:extLst>
  </p:cSld>
  <p:clrMap bg1="lt1" tx1="dk1" bg2="lt2" tx2="dk2" accent1="accent1" accent2="accent2" accent3="accent3" accent4="accent4" accent5="accent5" accent6="accent6" hlink="hlink" folHlink="folHlink"/>
  <p:sldLayoutIdLst>
    <p:sldLayoutId id="2147486732" r:id="rId1"/>
    <p:sldLayoutId id="2147486733" r:id="rId2"/>
    <p:sldLayoutId id="2147486734" r:id="rId3"/>
    <p:sldLayoutId id="2147486735" r:id="rId4"/>
    <p:sldLayoutId id="2147486736" r:id="rId5"/>
    <p:sldLayoutId id="2147486737" r:id="rId6"/>
    <p:sldLayoutId id="2147486738" r:id="rId7"/>
    <p:sldLayoutId id="2147486739" r:id="rId8"/>
    <p:sldLayoutId id="2147486740" r:id="rId9"/>
    <p:sldLayoutId id="2147486741" r:id="rId10"/>
    <p:sldLayoutId id="2147486742" r:id="rId11"/>
    <p:sldLayoutId id="2147486743" r:id="rId12"/>
    <p:sldLayoutId id="2147486744" r:id="rId13"/>
    <p:sldLayoutId id="2147486745" r:id="rId14"/>
    <p:sldLayoutId id="2147486746" r:id="rId15"/>
    <p:sldLayoutId id="2147486747" r:id="rId16"/>
    <p:sldLayoutId id="2147486748" r:id="rId17"/>
    <p:sldLayoutId id="2147486749" r:id="rId18"/>
    <p:sldLayoutId id="2147486750" r:id="rId19"/>
    <p:sldLayoutId id="2147486751" r:id="rId20"/>
    <p:sldLayoutId id="2147486752" r:id="rId21"/>
    <p:sldLayoutId id="2147486753" r:id="rId22"/>
    <p:sldLayoutId id="2147486754" r:id="rId23"/>
    <p:sldLayoutId id="2147485444" r:id="rId24"/>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notesSlide" Target="../notesSlides/notesSlide10.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14.xml"/><Relationship Id="rId5" Type="http://schemas.openxmlformats.org/officeDocument/2006/relationships/slideLayout" Target="../slideLayouts/slideLayout5.xml"/><Relationship Id="rId4"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15.xml"/><Relationship Id="rId4"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4.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tags" Target="../tags/tag3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notesSlide" Target="../notesSlides/notesSlide1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2.xml"/><Relationship Id="rId5" Type="http://schemas.openxmlformats.org/officeDocument/2006/relationships/tags" Target="../tags/tag41.xml"/><Relationship Id="rId4"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6.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15.png"/><Relationship Id="rId5" Type="http://schemas.openxmlformats.org/officeDocument/2006/relationships/tags" Target="../tags/tag48.xml"/><Relationship Id="rId10" Type="http://schemas.openxmlformats.org/officeDocument/2006/relationships/notesSlide" Target="../notesSlides/notesSlide20.xml"/><Relationship Id="rId4" Type="http://schemas.openxmlformats.org/officeDocument/2006/relationships/tags" Target="../tags/tag47.xml"/><Relationship Id="rId9"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tags" Target="../tags/tag5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57.xml"/><Relationship Id="rId7" Type="http://schemas.openxmlformats.org/officeDocument/2006/relationships/slideLayout" Target="../slideLayouts/slideLayout5.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6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31.xml"/><Relationship Id="rId5" Type="http://schemas.openxmlformats.org/officeDocument/2006/relationships/slideLayout" Target="../slideLayouts/slideLayout5.xml"/><Relationship Id="rId4" Type="http://schemas.openxmlformats.org/officeDocument/2006/relationships/tags" Target="../tags/tag7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78.xml"/><Relationship Id="rId7" Type="http://schemas.openxmlformats.org/officeDocument/2006/relationships/notesSlide" Target="../notesSlides/notesSlide33.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tags" Target="../tags/tag7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20.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35.xml"/><Relationship Id="rId5" Type="http://schemas.openxmlformats.org/officeDocument/2006/relationships/slideLayout" Target="../slideLayouts/slideLayout5.xml"/><Relationship Id="rId4" Type="http://schemas.openxmlformats.org/officeDocument/2006/relationships/tags" Target="../tags/tag8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21.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9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1.xml"/><Relationship Id="rId1" Type="http://schemas.openxmlformats.org/officeDocument/2006/relationships/tags" Target="../tags/tag9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1.xml"/><Relationship Id="rId1" Type="http://schemas.openxmlformats.org/officeDocument/2006/relationships/tags" Target="../tags/tag9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97.xml"/></Relationships>
</file>

<file path=ppt/slides/_rels/slide45.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22.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45.xml"/><Relationship Id="rId5" Type="http://schemas.openxmlformats.org/officeDocument/2006/relationships/slideLayout" Target="../slideLayouts/slideLayout5.xml"/><Relationship Id="rId4" Type="http://schemas.openxmlformats.org/officeDocument/2006/relationships/tags" Target="../tags/tag10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8.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notesSlide" Target="../notesSlides/notesSlide48.xml"/><Relationship Id="rId4"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49.xml"/><Relationship Id="rId5" Type="http://schemas.openxmlformats.org/officeDocument/2006/relationships/slideLayout" Target="../slideLayouts/slideLayout22.xml"/><Relationship Id="rId4" Type="http://schemas.openxmlformats.org/officeDocument/2006/relationships/tags" Target="../tags/tag1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50.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22.xml"/><Relationship Id="rId5" Type="http://schemas.openxmlformats.org/officeDocument/2006/relationships/tags" Target="../tags/tag116.xml"/><Relationship Id="rId4" Type="http://schemas.openxmlformats.org/officeDocument/2006/relationships/tags" Target="../tags/tag115.xml"/></Relationships>
</file>

<file path=ppt/slides/_rels/slide51.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notesSlide" Target="../notesSlides/notesSlide51.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22.xml"/><Relationship Id="rId5" Type="http://schemas.openxmlformats.org/officeDocument/2006/relationships/tags" Target="../tags/tag121.xml"/><Relationship Id="rId4" Type="http://schemas.openxmlformats.org/officeDocument/2006/relationships/tags" Target="../tags/tag120.xml"/></Relationships>
</file>

<file path=ppt/slides/_rels/slide52.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notesSlide" Target="../notesSlides/notesSlide52.xml"/><Relationship Id="rId5" Type="http://schemas.openxmlformats.org/officeDocument/2006/relationships/slideLayout" Target="../slideLayouts/slideLayout22.xml"/><Relationship Id="rId4" Type="http://schemas.openxmlformats.org/officeDocument/2006/relationships/tags" Target="../tags/tag12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5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29.xml"/><Relationship Id="rId7" Type="http://schemas.openxmlformats.org/officeDocument/2006/relationships/notesSlide" Target="../notesSlides/notesSlide54.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tags" Target="../tags/tag134.xml"/><Relationship Id="rId7" Type="http://schemas.openxmlformats.org/officeDocument/2006/relationships/image" Target="../media/image25.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notesSlide" Target="../notesSlides/notesSlide55.xml"/><Relationship Id="rId5" Type="http://schemas.openxmlformats.org/officeDocument/2006/relationships/slideLayout" Target="../slideLayouts/slideLayout22.xml"/><Relationship Id="rId4" Type="http://schemas.openxmlformats.org/officeDocument/2006/relationships/tags" Target="../tags/tag135.xml"/></Relationships>
</file>

<file path=ppt/slides/_rels/slide56.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25.png"/><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notesSlide" Target="../notesSlides/notesSlide56.xml"/><Relationship Id="rId5" Type="http://schemas.openxmlformats.org/officeDocument/2006/relationships/slideLayout" Target="../slideLayouts/slideLayout22.xml"/><Relationship Id="rId4" Type="http://schemas.openxmlformats.org/officeDocument/2006/relationships/tags" Target="../tags/tag139.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image" Target="../media/image26.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58.xml"/><Relationship Id="rId5" Type="http://schemas.openxmlformats.org/officeDocument/2006/relationships/slideLayout" Target="../slideLayouts/slideLayout22.xml"/><Relationship Id="rId4" Type="http://schemas.openxmlformats.org/officeDocument/2006/relationships/tags" Target="../tags/tag145.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notesSlide" Target="../notesSlides/notesSlide60.xml"/><Relationship Id="rId5" Type="http://schemas.openxmlformats.org/officeDocument/2006/relationships/slideLayout" Target="../slideLayouts/slideLayout2.xml"/><Relationship Id="rId4" Type="http://schemas.openxmlformats.org/officeDocument/2006/relationships/tags" Target="../tags/tag15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27.png"/><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notesSlide" Target="../notesSlides/notesSlide63.xml"/><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3.xml"/><Relationship Id="rId1" Type="http://schemas.openxmlformats.org/officeDocument/2006/relationships/tags" Target="../tags/tag159.xml"/></Relationships>
</file>

<file path=ppt/slides/_rels/slide65.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notesSlide" Target="../notesSlides/notesSlide65.xml"/><Relationship Id="rId5" Type="http://schemas.openxmlformats.org/officeDocument/2006/relationships/slideLayout" Target="../slideLayouts/slideLayout2.xml"/><Relationship Id="rId4" Type="http://schemas.openxmlformats.org/officeDocument/2006/relationships/tags" Target="../tags/tag16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notesSlide" Target="../notesSlides/notesSlide67.xml"/><Relationship Id="rId5" Type="http://schemas.openxmlformats.org/officeDocument/2006/relationships/slideLayout" Target="../slideLayouts/slideLayout2.xml"/><Relationship Id="rId4" Type="http://schemas.openxmlformats.org/officeDocument/2006/relationships/tags" Target="../tags/tag169.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71.xml"/><Relationship Id="rId1" Type="http://schemas.openxmlformats.org/officeDocument/2006/relationships/tags" Target="../tags/tag170.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hyperlink" Target="https://support.sas.com/edu/schedules.html?ctry=us&amp;crs=PROG2" TargetMode="External"/><Relationship Id="rId2" Type="http://schemas.openxmlformats.org/officeDocument/2006/relationships/notesSlide" Target="../notesSlides/notesSlide69.xml"/><Relationship Id="rId1" Type="http://schemas.openxmlformats.org/officeDocument/2006/relationships/slideLayout" Target="../slideLayouts/slideLayout3.xml"/><Relationship Id="rId4" Type="http://schemas.openxmlformats.org/officeDocument/2006/relationships/hyperlink" Target="https://support.sas.com/edu/schedules.html?ctry=us&amp;crs=PROG3"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support.sas.com/edu/schedules.html?ctry=us&amp;crs=SQL1" TargetMode="External"/><Relationship Id="rId2" Type="http://schemas.openxmlformats.org/officeDocument/2006/relationships/notesSlide" Target="../notesSlides/notesSlide70.xml"/><Relationship Id="rId1" Type="http://schemas.openxmlformats.org/officeDocument/2006/relationships/slideLayout" Target="../slideLayouts/slideLayout3.xml"/><Relationship Id="rId5" Type="http://schemas.openxmlformats.org/officeDocument/2006/relationships/hyperlink" Target="https://support.sas.com/edu/schedules.html?ctry=us&amp;crs=DS2" TargetMode="External"/><Relationship Id="rId4" Type="http://schemas.openxmlformats.org/officeDocument/2006/relationships/hyperlink" Target="https://blogs.sas.com/content/sgf/2016/02/19/reasons-love-proc-ds2/"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1.xml"/><Relationship Id="rId1" Type="http://schemas.openxmlformats.org/officeDocument/2006/relationships/tags" Target="../tags/tag1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4.xml"/><Relationship Id="rId1" Type="http://schemas.openxmlformats.org/officeDocument/2006/relationships/tags" Target="../tags/tag1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80.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notesSlide" Target="../notesSlides/notesSlide80.xml"/><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notesSlide" Target="../notesSlides/notesSlide82.xml"/><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notesSlide" Target="../notesSlides/notesSlide84.xml"/><Relationship Id="rId4"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198.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0.xml"/><Relationship Id="rId1" Type="http://schemas.openxmlformats.org/officeDocument/2006/relationships/tags" Target="../tags/tag199.xml"/><Relationship Id="rId4"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notesSlide" Target="../notesSlides/notesSlide88.xml"/><Relationship Id="rId4"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notesSlide" Target="../notesSlides/notesSlide90.xml"/><Relationship Id="rId4"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211.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3.xml"/><Relationship Id="rId1" Type="http://schemas.openxmlformats.org/officeDocument/2006/relationships/tags" Target="../tags/tag212.xml"/><Relationship Id="rId4"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4: Preparing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071733707"/>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a:solidFill>
                            <a:schemeClr val="bg1"/>
                          </a:solidFill>
                        </a:rPr>
                        <a:t>4.1 Reading and Filtering Data</a:t>
                      </a:r>
                      <a:endParaRPr lang="en-US" b="0"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4.2 Computing New Columns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4.3 Conditional Processing</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4.01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4" name="TextBox 3"/>
          <p:cNvSpPr txBox="1"/>
          <p:nvPr>
            <p:custDataLst>
              <p:tags r:id="rId2"/>
            </p:custDataLst>
          </p:nvPr>
        </p:nvSpPr>
        <p:spPr>
          <a:xfrm>
            <a:off x="1303840" y="1507176"/>
            <a:ext cx="3763851" cy="88588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data storm_new;</a:t>
            </a:r>
          </a:p>
          <a:p>
            <a:pPr>
              <a:lnSpc>
                <a:spcPct val="85000"/>
              </a:lnSpc>
            </a:pPr>
            <a:r>
              <a:rPr lang="en-US" sz="1800" b="1" dirty="0">
                <a:solidFill>
                  <a:srgbClr val="000000"/>
                </a:solidFill>
                <a:latin typeface="Courier New" panose="02070309020205020404" pitchFamily="49" charset="0"/>
              </a:rPr>
              <a:t>    set pg1.storm_summary;</a:t>
            </a:r>
          </a:p>
          <a:p>
            <a:pPr>
              <a:lnSpc>
                <a:spcPct val="85000"/>
              </a:lnSpc>
            </a:pPr>
            <a:r>
              <a:rPr lang="en-US" sz="1800" b="1" dirty="0">
                <a:solidFill>
                  <a:srgbClr val="000000"/>
                </a:solidFill>
                <a:latin typeface="Courier New" panose="02070309020205020404" pitchFamily="49" charset="0"/>
              </a:rPr>
              <a:t>run;</a:t>
            </a:r>
          </a:p>
        </p:txBody>
      </p:sp>
      <p:sp>
        <p:nvSpPr>
          <p:cNvPr id="7" name="TextBox 6"/>
          <p:cNvSpPr txBox="1"/>
          <p:nvPr/>
        </p:nvSpPr>
        <p:spPr>
          <a:xfrm>
            <a:off x="6385263" y="3600835"/>
            <a:ext cx="2132373" cy="923330"/>
          </a:xfrm>
          <a:prstGeom prst="rect">
            <a:avLst/>
          </a:prstGeom>
          <a:solidFill>
            <a:schemeClr val="accent4">
              <a:lumMod val="20000"/>
              <a:lumOff val="80000"/>
            </a:schemeClr>
          </a:solidFill>
          <a:ln w="12700">
            <a:solidFill>
              <a:schemeClr val="tx1"/>
            </a:solidFill>
          </a:ln>
        </p:spPr>
        <p:txBody>
          <a:bodyPr wrap="square" rtlCol="0">
            <a:spAutoFit/>
          </a:bodyPr>
          <a:lstStyle/>
          <a:p>
            <a:pPr algn="ctr"/>
            <a:r>
              <a:rPr lang="en-US" sz="1800" dirty="0"/>
              <a:t>Keep this program open for the next activity.</a:t>
            </a:r>
          </a:p>
        </p:txBody>
      </p:sp>
      <p:sp>
        <p:nvSpPr>
          <p:cNvPr id="6" name="TextBox 5"/>
          <p:cNvSpPr txBox="1"/>
          <p:nvPr>
            <p:custDataLst>
              <p:tags r:id="rId3"/>
            </p:custDataLst>
          </p:nvPr>
        </p:nvSpPr>
        <p:spPr>
          <a:xfrm>
            <a:off x="1303840" y="3408232"/>
            <a:ext cx="4728859"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libname out "s:/workshop/output";</a:t>
            </a:r>
          </a:p>
          <a:p>
            <a:pPr>
              <a:lnSpc>
                <a:spcPct val="85000"/>
              </a:lnSpc>
            </a:pPr>
            <a:endParaRPr lang="en-US" sz="1800" b="1" dirty="0">
              <a:solidFill>
                <a:srgbClr val="000000"/>
              </a:solidFill>
              <a:latin typeface="Courier New" panose="02070309020205020404" pitchFamily="49" charset="0"/>
            </a:endParaRPr>
          </a:p>
          <a:p>
            <a:pPr>
              <a:lnSpc>
                <a:spcPct val="85000"/>
              </a:lnSpc>
            </a:pPr>
            <a:r>
              <a:rPr lang="en-US" sz="1800" b="1" dirty="0">
                <a:solidFill>
                  <a:srgbClr val="000000"/>
                </a:solidFill>
                <a:latin typeface="Courier New" panose="02070309020205020404" pitchFamily="49" charset="0"/>
              </a:rPr>
              <a:t>data out.storm_new;</a:t>
            </a:r>
          </a:p>
          <a:p>
            <a:pPr>
              <a:lnSpc>
                <a:spcPct val="85000"/>
              </a:lnSpc>
            </a:pPr>
            <a:r>
              <a:rPr lang="en-US" sz="1800" b="1" dirty="0">
                <a:solidFill>
                  <a:srgbClr val="000000"/>
                </a:solidFill>
                <a:latin typeface="Courier New" panose="02070309020205020404" pitchFamily="49" charset="0"/>
              </a:rPr>
              <a:t>    set pg1.storm_summary;</a:t>
            </a:r>
          </a:p>
          <a:p>
            <a:pPr>
              <a:lnSpc>
                <a:spcPct val="85000"/>
              </a:lnSpc>
            </a:pPr>
            <a:r>
              <a:rPr lang="en-US" sz="1800" b="1" dirty="0">
                <a:solidFill>
                  <a:srgbClr val="000000"/>
                </a:solidFill>
                <a:latin typeface="Courier New" panose="02070309020205020404" pitchFamily="49" charset="0"/>
              </a:rPr>
              <a:t>run;</a:t>
            </a:r>
          </a:p>
        </p:txBody>
      </p:sp>
      <p:sp>
        <p:nvSpPr>
          <p:cNvPr id="10" name="Rectangle 9"/>
          <p:cNvSpPr>
            <a:spLocks noChangeAspect="1"/>
          </p:cNvSpPr>
          <p:nvPr>
            <p:custDataLst>
              <p:tags r:id="rId4"/>
            </p:custDataLst>
          </p:nvPr>
        </p:nvSpPr>
        <p:spPr>
          <a:xfrm>
            <a:off x="630936" y="1049845"/>
            <a:ext cx="1645920" cy="31541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 temporary table</a:t>
            </a:r>
          </a:p>
        </p:txBody>
      </p:sp>
      <p:sp>
        <p:nvSpPr>
          <p:cNvPr id="11" name="Rectangle 10"/>
          <p:cNvSpPr>
            <a:spLocks noChangeAspect="1"/>
          </p:cNvSpPr>
          <p:nvPr>
            <p:custDataLst>
              <p:tags r:id="rId5"/>
            </p:custDataLst>
          </p:nvPr>
        </p:nvSpPr>
        <p:spPr>
          <a:xfrm>
            <a:off x="630936" y="2939531"/>
            <a:ext cx="1645920" cy="316592"/>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permanent table</a:t>
            </a:r>
          </a:p>
        </p:txBody>
      </p:sp>
    </p:spTree>
    <p:custDataLst>
      <p:tags r:id="rId1"/>
    </p:custDataLst>
    <p:extLst>
      <p:ext uri="{BB962C8B-B14F-4D97-AF65-F5344CB8AC3E}">
        <p14:creationId xmlns:p14="http://schemas.microsoft.com/office/powerpoint/2010/main" val="201588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rtlCol="0">
            <a:noAutofit/>
          </a:bodyPr>
          <a:lstStyle/>
          <a:p>
            <a:pPr defTabSz="182876">
              <a:defRPr/>
            </a:pPr>
            <a:r>
              <a:rPr lang="en-US" altLang="en-US" dirty="0"/>
              <a:t>4.02 </a:t>
            </a:r>
            <a:r>
              <a:rPr altLang="en-US" dirty="0"/>
              <a:t>Multiple Answer </a:t>
            </a:r>
            <a:r>
              <a:rPr lang="en-US" altLang="en-US" dirty="0"/>
              <a:t>Question</a:t>
            </a:r>
            <a:endParaRPr altLang="en-US" dirty="0"/>
          </a:p>
        </p:txBody>
      </p:sp>
      <p:sp>
        <p:nvSpPr>
          <p:cNvPr id="15363" name="PollQuestion"/>
          <p:cNvSpPr>
            <a:spLocks noGrp="1" noChangeArrowheads="1"/>
          </p:cNvSpPr>
          <p:nvPr>
            <p:ph idx="1"/>
          </p:nvPr>
        </p:nvSpPr>
        <p:spPr/>
        <p:txBody>
          <a:bodyPr rtlCol="0">
            <a:noAutofit/>
          </a:bodyPr>
          <a:lstStyle/>
          <a:p>
            <a:pPr defTabSz="365751">
              <a:defRPr/>
            </a:pPr>
            <a:r>
              <a:rPr lang="en-US" dirty="0"/>
              <a:t>The table listed in the SET statement must be read via a library. Which data sources can be used in the SET statement?</a:t>
            </a:r>
            <a:endParaRPr lang="en-US" altLang="en-US" dirty="0"/>
          </a:p>
          <a:p>
            <a:pPr marL="346075" lvl="1" indent="-346075" defTabSz="365751">
              <a:buClrTx/>
              <a:buSzPct val="100000"/>
              <a:buFont typeface="+mj-lt"/>
              <a:buAutoNum type="alphaLcPeriod"/>
              <a:defRPr/>
            </a:pPr>
            <a:r>
              <a:rPr lang="en-US" altLang="en-US" dirty="0"/>
              <a:t>SAS tables</a:t>
            </a:r>
          </a:p>
          <a:p>
            <a:pPr marL="346075" lvl="1" indent="-346075" defTabSz="365751">
              <a:buClrTx/>
              <a:buSzPct val="100000"/>
              <a:buFont typeface="+mj-lt"/>
              <a:buAutoNum type="alphaLcPeriod"/>
              <a:defRPr/>
            </a:pPr>
            <a:r>
              <a:rPr lang="en-US" altLang="en-US" dirty="0"/>
              <a:t>Excel spreadsheets</a:t>
            </a:r>
          </a:p>
          <a:p>
            <a:pPr marL="346075" lvl="1" indent="-346075" defTabSz="365751">
              <a:buClrTx/>
              <a:buSzPct val="100000"/>
              <a:buFont typeface="+mj-lt"/>
              <a:buAutoNum type="alphaLcPeriod"/>
              <a:defRPr/>
            </a:pPr>
            <a:r>
              <a:rPr lang="en-US" altLang="en-US" dirty="0"/>
              <a:t>DBMS tables</a:t>
            </a:r>
          </a:p>
          <a:p>
            <a:pPr marL="346075" lvl="1" indent="-346075" defTabSz="365751">
              <a:buClrTx/>
              <a:buSzPct val="100000"/>
              <a:buFont typeface="+mj-lt"/>
              <a:buAutoNum type="alphaLcPeriod"/>
              <a:defRPr/>
            </a:pPr>
            <a:r>
              <a:rPr lang="en-US" altLang="en-US" dirty="0"/>
              <a:t>comma-delimited files</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rtlCol="0">
            <a:noAutofit/>
          </a:bodyPr>
          <a:lstStyle/>
          <a:p>
            <a:pPr defTabSz="182876">
              <a:defRPr/>
            </a:pPr>
            <a:r>
              <a:rPr lang="en-US" altLang="en-US" dirty="0"/>
              <a:t>4.02 </a:t>
            </a:r>
            <a:r>
              <a:rPr altLang="en-US" dirty="0"/>
              <a:t>Multiple Answer </a:t>
            </a:r>
            <a:r>
              <a:rPr lang="en-US" altLang="en-US" dirty="0"/>
              <a:t>Question – Correct Answers</a:t>
            </a:r>
            <a:endParaRPr altLang="en-US" dirty="0"/>
          </a:p>
        </p:txBody>
      </p:sp>
      <p:sp>
        <p:nvSpPr>
          <p:cNvPr id="15363" name="PollQuestion"/>
          <p:cNvSpPr>
            <a:spLocks noGrp="1" noChangeArrowheads="1"/>
          </p:cNvSpPr>
          <p:nvPr>
            <p:ph idx="1"/>
          </p:nvPr>
        </p:nvSpPr>
        <p:spPr/>
        <p:txBody>
          <a:bodyPr rtlCol="0">
            <a:noAutofit/>
          </a:bodyPr>
          <a:lstStyle/>
          <a:p>
            <a:pPr defTabSz="365751">
              <a:defRPr/>
            </a:pPr>
            <a:r>
              <a:rPr lang="en-US" dirty="0"/>
              <a:t>The table listed in the SET statement must be read via a library. Which data sources can be used in the SET statement?</a:t>
            </a:r>
            <a:endParaRPr lang="en-US" altLang="en-US" dirty="0"/>
          </a:p>
          <a:p>
            <a:pPr marL="346075" lvl="1" indent="-346075" defTabSz="365751">
              <a:buClrTx/>
              <a:buSzPct val="100000"/>
              <a:buFont typeface="+mj-lt"/>
              <a:buAutoNum type="alphaLcPeriod"/>
              <a:defRPr/>
            </a:pPr>
            <a:r>
              <a:rPr lang="en-US" altLang="en-US" dirty="0"/>
              <a:t>SAS tables</a:t>
            </a:r>
          </a:p>
          <a:p>
            <a:pPr marL="346075" lvl="1" indent="-346075" defTabSz="365751">
              <a:buClrTx/>
              <a:buSzPct val="100000"/>
              <a:buFont typeface="+mj-lt"/>
              <a:buAutoNum type="alphaLcPeriod"/>
              <a:defRPr/>
            </a:pPr>
            <a:r>
              <a:rPr lang="en-US" altLang="en-US" dirty="0"/>
              <a:t>Excel spreadsheets</a:t>
            </a:r>
          </a:p>
          <a:p>
            <a:pPr marL="346075" lvl="1" indent="-346075" defTabSz="365751">
              <a:buClrTx/>
              <a:buSzPct val="100000"/>
              <a:buFont typeface="+mj-lt"/>
              <a:buAutoNum type="alphaLcPeriod"/>
              <a:defRPr/>
            </a:pPr>
            <a:r>
              <a:rPr lang="en-US" altLang="en-US" dirty="0"/>
              <a:t>DBMS tables</a:t>
            </a:r>
          </a:p>
          <a:p>
            <a:pPr marL="346075" lvl="1" indent="-346075" defTabSz="365751">
              <a:buClrTx/>
              <a:buSzPct val="100000"/>
              <a:buFont typeface="+mj-lt"/>
              <a:buAutoNum type="alphaLcPeriod"/>
              <a:defRPr/>
            </a:pPr>
            <a:r>
              <a:rPr lang="en-US" altLang="en-US" dirty="0"/>
              <a:t>comma-delimited files</a:t>
            </a:r>
          </a:p>
        </p:txBody>
      </p:sp>
      <p:sp>
        <p:nvSpPr>
          <p:cNvPr id="4" name="Oval 3"/>
          <p:cNvSpPr/>
          <p:nvPr>
            <p:custDataLst>
              <p:tags r:id="rId2"/>
            </p:custDataLst>
          </p:nvPr>
        </p:nvSpPr>
        <p:spPr>
          <a:xfrm>
            <a:off x="529842" y="1497881"/>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Oval 4"/>
          <p:cNvSpPr/>
          <p:nvPr>
            <p:custDataLst>
              <p:tags r:id="rId3"/>
            </p:custDataLst>
          </p:nvPr>
        </p:nvSpPr>
        <p:spPr>
          <a:xfrm>
            <a:off x="529842" y="187542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Oval 5"/>
          <p:cNvSpPr/>
          <p:nvPr>
            <p:custDataLst>
              <p:tags r:id="rId4"/>
            </p:custDataLst>
          </p:nvPr>
        </p:nvSpPr>
        <p:spPr>
          <a:xfrm>
            <a:off x="529842" y="2252975"/>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Oval Callout 7"/>
          <p:cNvSpPr/>
          <p:nvPr/>
        </p:nvSpPr>
        <p:spPr>
          <a:xfrm>
            <a:off x="5665590" y="2011680"/>
            <a:ext cx="3017520" cy="2081709"/>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2000" kern="1000" dirty="0"/>
              <a:t>Any data source that can be read via a library can be used as the input table in the SET statement.</a:t>
            </a:r>
          </a:p>
        </p:txBody>
      </p:sp>
      <p:sp>
        <p:nvSpPr>
          <p:cNvPr id="9" name="Freeform 16"/>
          <p:cNvSpPr>
            <a:spLocks noChangeAspect="1" noEditPoints="1"/>
          </p:cNvSpPr>
          <p:nvPr/>
        </p:nvSpPr>
        <p:spPr bwMode="auto">
          <a:xfrm>
            <a:off x="5657279" y="3990387"/>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91766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Rows in the DATA Step</a:t>
            </a:r>
          </a:p>
        </p:txBody>
      </p:sp>
      <p:sp>
        <p:nvSpPr>
          <p:cNvPr id="5" name="Rectangle 4"/>
          <p:cNvSpPr/>
          <p:nvPr>
            <p:custDataLst>
              <p:tags r:id="rId1"/>
            </p:custDataLst>
          </p:nvPr>
        </p:nvSpPr>
        <p:spPr>
          <a:xfrm>
            <a:off x="3063760" y="1065032"/>
            <a:ext cx="2743200" cy="1475276"/>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WHERE </a:t>
            </a:r>
            <a:r>
              <a:rPr lang="en-US" sz="2000" i="1" dirty="0">
                <a:latin typeface="Calibri Light" panose="020F0302020204030204" pitchFamily="34" charset="0"/>
                <a:ea typeface="Calibri" panose="020F0502020204030204" pitchFamily="34" charset="0"/>
                <a:cs typeface="Times New Roman" panose="02020603050405020304" pitchFamily="18" charset="0"/>
              </a:rPr>
              <a:t>expression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6" name="Line Callout 1 5"/>
          <p:cNvSpPr/>
          <p:nvPr/>
        </p:nvSpPr>
        <p:spPr>
          <a:xfrm flipH="1">
            <a:off x="626364" y="2168252"/>
            <a:ext cx="1866900" cy="744111"/>
          </a:xfrm>
          <a:prstGeom prst="borderCallout1">
            <a:avLst>
              <a:gd name="adj1" fmla="val 18750"/>
              <a:gd name="adj2" fmla="val 0"/>
              <a:gd name="adj3" fmla="val -27979"/>
              <a:gd name="adj4" fmla="val -5236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filters rows based on the expression</a:t>
            </a:r>
          </a:p>
        </p:txBody>
      </p:sp>
      <p:sp>
        <p:nvSpPr>
          <p:cNvPr id="7" name="Oval Callout 6"/>
          <p:cNvSpPr/>
          <p:nvPr/>
        </p:nvSpPr>
        <p:spPr>
          <a:xfrm>
            <a:off x="5669280" y="2011680"/>
            <a:ext cx="3154680" cy="2081709"/>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2000" kern="1000" dirty="0"/>
              <a:t>The DATA step reads rows only from the input table where the </a:t>
            </a:r>
            <a:r>
              <a:rPr lang="en-US" sz="2000" i="1" kern="1000" dirty="0"/>
              <a:t>expression </a:t>
            </a:r>
            <a:r>
              <a:rPr lang="en-US" sz="2000" kern="1000" dirty="0"/>
              <a:t>is true.</a:t>
            </a:r>
          </a:p>
        </p:txBody>
      </p:sp>
      <p:sp>
        <p:nvSpPr>
          <p:cNvPr id="10" name="Freeform 16"/>
          <p:cNvSpPr>
            <a:spLocks noChangeAspect="1" noEditPoints="1"/>
          </p:cNvSpPr>
          <p:nvPr/>
        </p:nvSpPr>
        <p:spPr bwMode="auto">
          <a:xfrm>
            <a:off x="5657279" y="3990387"/>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extBox 7"/>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836135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7"/>
          <a:stretch>
            <a:fillRect/>
          </a:stretch>
        </p:blipFill>
        <p:spPr>
          <a:xfrm>
            <a:off x="4406400" y="1051560"/>
            <a:ext cx="3849395" cy="1343752"/>
          </a:xfrm>
          <a:prstGeom prst="rect">
            <a:avLst/>
          </a:prstGeom>
          <a:ln w="12700">
            <a:solidFill>
              <a:schemeClr val="tx1"/>
            </a:solidFill>
          </a:ln>
        </p:spPr>
      </p:pic>
      <p:sp>
        <p:nvSpPr>
          <p:cNvPr id="4" name="Title 3"/>
          <p:cNvSpPr>
            <a:spLocks noGrp="1"/>
          </p:cNvSpPr>
          <p:nvPr>
            <p:ph type="title"/>
          </p:nvPr>
        </p:nvSpPr>
        <p:spPr/>
        <p:txBody>
          <a:bodyPr/>
          <a:lstStyle/>
          <a:p>
            <a:r>
              <a:rPr lang="en-US" dirty="0"/>
              <a:t>Filtering Rows in the DATA Step</a:t>
            </a:r>
          </a:p>
        </p:txBody>
      </p:sp>
      <p:sp>
        <p:nvSpPr>
          <p:cNvPr id="5" name="TextBox 4"/>
          <p:cNvSpPr txBox="1"/>
          <p:nvPr>
            <p:custDataLst>
              <p:tags r:id="rId1"/>
            </p:custDataLst>
          </p:nvPr>
        </p:nvSpPr>
        <p:spPr>
          <a:xfrm>
            <a:off x="630936" y="1051560"/>
            <a:ext cx="3212418"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myclass;</a:t>
            </a:r>
          </a:p>
          <a:p>
            <a:pPr>
              <a:lnSpc>
                <a:spcPct val="85000"/>
              </a:lnSpc>
            </a:pPr>
            <a:r>
              <a:rPr lang="en-US" sz="1800" b="1" dirty="0">
                <a:latin typeface="Courier New" panose="02070309020205020404" pitchFamily="49" charset="0"/>
              </a:rPr>
              <a:t>    set sashelp.class;</a:t>
            </a:r>
          </a:p>
          <a:p>
            <a:pPr>
              <a:lnSpc>
                <a:spcPct val="85000"/>
              </a:lnSpc>
            </a:pPr>
            <a:r>
              <a:rPr lang="en-US" sz="1800" b="1" dirty="0">
                <a:latin typeface="Courier New" panose="02070309020205020404" pitchFamily="49" charset="0"/>
              </a:rPr>
              <a:t>    where age &gt;= 15;</a:t>
            </a:r>
          </a:p>
          <a:p>
            <a:pPr>
              <a:lnSpc>
                <a:spcPct val="85000"/>
              </a:lnSpc>
            </a:pPr>
            <a:r>
              <a:rPr lang="en-US" sz="1800" b="1" dirty="0">
                <a:latin typeface="Courier New" panose="02070309020205020404" pitchFamily="49" charset="0"/>
              </a:rPr>
              <a:t>run;</a:t>
            </a:r>
          </a:p>
        </p:txBody>
      </p:sp>
      <p:sp>
        <p:nvSpPr>
          <p:cNvPr id="8" name="Rectangle 7"/>
          <p:cNvSpPr/>
          <p:nvPr>
            <p:custDataLst>
              <p:tags r:id="rId2"/>
            </p:custDataLst>
          </p:nvPr>
        </p:nvSpPr>
        <p:spPr>
          <a:xfrm>
            <a:off x="1162357" y="1619133"/>
            <a:ext cx="2385491" cy="240487"/>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TextBox 13"/>
          <p:cNvSpPr txBox="1"/>
          <p:nvPr/>
        </p:nvSpPr>
        <p:spPr>
          <a:xfrm>
            <a:off x="1092986" y="2625278"/>
            <a:ext cx="6968254" cy="1410643"/>
          </a:xfrm>
          <a:prstGeom prst="rect">
            <a:avLst/>
          </a:prstGeom>
          <a:solidFill>
            <a:srgbClr val="FFFFFF"/>
          </a:solidFill>
          <a:ln w="19050" cmpd="sng">
            <a:solidFill>
              <a:schemeClr val="tx2"/>
            </a:solidFill>
          </a:ln>
        </p:spPr>
        <p:txBody>
          <a:bodyPr vert="horz" wrap="none" lIns="88900" tIns="88900" rIns="88900" bIns="88900" rtlCol="0">
            <a:spAutoFit/>
          </a:bodyPr>
          <a:lstStyle/>
          <a:p>
            <a:r>
              <a:rPr lang="en-US" sz="1600" dirty="0">
                <a:solidFill>
                  <a:srgbClr val="0000FF"/>
                </a:solidFill>
                <a:latin typeface="SAS Monospace" panose="020B0609020202020204" pitchFamily="49" charset="0"/>
              </a:rPr>
              <a:t>NOTE: There were 5 observations read from the data </a:t>
            </a:r>
            <a:br>
              <a:rPr lang="en-US" sz="1600" dirty="0">
                <a:solidFill>
                  <a:srgbClr val="0000FF"/>
                </a:solidFill>
                <a:latin typeface="SAS Monospace" panose="020B0609020202020204" pitchFamily="49" charset="0"/>
              </a:rPr>
            </a:br>
            <a:r>
              <a:rPr lang="en-US" sz="1600" dirty="0">
                <a:solidFill>
                  <a:srgbClr val="0000FF"/>
                </a:solidFill>
                <a:latin typeface="SAS Monospace" panose="020B0609020202020204" pitchFamily="49" charset="0"/>
              </a:rPr>
              <a:t>set SASHELP.CLASS.</a:t>
            </a:r>
          </a:p>
          <a:p>
            <a:r>
              <a:rPr lang="en-US" sz="1600" dirty="0">
                <a:solidFill>
                  <a:srgbClr val="0000FF"/>
                </a:solidFill>
                <a:latin typeface="SAS Monospace" panose="020B0609020202020204" pitchFamily="49" charset="0"/>
              </a:rPr>
              <a:t>      WHERE age&gt;= 15;</a:t>
            </a:r>
          </a:p>
          <a:p>
            <a:r>
              <a:rPr lang="en-US" sz="1600" dirty="0">
                <a:solidFill>
                  <a:srgbClr val="0000FF"/>
                </a:solidFill>
                <a:latin typeface="SAS Monospace" panose="020B0609020202020204" pitchFamily="49" charset="0"/>
              </a:rPr>
              <a:t>NOTE: The data set WORK.MYCLASS has 5 observations and </a:t>
            </a:r>
            <a:br>
              <a:rPr lang="en-US" sz="1600" dirty="0">
                <a:solidFill>
                  <a:srgbClr val="0000FF"/>
                </a:solidFill>
                <a:latin typeface="SAS Monospace" panose="020B0609020202020204" pitchFamily="49" charset="0"/>
              </a:rPr>
            </a:br>
            <a:r>
              <a:rPr lang="en-US" sz="1600" dirty="0">
                <a:solidFill>
                  <a:srgbClr val="0000FF"/>
                </a:solidFill>
                <a:latin typeface="SAS Monospace" panose="020B0609020202020204" pitchFamily="49" charset="0"/>
              </a:rPr>
              <a:t>5 variables.</a:t>
            </a:r>
          </a:p>
        </p:txBody>
      </p:sp>
      <p:sp>
        <p:nvSpPr>
          <p:cNvPr id="7" name="Rectangle 6"/>
          <p:cNvSpPr/>
          <p:nvPr>
            <p:custDataLst>
              <p:tags r:id="rId3"/>
            </p:custDataLst>
          </p:nvPr>
        </p:nvSpPr>
        <p:spPr>
          <a:xfrm>
            <a:off x="6382848" y="1292007"/>
            <a:ext cx="237487" cy="1117822"/>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TextBox 8"/>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214458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Subsetting</a:t>
            </a:r>
            <a:r>
              <a:rPr lang="en-US" dirty="0"/>
              <a:t> Columns in the DATA Step</a:t>
            </a:r>
          </a:p>
        </p:txBody>
      </p:sp>
      <p:sp>
        <p:nvSpPr>
          <p:cNvPr id="5" name="Rectangle 4"/>
          <p:cNvSpPr/>
          <p:nvPr>
            <p:custDataLst>
              <p:tags r:id="rId1"/>
            </p:custDataLst>
          </p:nvPr>
        </p:nvSpPr>
        <p:spPr>
          <a:xfrm>
            <a:off x="2962264" y="1057954"/>
            <a:ext cx="3222965" cy="508857"/>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DROP </a:t>
            </a:r>
            <a:r>
              <a:rPr lang="en-US" sz="2000" i="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col-name</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&lt;col-name</a:t>
            </a:r>
            <a:r>
              <a:rPr lang="en-US" sz="2000" dirty="0">
                <a:latin typeface="Calibri Light" panose="020F0302020204030204" pitchFamily="34" charset="0"/>
                <a:ea typeface="Calibri" panose="020F0502020204030204" pitchFamily="34" charset="0"/>
                <a:cs typeface="Times New Roman" panose="02020603050405020304" pitchFamily="18" charset="0"/>
              </a:rPr>
              <a:t>&gt;</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ndParaRPr>
          </a:p>
        </p:txBody>
      </p:sp>
      <p:sp>
        <p:nvSpPr>
          <p:cNvPr id="7" name="Oval Callout 6"/>
          <p:cNvSpPr/>
          <p:nvPr/>
        </p:nvSpPr>
        <p:spPr>
          <a:xfrm>
            <a:off x="5933505" y="2102780"/>
            <a:ext cx="2972370" cy="1887607"/>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kern="1000" dirty="0"/>
              <a:t>Choose the statement based on the number of columns that you want to specify.</a:t>
            </a:r>
          </a:p>
        </p:txBody>
      </p:sp>
      <p:sp>
        <p:nvSpPr>
          <p:cNvPr id="10" name="Freeform 16"/>
          <p:cNvSpPr>
            <a:spLocks noChangeAspect="1" noEditPoints="1"/>
          </p:cNvSpPr>
          <p:nvPr/>
        </p:nvSpPr>
        <p:spPr bwMode="auto">
          <a:xfrm>
            <a:off x="5857304" y="3895137"/>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custDataLst>
              <p:tags r:id="rId2"/>
            </p:custDataLst>
          </p:nvPr>
        </p:nvSpPr>
        <p:spPr>
          <a:xfrm>
            <a:off x="2962263" y="1735580"/>
            <a:ext cx="3222965" cy="508857"/>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a:latin typeface="Calibri Light" panose="020F0302020204030204" pitchFamily="34" charset="0"/>
                <a:ea typeface="Calibri" panose="020F0502020204030204" pitchFamily="34" charset="0"/>
                <a:cs typeface="Times New Roman" panose="02020603050405020304" pitchFamily="18" charset="0"/>
              </a:rPr>
              <a:t>KEEP </a:t>
            </a:r>
            <a:r>
              <a:rPr lang="en-US" sz="2000" i="1">
                <a:solidFill>
                  <a:srgbClr val="000000"/>
                </a:solidFill>
                <a:latin typeface="Calibri Light" panose="020F0302020204030204" pitchFamily="34" charset="0"/>
                <a:ea typeface="Calibri" panose="020F0502020204030204" pitchFamily="34" charset="0"/>
                <a:cs typeface="Times New Roman" panose="02020603050405020304" pitchFamily="18" charset="0"/>
              </a:rPr>
              <a:t>col-name</a:t>
            </a:r>
            <a:r>
              <a:rPr lang="en-US" sz="2000" b="1">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&lt;col-name</a:t>
            </a:r>
            <a:r>
              <a:rPr lang="en-US" sz="2000" dirty="0">
                <a:latin typeface="Calibri Light" panose="020F0302020204030204" pitchFamily="34" charset="0"/>
                <a:ea typeface="Calibri" panose="020F0502020204030204" pitchFamily="34" charset="0"/>
                <a:cs typeface="Times New Roman" panose="02020603050405020304" pitchFamily="18" charset="0"/>
              </a:rPr>
              <a:t>&gt;</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ndParaRPr>
          </a:p>
        </p:txBody>
      </p:sp>
      <p:sp>
        <p:nvSpPr>
          <p:cNvPr id="2" name="TextBox 1">
            <a:extLst>
              <a:ext uri="{FF2B5EF4-FFF2-40B4-BE49-F238E27FC236}">
                <a16:creationId xmlns:a16="http://schemas.microsoft.com/office/drawing/2014/main" id="{9169ABCD-F7EA-47F1-98C1-1997659E0BEC}"/>
              </a:ext>
            </a:extLst>
          </p:cNvPr>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406380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Subsetting Columns in the DATA Step</a:t>
            </a:r>
          </a:p>
        </p:txBody>
      </p:sp>
      <p:sp>
        <p:nvSpPr>
          <p:cNvPr id="5" name="TextBox 4"/>
          <p:cNvSpPr txBox="1"/>
          <p:nvPr>
            <p:custDataLst>
              <p:tags r:id="rId1"/>
            </p:custDataLst>
          </p:nvPr>
        </p:nvSpPr>
        <p:spPr>
          <a:xfrm>
            <a:off x="3312626" y="1051560"/>
            <a:ext cx="3625993" cy="1641988"/>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data myclass;</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set sashelp.class;</a:t>
            </a: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keep name age height;</a:t>
            </a: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drop sex weight;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r>
              <a:rPr lang="en-US" sz="1800" b="1" dirty="0">
                <a:latin typeface="Courier New" panose="02070309020205020404" pitchFamily="49" charset="0"/>
                <a:ea typeface="Calibri" panose="020F0502020204030204" pitchFamily="34"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sp>
        <p:nvSpPr>
          <p:cNvPr id="6" name="Line Callout 1 5"/>
          <p:cNvSpPr/>
          <p:nvPr/>
        </p:nvSpPr>
        <p:spPr>
          <a:xfrm flipH="1">
            <a:off x="624290" y="1881944"/>
            <a:ext cx="1866900" cy="1306570"/>
          </a:xfrm>
          <a:prstGeom prst="borderCallout1">
            <a:avLst>
              <a:gd name="adj1" fmla="val 18750"/>
              <a:gd name="adj2" fmla="val 0"/>
              <a:gd name="adj3" fmla="val 1965"/>
              <a:gd name="adj4" fmla="val -7236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these statements have the same result in the output table</a:t>
            </a:r>
          </a:p>
        </p:txBody>
      </p:sp>
      <p:sp>
        <p:nvSpPr>
          <p:cNvPr id="8" name="Line Callout 1 7"/>
          <p:cNvSpPr/>
          <p:nvPr/>
        </p:nvSpPr>
        <p:spPr>
          <a:xfrm flipH="1">
            <a:off x="630936" y="1881944"/>
            <a:ext cx="1866900" cy="1306570"/>
          </a:xfrm>
          <a:prstGeom prst="borderCallout1">
            <a:avLst>
              <a:gd name="adj1" fmla="val 18750"/>
              <a:gd name="adj2" fmla="val 0"/>
              <a:gd name="adj3" fmla="val 25876"/>
              <a:gd name="adj4" fmla="val -7195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These statements have the same result in the output table.</a:t>
            </a:r>
          </a:p>
        </p:txBody>
      </p:sp>
      <p:sp>
        <p:nvSpPr>
          <p:cNvPr id="9" name="Oval 8"/>
          <p:cNvSpPr/>
          <p:nvPr/>
        </p:nvSpPr>
        <p:spPr>
          <a:xfrm>
            <a:off x="2447549" y="1851464"/>
            <a:ext cx="509778" cy="497132"/>
          </a:xfrm>
          <a:prstGeom prst="ellipse">
            <a:avLst/>
          </a:prstGeom>
          <a:solidFill>
            <a:schemeClr val="accent6">
              <a:lumMod val="40000"/>
              <a:lumOff val="60000"/>
            </a:scheme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dirty="0">
                <a:solidFill>
                  <a:schemeClr val="tx1"/>
                </a:solidFill>
              </a:rPr>
              <a:t>or</a:t>
            </a:r>
          </a:p>
        </p:txBody>
      </p:sp>
      <p:sp>
        <p:nvSpPr>
          <p:cNvPr id="10" name="Rectangle 9"/>
          <p:cNvSpPr/>
          <p:nvPr>
            <p:custDataLst>
              <p:tags r:id="rId2"/>
            </p:custDataLst>
          </p:nvPr>
        </p:nvSpPr>
        <p:spPr>
          <a:xfrm>
            <a:off x="3888333" y="1761700"/>
            <a:ext cx="2918891" cy="267727"/>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Rectangle 10"/>
          <p:cNvSpPr/>
          <p:nvPr>
            <p:custDataLst>
              <p:tags r:id="rId3"/>
            </p:custDataLst>
          </p:nvPr>
        </p:nvSpPr>
        <p:spPr>
          <a:xfrm>
            <a:off x="3888333" y="2029427"/>
            <a:ext cx="2301671" cy="267727"/>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pic>
        <p:nvPicPr>
          <p:cNvPr id="3" name="Picture 2"/>
          <p:cNvPicPr>
            <a:picLocks noChangeAspect="1"/>
          </p:cNvPicPr>
          <p:nvPr/>
        </p:nvPicPr>
        <p:blipFill>
          <a:blip r:embed="rId7"/>
          <a:stretch>
            <a:fillRect/>
          </a:stretch>
        </p:blipFill>
        <p:spPr>
          <a:xfrm>
            <a:off x="4989262" y="2830000"/>
            <a:ext cx="2783138" cy="1568464"/>
          </a:xfrm>
          <a:prstGeom prst="rect">
            <a:avLst/>
          </a:prstGeom>
          <a:ln w="12700">
            <a:solidFill>
              <a:schemeClr val="tx1"/>
            </a:solidFill>
          </a:ln>
        </p:spPr>
      </p:pic>
      <p:sp>
        <p:nvSpPr>
          <p:cNvPr id="12" name="TextBox 11"/>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116787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4.03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lvl="0">
              <a:buClrTx/>
              <a:buSzPct val="100000"/>
            </a:pPr>
            <a:r>
              <a:rPr lang="en-US" dirty="0">
                <a:solidFill>
                  <a:srgbClr val="000000"/>
                </a:solidFill>
                <a:latin typeface="Calibri Light" panose="020F0302020204030204" pitchFamily="34" charset="0"/>
              </a:rPr>
              <a:t>Modify the program that you opened in the previous activity or open </a:t>
            </a:r>
            <a:r>
              <a:rPr lang="en-US" b="1" dirty="0">
                <a:solidFill>
                  <a:srgbClr val="000000"/>
                </a:solidFill>
                <a:latin typeface="Calibri Light" panose="020F0302020204030204" pitchFamily="34" charset="0"/>
              </a:rPr>
              <a:t>p104a03.sas</a:t>
            </a:r>
            <a:r>
              <a:rPr lang="en-US" dirty="0">
                <a:solidFill>
                  <a:srgbClr val="000000"/>
                </a:solidFill>
                <a:latin typeface="Calibri Light" panose="020F0302020204030204" pitchFamily="34" charset="0"/>
              </a:rPr>
              <a:t> from the </a:t>
            </a:r>
            <a:r>
              <a:rPr lang="en-US" b="1" dirty="0">
                <a:solidFill>
                  <a:srgbClr val="000000"/>
                </a:solidFill>
                <a:latin typeface="Calibri Light" panose="020F0302020204030204" pitchFamily="34" charset="0"/>
              </a:rPr>
              <a:t>activities</a:t>
            </a:r>
            <a:r>
              <a:rPr lang="en-US" dirty="0">
                <a:solidFill>
                  <a:srgbClr val="000000"/>
                </a:solidFill>
                <a:latin typeface="Calibri Light" panose="020F0302020204030204" pitchFamily="34" charset="0"/>
              </a:rPr>
              <a:t> folder and perform the following tasks: </a:t>
            </a:r>
          </a:p>
          <a:p>
            <a:pPr marL="346075" indent="-346075">
              <a:buClrTx/>
              <a:buSzPct val="100000"/>
              <a:buFont typeface="+mj-lt"/>
              <a:buAutoNum type="arabicPeriod"/>
            </a:pPr>
            <a:r>
              <a:rPr lang="en-US" dirty="0"/>
              <a:t>Change the name of the output table to </a:t>
            </a:r>
            <a:r>
              <a:rPr lang="en-US" b="1" dirty="0"/>
              <a:t>storm_cat5</a:t>
            </a:r>
            <a:r>
              <a:rPr lang="en-US" dirty="0"/>
              <a:t>.</a:t>
            </a:r>
          </a:p>
          <a:p>
            <a:pPr marL="346075" lvl="0" indent="-346075">
              <a:buClrTx/>
              <a:buSzPct val="100000"/>
              <a:buFont typeface="+mj-lt"/>
              <a:buAutoNum type="arabicPeriod"/>
            </a:pPr>
            <a:r>
              <a:rPr lang="en-US" dirty="0">
                <a:solidFill>
                  <a:srgbClr val="000000"/>
                </a:solidFill>
                <a:latin typeface="Calibri Light" panose="020F0302020204030204" pitchFamily="34" charset="0"/>
              </a:rPr>
              <a:t>Include</a:t>
            </a:r>
            <a:r>
              <a:rPr lang="en-US" b="1" dirty="0">
                <a:solidFill>
                  <a:srgbClr val="000000"/>
                </a:solidFill>
                <a:latin typeface="Calibri Light" panose="020F0302020204030204" pitchFamily="34" charset="0"/>
              </a:rPr>
              <a:t> </a:t>
            </a:r>
            <a:r>
              <a:rPr lang="en-US" dirty="0">
                <a:solidFill>
                  <a:srgbClr val="000000"/>
                </a:solidFill>
                <a:latin typeface="Calibri Light" panose="020F0302020204030204" pitchFamily="34" charset="0"/>
              </a:rPr>
              <a:t>only Category 5 sto</a:t>
            </a:r>
            <a:r>
              <a:rPr lang="en-US" dirty="0"/>
              <a:t>rms (</a:t>
            </a:r>
            <a:r>
              <a:rPr lang="en-US" b="1" dirty="0"/>
              <a:t>MaxWindMPH</a:t>
            </a:r>
            <a:r>
              <a:rPr lang="en-US" dirty="0"/>
              <a:t> greater than or equal </a:t>
            </a:r>
            <a:br>
              <a:rPr lang="en-US" dirty="0"/>
            </a:br>
            <a:r>
              <a:rPr lang="en-US" dirty="0"/>
              <a:t>to 156)</a:t>
            </a:r>
            <a:r>
              <a:rPr lang="en-US" b="1" dirty="0"/>
              <a:t> </a:t>
            </a:r>
            <a:r>
              <a:rPr lang="en-US" dirty="0"/>
              <a:t>with </a:t>
            </a:r>
            <a:r>
              <a:rPr lang="en-US" b="1" dirty="0"/>
              <a:t>StartDate</a:t>
            </a:r>
            <a:r>
              <a:rPr lang="en-US" dirty="0"/>
              <a:t> on or after 01JAN2000.</a:t>
            </a:r>
          </a:p>
          <a:p>
            <a:pPr marL="346075" indent="-346075">
              <a:buClrTx/>
              <a:buSzPct val="100000"/>
              <a:buFont typeface="+mj-lt"/>
              <a:buAutoNum type="arabicPeriod"/>
            </a:pPr>
            <a:r>
              <a:rPr lang="en-US" altLang="en-US" dirty="0"/>
              <a:t>Add a statement to include the following columns in the output data: </a:t>
            </a:r>
            <a:r>
              <a:rPr lang="en-US" altLang="en-US" b="1" dirty="0"/>
              <a:t>Season</a:t>
            </a:r>
            <a:r>
              <a:rPr lang="en-US" altLang="en-US" dirty="0"/>
              <a:t>, </a:t>
            </a:r>
            <a:r>
              <a:rPr lang="en-US" altLang="en-US" b="1" dirty="0"/>
              <a:t>Basin</a:t>
            </a:r>
            <a:r>
              <a:rPr lang="en-US" altLang="en-US" dirty="0"/>
              <a:t>, </a:t>
            </a:r>
            <a:r>
              <a:rPr lang="en-US" altLang="en-US" b="1" dirty="0"/>
              <a:t>Name</a:t>
            </a:r>
            <a:r>
              <a:rPr lang="en-US" altLang="en-US" dirty="0"/>
              <a:t>, </a:t>
            </a:r>
            <a:r>
              <a:rPr lang="en-US" altLang="en-US" b="1" dirty="0"/>
              <a:t>Type</a:t>
            </a:r>
            <a:r>
              <a:rPr lang="en-US" altLang="en-US" dirty="0"/>
              <a:t>, and </a:t>
            </a:r>
            <a:r>
              <a:rPr lang="en-US" altLang="en-US" b="1" dirty="0"/>
              <a:t>MaxWindMPH</a:t>
            </a:r>
            <a:r>
              <a:rPr lang="en-US" altLang="en-US" dirty="0"/>
              <a:t>. How many Category 5 storms occurred since January 1, 2000?</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t>4.03 Activity – Correct Answer</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sz="800" dirty="0"/>
          </a:p>
          <a:p>
            <a:r>
              <a:rPr lang="en-US" altLang="en-US" sz="1800" b="1" dirty="0"/>
              <a:t>There were 18 Category 5 storms since January 1, 2000.</a:t>
            </a:r>
            <a:endParaRPr lang="en-US" sz="1800" b="1" dirty="0"/>
          </a:p>
          <a:p>
            <a:endParaRPr lang="en-US" dirty="0"/>
          </a:p>
        </p:txBody>
      </p:sp>
      <p:sp>
        <p:nvSpPr>
          <p:cNvPr id="10" name="TextBox 9"/>
          <p:cNvSpPr txBox="1"/>
          <p:nvPr>
            <p:custDataLst>
              <p:tags r:id="rId2"/>
            </p:custDataLst>
          </p:nvPr>
        </p:nvSpPr>
        <p:spPr>
          <a:xfrm>
            <a:off x="761527" y="1040630"/>
            <a:ext cx="7623882"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out.storm_cat5;</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set pg1.storm_summary;</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where StartDate&gt;="01jan2000"d and MaxWindMPH&gt;=156;</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keep Season Basin Name Type MaxWindMPH;</a:t>
            </a:r>
          </a:p>
          <a:p>
            <a:pPr>
              <a:lnSpc>
                <a:spcPct val="85000"/>
              </a:lnSpc>
            </a:pPr>
            <a:r>
              <a:rPr lang="en-US" sz="1800" b="1" dirty="0">
                <a:latin typeface="Courier New" panose="02070309020205020404" pitchFamily="49" charset="0"/>
              </a:rPr>
              <a:t>run;</a:t>
            </a:r>
          </a:p>
        </p:txBody>
      </p:sp>
      <p:sp>
        <p:nvSpPr>
          <p:cNvPr id="11" name="Rectangle 10"/>
          <p:cNvSpPr/>
          <p:nvPr>
            <p:custDataLst>
              <p:tags r:id="rId3"/>
            </p:custDataLst>
          </p:nvPr>
        </p:nvSpPr>
        <p:spPr>
          <a:xfrm>
            <a:off x="1370855" y="1829046"/>
            <a:ext cx="53245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Oval Callout 11"/>
          <p:cNvSpPr/>
          <p:nvPr/>
        </p:nvSpPr>
        <p:spPr>
          <a:xfrm>
            <a:off x="6194640" y="2326616"/>
            <a:ext cx="2833393" cy="1723549"/>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TextBox 12"/>
          <p:cNvSpPr txBox="1"/>
          <p:nvPr/>
        </p:nvSpPr>
        <p:spPr>
          <a:xfrm>
            <a:off x="6250270" y="2526670"/>
            <a:ext cx="2722131" cy="1323439"/>
          </a:xfrm>
          <a:prstGeom prst="rect">
            <a:avLst/>
          </a:prstGeom>
          <a:noFill/>
        </p:spPr>
        <p:txBody>
          <a:bodyPr wrap="square" rtlCol="0">
            <a:spAutoFit/>
          </a:bodyPr>
          <a:lstStyle/>
          <a:p>
            <a:pPr algn="ctr"/>
            <a:r>
              <a:rPr lang="en-US" sz="2000" kern="1000" dirty="0"/>
              <a:t>How is the KEEP statement different from the VAR statement in PROC PRINT?</a:t>
            </a:r>
          </a:p>
        </p:txBody>
      </p:sp>
      <p:sp>
        <p:nvSpPr>
          <p:cNvPr id="14" name="Freeform 16"/>
          <p:cNvSpPr>
            <a:spLocks noChangeAspect="1" noEditPoints="1"/>
          </p:cNvSpPr>
          <p:nvPr/>
        </p:nvSpPr>
        <p:spPr bwMode="auto">
          <a:xfrm>
            <a:off x="5945629" y="3915741"/>
            <a:ext cx="874603" cy="948007"/>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TextBox 14"/>
          <p:cNvSpPr txBox="1"/>
          <p:nvPr/>
        </p:nvSpPr>
        <p:spPr>
          <a:xfrm>
            <a:off x="634952" y="2896027"/>
            <a:ext cx="4846320" cy="1903085"/>
          </a:xfrm>
          <a:prstGeom prst="rect">
            <a:avLst/>
          </a:prstGeom>
          <a:solidFill>
            <a:srgbClr val="FFFFFF"/>
          </a:solidFill>
          <a:ln w="19050" cmpd="sng">
            <a:solidFill>
              <a:schemeClr val="tx2"/>
            </a:solidFill>
          </a:ln>
        </p:spPr>
        <p:txBody>
          <a:bodyPr vert="horz" wrap="square" lIns="88900" tIns="88900" rIns="88900" bIns="88900" rtlCol="0">
            <a:spAutoFit/>
          </a:bodyPr>
          <a:lstStyle/>
          <a:p>
            <a:r>
              <a:rPr lang="en-US" sz="1600" dirty="0">
                <a:solidFill>
                  <a:srgbClr val="0000FF"/>
                </a:solidFill>
                <a:latin typeface="SAS Monospace" panose="020B0609020202020204" pitchFamily="49" charset="0"/>
              </a:rPr>
              <a:t>NOTE: There were 18 observations read </a:t>
            </a:r>
          </a:p>
          <a:p>
            <a:r>
              <a:rPr lang="en-US" sz="1600" dirty="0">
                <a:solidFill>
                  <a:srgbClr val="0000FF"/>
                </a:solidFill>
                <a:latin typeface="SAS Monospace" panose="020B0609020202020204" pitchFamily="49" charset="0"/>
              </a:rPr>
              <a:t>from the data set PG1.STORM_SUMMARY.</a:t>
            </a:r>
          </a:p>
          <a:p>
            <a:r>
              <a:rPr lang="en-US" sz="1600" dirty="0">
                <a:solidFill>
                  <a:srgbClr val="0000FF"/>
                </a:solidFill>
                <a:latin typeface="SAS Monospace" panose="020B0609020202020204" pitchFamily="49" charset="0"/>
              </a:rPr>
              <a:t>      WHERE (StartDate&gt;='01JAN2000'D) </a:t>
            </a:r>
          </a:p>
          <a:p>
            <a:r>
              <a:rPr lang="en-US" sz="1600" dirty="0">
                <a:solidFill>
                  <a:srgbClr val="0000FF"/>
                </a:solidFill>
                <a:latin typeface="SAS Monospace" panose="020B0609020202020204" pitchFamily="49" charset="0"/>
              </a:rPr>
              <a:t>      and (MaxWindMPH&gt;=156);</a:t>
            </a:r>
          </a:p>
          <a:p>
            <a:endParaRPr lang="en-US" sz="1600" dirty="0">
              <a:solidFill>
                <a:srgbClr val="0000FF"/>
              </a:solidFill>
              <a:latin typeface="SAS Monospace" panose="020B0609020202020204" pitchFamily="49" charset="0"/>
            </a:endParaRPr>
          </a:p>
          <a:p>
            <a:r>
              <a:rPr lang="en-US" sz="1600" dirty="0">
                <a:solidFill>
                  <a:srgbClr val="0000FF"/>
                </a:solidFill>
                <a:latin typeface="SAS Monospace" panose="020B0609020202020204" pitchFamily="49" charset="0"/>
              </a:rPr>
              <a:t>NOTE: The data set WORK.STORM_CAT5 has </a:t>
            </a:r>
          </a:p>
          <a:p>
            <a:r>
              <a:rPr lang="en-US" sz="1600" dirty="0">
                <a:solidFill>
                  <a:srgbClr val="0000FF"/>
                </a:solidFill>
                <a:latin typeface="SAS Monospace" panose="020B0609020202020204" pitchFamily="49" charset="0"/>
              </a:rPr>
              <a:t>18 observations and 5 variables.</a:t>
            </a:r>
          </a:p>
        </p:txBody>
      </p:sp>
      <p:sp>
        <p:nvSpPr>
          <p:cNvPr id="16" name="Rectangle 15"/>
          <p:cNvSpPr/>
          <p:nvPr>
            <p:custDataLst>
              <p:tags r:id="rId4"/>
            </p:custDataLst>
          </p:nvPr>
        </p:nvSpPr>
        <p:spPr>
          <a:xfrm>
            <a:off x="1370855" y="1595874"/>
            <a:ext cx="68263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7" name="Rectangle 16"/>
          <p:cNvSpPr/>
          <p:nvPr>
            <p:custDataLst>
              <p:tags r:id="rId5"/>
            </p:custDataLst>
          </p:nvPr>
        </p:nvSpPr>
        <p:spPr>
          <a:xfrm>
            <a:off x="2763083" y="2964176"/>
            <a:ext cx="365760" cy="223669"/>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309226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Formatting Columns in the DATA Step</a:t>
            </a:r>
          </a:p>
        </p:txBody>
      </p:sp>
      <p:sp>
        <p:nvSpPr>
          <p:cNvPr id="5" name="Rectangle 4"/>
          <p:cNvSpPr/>
          <p:nvPr>
            <p:custDataLst>
              <p:tags r:id="rId1"/>
            </p:custDataLst>
          </p:nvPr>
        </p:nvSpPr>
        <p:spPr>
          <a:xfrm>
            <a:off x="2155138" y="1051560"/>
            <a:ext cx="3528060" cy="1475276"/>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b="1">
                <a:latin typeface="Calibri Light" panose="020F0302020204030204" pitchFamily="34" charset="0"/>
                <a:ea typeface="Calibri" panose="020F0502020204030204" pitchFamily="34" charset="0"/>
                <a:cs typeface="Times New Roman" panose="02020603050405020304" pitchFamily="18" charset="0"/>
              </a:rPr>
              <a:t>FORMAT </a:t>
            </a:r>
            <a:r>
              <a:rPr lang="en-US" sz="2000" i="1">
                <a:solidFill>
                  <a:srgbClr val="000000"/>
                </a:solidFill>
                <a:latin typeface="Calibri Light" panose="020F0302020204030204" pitchFamily="34" charset="0"/>
                <a:ea typeface="Calibri" panose="020F0502020204030204" pitchFamily="34" charset="0"/>
                <a:cs typeface="Times New Roman" panose="02020603050405020304" pitchFamily="18" charset="0"/>
              </a:rPr>
              <a:t>col-name</a:t>
            </a:r>
            <a:r>
              <a:rPr lang="en-US" sz="2000" i="1">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format</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6" name="Line Callout 1 5"/>
          <p:cNvSpPr/>
          <p:nvPr/>
        </p:nvSpPr>
        <p:spPr>
          <a:xfrm>
            <a:off x="4044136" y="2647434"/>
            <a:ext cx="1639062" cy="937376"/>
          </a:xfrm>
          <a:prstGeom prst="borderCallout1">
            <a:avLst>
              <a:gd name="adj1" fmla="val 345"/>
              <a:gd name="adj2" fmla="val 17894"/>
              <a:gd name="adj3" fmla="val -57960"/>
              <a:gd name="adj4" fmla="val 5387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name of the format that you want to apply</a:t>
            </a:r>
          </a:p>
        </p:txBody>
      </p:sp>
      <p:sp>
        <p:nvSpPr>
          <p:cNvPr id="7" name="Oval Callout 6"/>
          <p:cNvSpPr/>
          <p:nvPr/>
        </p:nvSpPr>
        <p:spPr>
          <a:xfrm>
            <a:off x="6255451" y="1926530"/>
            <a:ext cx="2286000" cy="1827674"/>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kern="1000" dirty="0"/>
              <a:t>Formats in the DATA step are permanently assigned to the columns.</a:t>
            </a:r>
          </a:p>
        </p:txBody>
      </p:sp>
      <p:sp>
        <p:nvSpPr>
          <p:cNvPr id="10" name="Line Callout 1 9"/>
          <p:cNvSpPr/>
          <p:nvPr/>
        </p:nvSpPr>
        <p:spPr>
          <a:xfrm flipH="1">
            <a:off x="1364085" y="2642650"/>
            <a:ext cx="1738251" cy="942160"/>
          </a:xfrm>
          <a:prstGeom prst="borderCallout1">
            <a:avLst>
              <a:gd name="adj1" fmla="val 18750"/>
              <a:gd name="adj2" fmla="val 0"/>
              <a:gd name="adj3" fmla="val -58557"/>
              <a:gd name="adj4" fmla="val -4450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name of the column that you want to format</a:t>
            </a:r>
          </a:p>
        </p:txBody>
      </p:sp>
      <p:sp>
        <p:nvSpPr>
          <p:cNvPr id="11" name="Freeform 16"/>
          <p:cNvSpPr>
            <a:spLocks noChangeAspect="1" noEditPoints="1"/>
          </p:cNvSpPr>
          <p:nvPr/>
        </p:nvSpPr>
        <p:spPr bwMode="auto">
          <a:xfrm>
            <a:off x="6077117" y="366794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extBox 7"/>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310263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4: Preparing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255552678"/>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a:solidFill>
                            <a:srgbClr val="FFFFFF"/>
                          </a:solidFill>
                        </a:rPr>
                        <a:t>4.1 Reading and Filtering Data</a:t>
                      </a:r>
                      <a:endParaRPr lang="en-US" sz="2000" b="1" dirty="0">
                        <a:solidFill>
                          <a:srgbClr val="FFFFFF"/>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4.2 Computing New Columns</a:t>
                      </a:r>
                      <a:endParaRPr lang="en-US"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4.3 Conditional Processing</a:t>
                      </a:r>
                      <a:endParaRPr lang="en-US"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08340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1"/>
          <a:stretch>
            <a:fillRect/>
          </a:stretch>
        </p:blipFill>
        <p:spPr>
          <a:xfrm>
            <a:off x="4788583" y="2831904"/>
            <a:ext cx="3277832" cy="950976"/>
          </a:xfrm>
          <a:prstGeom prst="rect">
            <a:avLst/>
          </a:prstGeom>
          <a:ln w="12700">
            <a:solidFill>
              <a:schemeClr val="tx1"/>
            </a:solidFill>
          </a:ln>
        </p:spPr>
      </p:pic>
      <p:pic>
        <p:nvPicPr>
          <p:cNvPr id="2" name="Picture 1"/>
          <p:cNvPicPr>
            <a:picLocks noChangeAspect="1"/>
          </p:cNvPicPr>
          <p:nvPr/>
        </p:nvPicPr>
        <p:blipFill>
          <a:blip r:embed="rId12"/>
          <a:stretch>
            <a:fillRect/>
          </a:stretch>
        </p:blipFill>
        <p:spPr>
          <a:xfrm>
            <a:off x="908583" y="2831904"/>
            <a:ext cx="3384657" cy="950976"/>
          </a:xfrm>
          <a:prstGeom prst="rect">
            <a:avLst/>
          </a:prstGeom>
          <a:ln w="12700">
            <a:solidFill>
              <a:schemeClr val="tx1"/>
            </a:solidFill>
          </a:ln>
        </p:spPr>
      </p:pic>
      <p:sp>
        <p:nvSpPr>
          <p:cNvPr id="4" name="Title 3"/>
          <p:cNvSpPr>
            <a:spLocks noGrp="1"/>
          </p:cNvSpPr>
          <p:nvPr>
            <p:ph type="title"/>
          </p:nvPr>
        </p:nvSpPr>
        <p:spPr/>
        <p:txBody>
          <a:bodyPr/>
          <a:lstStyle/>
          <a:p>
            <a:r>
              <a:rPr lang="en-US" dirty="0"/>
              <a:t>Formatting Columns in the DATA Step</a:t>
            </a:r>
          </a:p>
        </p:txBody>
      </p:sp>
      <p:sp>
        <p:nvSpPr>
          <p:cNvPr id="3" name="TextBox 2"/>
          <p:cNvSpPr txBox="1"/>
          <p:nvPr>
            <p:custDataLst>
              <p:tags r:id="rId1"/>
            </p:custDataLst>
          </p:nvPr>
        </p:nvSpPr>
        <p:spPr>
          <a:xfrm>
            <a:off x="633841" y="1051560"/>
            <a:ext cx="4591000" cy="134562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data myclass;</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set sashelp.class;</a:t>
            </a: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format height 4.1 weight 3.;</a:t>
            </a:r>
          </a:p>
          <a:p>
            <a:r>
              <a:rPr lang="en-US" sz="1800" b="1" dirty="0">
                <a:latin typeface="Courier New" panose="02070309020205020404" pitchFamily="49" charset="0"/>
                <a:ea typeface="Calibri" panose="020F0502020204030204" pitchFamily="34"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sp>
        <p:nvSpPr>
          <p:cNvPr id="6" name="TextBox 5"/>
          <p:cNvSpPr txBox="1"/>
          <p:nvPr/>
        </p:nvSpPr>
        <p:spPr>
          <a:xfrm>
            <a:off x="816627" y="2500349"/>
            <a:ext cx="1055097" cy="300082"/>
          </a:xfrm>
          <a:prstGeom prst="rect">
            <a:avLst/>
          </a:prstGeom>
          <a:noFill/>
        </p:spPr>
        <p:txBody>
          <a:bodyPr wrap="none" rtlCol="0">
            <a:spAutoFit/>
          </a:bodyPr>
          <a:lstStyle/>
          <a:p>
            <a:r>
              <a:rPr lang="en-US" b="1" dirty="0"/>
              <a:t>sashelp.class</a:t>
            </a:r>
          </a:p>
        </p:txBody>
      </p:sp>
      <p:sp>
        <p:nvSpPr>
          <p:cNvPr id="7" name="TextBox 6"/>
          <p:cNvSpPr txBox="1"/>
          <p:nvPr/>
        </p:nvSpPr>
        <p:spPr>
          <a:xfrm>
            <a:off x="4722633" y="2500349"/>
            <a:ext cx="885884" cy="369332"/>
          </a:xfrm>
          <a:prstGeom prst="rect">
            <a:avLst/>
          </a:prstGeom>
          <a:noFill/>
        </p:spPr>
        <p:txBody>
          <a:bodyPr wrap="none" rtlCol="0">
            <a:spAutoFit/>
          </a:bodyPr>
          <a:lstStyle/>
          <a:p>
            <a:r>
              <a:rPr lang="en-US" b="1">
                <a:solidFill>
                  <a:srgbClr val="000000"/>
                </a:solidFill>
              </a:rPr>
              <a:t>myclass</a:t>
            </a:r>
            <a:endParaRPr lang="en-US" b="1" dirty="0">
              <a:solidFill>
                <a:srgbClr val="000000"/>
              </a:solidFill>
              <a:latin typeface="Calibri Light" panose="020F0302020204030204" pitchFamily="34" charset="0"/>
            </a:endParaRPr>
          </a:p>
        </p:txBody>
      </p:sp>
      <p:sp>
        <p:nvSpPr>
          <p:cNvPr id="9" name="Rectangle 8"/>
          <p:cNvSpPr/>
          <p:nvPr>
            <p:custDataLst>
              <p:tags r:id="rId2"/>
            </p:custDataLst>
          </p:nvPr>
        </p:nvSpPr>
        <p:spPr>
          <a:xfrm>
            <a:off x="3111213" y="3026397"/>
            <a:ext cx="385744" cy="75047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2" name="Rectangle 11"/>
          <p:cNvSpPr/>
          <p:nvPr>
            <p:custDataLst>
              <p:tags r:id="rId3"/>
            </p:custDataLst>
          </p:nvPr>
        </p:nvSpPr>
        <p:spPr>
          <a:xfrm>
            <a:off x="6949022" y="3026397"/>
            <a:ext cx="385744" cy="75047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6" name="Rectangle 15"/>
          <p:cNvSpPr/>
          <p:nvPr>
            <p:custDataLst>
              <p:tags r:id="rId4"/>
            </p:custDataLst>
          </p:nvPr>
        </p:nvSpPr>
        <p:spPr>
          <a:xfrm>
            <a:off x="2170861" y="1717538"/>
            <a:ext cx="1503362" cy="26997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5" name="Line Callout 1 4"/>
          <p:cNvSpPr/>
          <p:nvPr/>
        </p:nvSpPr>
        <p:spPr>
          <a:xfrm>
            <a:off x="6059584" y="1051560"/>
            <a:ext cx="2481469" cy="1313549"/>
          </a:xfrm>
          <a:prstGeom prst="borderCallout1">
            <a:avLst>
              <a:gd name="adj1" fmla="val 18750"/>
              <a:gd name="adj2" fmla="val 0"/>
              <a:gd name="adj3" fmla="val 52901"/>
              <a:gd name="adj4" fmla="val -4213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rounds values of height to one decimal place and weight to the nearest whole number</a:t>
            </a:r>
          </a:p>
        </p:txBody>
      </p:sp>
      <p:sp>
        <p:nvSpPr>
          <p:cNvPr id="18" name="Rectangle 17"/>
          <p:cNvSpPr/>
          <p:nvPr>
            <p:custDataLst>
              <p:tags r:id="rId5"/>
            </p:custDataLst>
          </p:nvPr>
        </p:nvSpPr>
        <p:spPr>
          <a:xfrm>
            <a:off x="3674223" y="1715838"/>
            <a:ext cx="1280159" cy="271675"/>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9" name="Rectangle 18"/>
          <p:cNvSpPr/>
          <p:nvPr>
            <p:custDataLst>
              <p:tags r:id="rId6"/>
            </p:custDataLst>
          </p:nvPr>
        </p:nvSpPr>
        <p:spPr>
          <a:xfrm>
            <a:off x="7708671" y="3026397"/>
            <a:ext cx="367910" cy="750475"/>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0" name="Rectangle 19"/>
          <p:cNvSpPr/>
          <p:nvPr>
            <p:custDataLst>
              <p:tags r:id="rId7"/>
            </p:custDataLst>
          </p:nvPr>
        </p:nvSpPr>
        <p:spPr>
          <a:xfrm>
            <a:off x="3734194" y="3026397"/>
            <a:ext cx="551864" cy="750475"/>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7" name="TextBox 16"/>
          <p:cNvSpPr txBox="1"/>
          <p:nvPr>
            <p:custDataLst>
              <p:tags r:id="rId8"/>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1914893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230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12773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4: Preparing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989332075"/>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a:solidFill>
                            <a:schemeClr val="bg1"/>
                          </a:solidFill>
                        </a:rPr>
                        <a:t>4.1 Reading and Filtering Data</a:t>
                      </a:r>
                      <a:endParaRPr lang="en-US" b="0"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rgbClr val="FFFFFF"/>
                          </a:solidFill>
                        </a:rPr>
                        <a:t>4.2 Computing New Columns</a:t>
                      </a:r>
                      <a:endParaRPr lang="en-US" sz="2000" b="1" dirty="0">
                        <a:solidFill>
                          <a:srgbClr val="FFFFFF"/>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4.3 Conditional Processing</a:t>
                      </a:r>
                      <a:endParaRPr lang="en-US"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27212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Expressions to Create New Columns</a:t>
            </a:r>
          </a:p>
        </p:txBody>
      </p:sp>
      <p:sp>
        <p:nvSpPr>
          <p:cNvPr id="3" name="Rectangle 2"/>
          <p:cNvSpPr/>
          <p:nvPr>
            <p:custDataLst>
              <p:tags r:id="rId1"/>
            </p:custDataLst>
          </p:nvPr>
        </p:nvSpPr>
        <p:spPr>
          <a:xfrm>
            <a:off x="2928768" y="1060961"/>
            <a:ext cx="3293722" cy="1496820"/>
          </a:xfrm>
          <a:prstGeom prst="rect">
            <a:avLst/>
          </a:prstGeom>
          <a:solidFill>
            <a:srgbClr val="D6EEFD"/>
          </a:solidFill>
          <a:ln w="12700" cmpd="sng">
            <a:solidFill>
              <a:schemeClr val="tx1"/>
            </a:solidFill>
          </a:ln>
        </p:spPr>
        <p:txBody>
          <a:bodyPr wrap="none" lIns="88900" tIns="88900" rIns="4572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new-column</a:t>
            </a:r>
            <a:r>
              <a:rPr lang="en-US" sz="2000" b="1" i="1" dirty="0">
                <a:latin typeface="Calibri Light" panose="020F0302020204030204" pitchFamily="34" charset="0"/>
                <a:ea typeface="Calibri" panose="020F0502020204030204" pitchFamily="34" charset="0"/>
                <a:cs typeface="Times New Roman" panose="02020603050405020304" pitchFamily="18" charset="0"/>
              </a:rPr>
              <a:t> </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expression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RUN;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p:txBody>
      </p:sp>
      <p:sp>
        <p:nvSpPr>
          <p:cNvPr id="5" name="Line Callout 1 4"/>
          <p:cNvSpPr/>
          <p:nvPr/>
        </p:nvSpPr>
        <p:spPr>
          <a:xfrm>
            <a:off x="6366810" y="1301720"/>
            <a:ext cx="2168799" cy="702221"/>
          </a:xfrm>
          <a:prstGeom prst="borderCallout1">
            <a:avLst>
              <a:gd name="adj1" fmla="val 18750"/>
              <a:gd name="adj2" fmla="val 0"/>
              <a:gd name="adj3" fmla="val 78647"/>
              <a:gd name="adj4" fmla="val -28797"/>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arithmetic expression or constant</a:t>
            </a:r>
          </a:p>
        </p:txBody>
      </p:sp>
      <p:sp>
        <p:nvSpPr>
          <p:cNvPr id="6" name="Line Callout 1 5"/>
          <p:cNvSpPr/>
          <p:nvPr/>
        </p:nvSpPr>
        <p:spPr>
          <a:xfrm flipH="1">
            <a:off x="630936" y="1518185"/>
            <a:ext cx="2217333" cy="668215"/>
          </a:xfrm>
          <a:prstGeom prst="borderCallout1">
            <a:avLst>
              <a:gd name="adj1" fmla="val 18750"/>
              <a:gd name="adj2" fmla="val 0"/>
              <a:gd name="adj3" fmla="val 67206"/>
              <a:gd name="adj4" fmla="val -2705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assignment statement</a:t>
            </a:r>
          </a:p>
        </p:txBody>
      </p:sp>
      <p:sp>
        <p:nvSpPr>
          <p:cNvPr id="9" name="Oval Callout 8"/>
          <p:cNvSpPr/>
          <p:nvPr/>
        </p:nvSpPr>
        <p:spPr>
          <a:xfrm>
            <a:off x="6446520" y="2560320"/>
            <a:ext cx="2194560" cy="1635344"/>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The assignment statement can create or update</a:t>
            </a:r>
            <a:br>
              <a:rPr lang="en-US" sz="1800" dirty="0"/>
            </a:br>
            <a:r>
              <a:rPr lang="en-US" sz="1800" dirty="0"/>
              <a:t>a column.</a:t>
            </a:r>
          </a:p>
        </p:txBody>
      </p:sp>
      <p:sp>
        <p:nvSpPr>
          <p:cNvPr id="10" name="Freeform 11"/>
          <p:cNvSpPr>
            <a:spLocks noChangeAspect="1" noEditPoints="1"/>
          </p:cNvSpPr>
          <p:nvPr/>
        </p:nvSpPr>
        <p:spPr bwMode="auto">
          <a:xfrm>
            <a:off x="6170057" y="401450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480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628516" y="822960"/>
            <a:ext cx="6658874" cy="2395528"/>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data cars_new; </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set sashelp.cars;</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Origin ne "USA";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Profit = MSRP-Invoice;</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Source = "Non-US Cars";</a:t>
            </a:r>
          </a:p>
          <a:p>
            <a:r>
              <a:rPr lang="en-US" sz="1800" b="1" dirty="0">
                <a:latin typeface="Courier New" panose="02070309020205020404" pitchFamily="49" charset="0"/>
                <a:cs typeface="Courier New" panose="02070309020205020404" pitchFamily="49" charset="0"/>
              </a:rPr>
              <a:t>    format Profit dollar10.;</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keep Make Model MSRP Invoice Profit Source;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4" name="Title 3"/>
          <p:cNvSpPr>
            <a:spLocks noGrp="1"/>
          </p:cNvSpPr>
          <p:nvPr>
            <p:ph type="title"/>
          </p:nvPr>
        </p:nvSpPr>
        <p:spPr/>
        <p:txBody>
          <a:bodyPr/>
          <a:lstStyle/>
          <a:p>
            <a:r>
              <a:rPr lang="en-US" dirty="0"/>
              <a:t>Using Expressions to Create New Columns</a:t>
            </a:r>
          </a:p>
        </p:txBody>
      </p:sp>
      <p:sp>
        <p:nvSpPr>
          <p:cNvPr id="5" name="Rectangle 4"/>
          <p:cNvSpPr/>
          <p:nvPr>
            <p:custDataLst>
              <p:tags r:id="rId2"/>
            </p:custDataLst>
          </p:nvPr>
        </p:nvSpPr>
        <p:spPr>
          <a:xfrm>
            <a:off x="1220381" y="1758279"/>
            <a:ext cx="3021743" cy="241844"/>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Oval Callout 8"/>
          <p:cNvSpPr/>
          <p:nvPr/>
        </p:nvSpPr>
        <p:spPr>
          <a:xfrm>
            <a:off x="6446162" y="2718701"/>
            <a:ext cx="2377440" cy="1490197"/>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The column name is stored in the case that you use to create it.</a:t>
            </a:r>
          </a:p>
        </p:txBody>
      </p:sp>
      <p:sp>
        <p:nvSpPr>
          <p:cNvPr id="11" name="Rectangle 10"/>
          <p:cNvSpPr/>
          <p:nvPr>
            <p:custDataLst>
              <p:tags r:id="rId3"/>
            </p:custDataLst>
          </p:nvPr>
        </p:nvSpPr>
        <p:spPr>
          <a:xfrm>
            <a:off x="1210857" y="2000124"/>
            <a:ext cx="3171243" cy="270308"/>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6" name="Picture 5"/>
          <p:cNvPicPr>
            <a:picLocks noChangeAspect="1"/>
          </p:cNvPicPr>
          <p:nvPr/>
        </p:nvPicPr>
        <p:blipFill>
          <a:blip r:embed="rId9"/>
          <a:stretch>
            <a:fillRect/>
          </a:stretch>
        </p:blipFill>
        <p:spPr>
          <a:xfrm>
            <a:off x="1291911" y="3072035"/>
            <a:ext cx="4339324" cy="1526959"/>
          </a:xfrm>
          <a:prstGeom prst="rect">
            <a:avLst/>
          </a:prstGeom>
          <a:ln w="12700">
            <a:solidFill>
              <a:schemeClr val="tx1"/>
            </a:solidFill>
          </a:ln>
        </p:spPr>
      </p:pic>
      <p:sp>
        <p:nvSpPr>
          <p:cNvPr id="12" name="Rectangle 11"/>
          <p:cNvSpPr/>
          <p:nvPr>
            <p:custDataLst>
              <p:tags r:id="rId4"/>
            </p:custDataLst>
          </p:nvPr>
        </p:nvSpPr>
        <p:spPr>
          <a:xfrm>
            <a:off x="4914844" y="3064835"/>
            <a:ext cx="701098" cy="1544456"/>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Rectangle 6"/>
          <p:cNvSpPr/>
          <p:nvPr>
            <p:custDataLst>
              <p:tags r:id="rId5"/>
            </p:custDataLst>
          </p:nvPr>
        </p:nvSpPr>
        <p:spPr>
          <a:xfrm>
            <a:off x="4234504" y="3064835"/>
            <a:ext cx="679006" cy="154445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TextBox 12"/>
          <p:cNvSpPr txBox="1"/>
          <p:nvPr>
            <p:custDataLst>
              <p:tags r:id="rId6"/>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p104d02</a:t>
            </a:r>
          </a:p>
        </p:txBody>
      </p:sp>
      <p:sp>
        <p:nvSpPr>
          <p:cNvPr id="14" name="Freeform 11">
            <a:extLst>
              <a:ext uri="{FF2B5EF4-FFF2-40B4-BE49-F238E27FC236}">
                <a16:creationId xmlns:a16="http://schemas.microsoft.com/office/drawing/2014/main" id="{5D1C64ED-2FC1-4265-B173-0095D8F602C4}"/>
              </a:ext>
            </a:extLst>
          </p:cNvPr>
          <p:cNvSpPr>
            <a:spLocks noChangeAspect="1" noEditPoints="1"/>
          </p:cNvSpPr>
          <p:nvPr/>
        </p:nvSpPr>
        <p:spPr bwMode="auto">
          <a:xfrm>
            <a:off x="6170057" y="401450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463979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Using Expressions </a:t>
            </a:r>
            <a:br>
              <a:rPr lang="en-US" dirty="0"/>
            </a:br>
            <a:r>
              <a:rPr lang="en-US" dirty="0"/>
              <a:t>to Create New Columns</a:t>
            </a:r>
          </a:p>
        </p:txBody>
      </p:sp>
      <p:sp>
        <p:nvSpPr>
          <p:cNvPr id="3" name="DemoText"/>
          <p:cNvSpPr>
            <a:spLocks noGrp="1"/>
          </p:cNvSpPr>
          <p:nvPr>
            <p:ph type="body" sz="quarter" idx="10"/>
          </p:nvPr>
        </p:nvSpPr>
        <p:spPr>
          <a:xfrm>
            <a:off x="2827020" y="2689488"/>
            <a:ext cx="4056180" cy="445594"/>
          </a:xfrm>
        </p:spPr>
        <p:txBody>
          <a:bodyPr lIns="0" tIns="0" rIns="0" bIns="0">
            <a:noAutofit/>
          </a:bodyPr>
          <a:lstStyle/>
          <a:p>
            <a:pPr indent="0" algn="l">
              <a:lnSpc>
                <a:spcPct val="100000"/>
              </a:lnSpc>
              <a:spcAft>
                <a:spcPts val="400"/>
              </a:spcAft>
            </a:pPr>
            <a:r>
              <a:rPr lang="en-US" dirty="0"/>
              <a:t>This demonstration illustrates reading an existing SAS table and creating temporary and permanent copies.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p104d02</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4.04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r>
              <a:rPr lang="en-US" dirty="0"/>
              <a:t>Open </a:t>
            </a:r>
            <a:r>
              <a:rPr lang="en-US" b="1" dirty="0"/>
              <a:t>p104a04.sas </a:t>
            </a:r>
            <a:r>
              <a:rPr lang="en-US" dirty="0"/>
              <a:t>from the </a:t>
            </a:r>
            <a:r>
              <a:rPr lang="en-US" b="1" dirty="0"/>
              <a:t>activities</a:t>
            </a:r>
            <a:r>
              <a:rPr lang="en-US" dirty="0"/>
              <a:t> folder and perform the following tasks: </a:t>
            </a:r>
          </a:p>
          <a:p>
            <a:pPr marL="346075" indent="-346075">
              <a:buClrTx/>
              <a:buSzPct val="100000"/>
              <a:buFont typeface="+mj-lt"/>
              <a:buAutoNum type="arabicPeriod"/>
            </a:pPr>
            <a:r>
              <a:rPr lang="en-US" dirty="0"/>
              <a:t>Add an assignment statement to create </a:t>
            </a:r>
            <a:r>
              <a:rPr lang="en-US" b="1" dirty="0"/>
              <a:t>StormLength</a:t>
            </a:r>
            <a:r>
              <a:rPr lang="en-US" dirty="0"/>
              <a:t> that represents </a:t>
            </a:r>
            <a:br>
              <a:rPr lang="en-US" dirty="0"/>
            </a:br>
            <a:r>
              <a:rPr lang="en-US" dirty="0"/>
              <a:t>the number of days between </a:t>
            </a:r>
            <a:r>
              <a:rPr lang="en-US" b="1" dirty="0"/>
              <a:t>StartDate</a:t>
            </a:r>
            <a:r>
              <a:rPr lang="en-US" dirty="0"/>
              <a:t> and </a:t>
            </a:r>
            <a:r>
              <a:rPr lang="en-US" b="1" dirty="0"/>
              <a:t>EndDate</a:t>
            </a:r>
            <a:r>
              <a:rPr lang="en-US" dirty="0"/>
              <a:t>. </a:t>
            </a:r>
          </a:p>
          <a:p>
            <a:pPr marL="346075" indent="-346075">
              <a:buClrTx/>
              <a:buSzPct val="100000"/>
              <a:buFont typeface="+mj-lt"/>
              <a:buAutoNum type="arabicPeriod"/>
            </a:pPr>
            <a:r>
              <a:rPr lang="en-US" dirty="0"/>
              <a:t>Run the program. In 1980, how long did the storm named Agatha last? </a:t>
            </a:r>
          </a:p>
        </p:txBody>
      </p:sp>
      <p:sp>
        <p:nvSpPr>
          <p:cNvPr id="8" name="TextBox 7">
            <a:extLst>
              <a:ext uri="{FF2B5EF4-FFF2-40B4-BE49-F238E27FC236}">
                <a16:creationId xmlns:a16="http://schemas.microsoft.com/office/drawing/2014/main" id="{189457EB-A662-426D-B5A9-194A31178E4E}"/>
              </a:ext>
            </a:extLst>
          </p:cNvPr>
          <p:cNvSpPr txBox="1"/>
          <p:nvPr>
            <p:custDataLst>
              <p:tags r:id="rId2"/>
            </p:custDataLst>
          </p:nvPr>
        </p:nvSpPr>
        <p:spPr>
          <a:xfrm>
            <a:off x="1985794" y="2714701"/>
            <a:ext cx="5142433" cy="1356782"/>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data storm_length;</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drop Hem_EW </a:t>
            </a:r>
            <a:r>
              <a:rPr lang="en-US" sz="1800" b="1" dirty="0" err="1">
                <a:latin typeface="Courier New" panose="02070309020205020404" pitchFamily="49" charset="0"/>
              </a:rPr>
              <a:t>Hem_NS</a:t>
            </a:r>
            <a:r>
              <a:rPr lang="en-US" sz="1800" b="1" dirty="0">
                <a:latin typeface="Courier New" panose="02070309020205020404" pitchFamily="49" charset="0"/>
              </a:rPr>
              <a:t> </a:t>
            </a:r>
            <a:r>
              <a:rPr lang="en-US" sz="1800" b="1" dirty="0" err="1">
                <a:latin typeface="Courier New" panose="02070309020205020404" pitchFamily="49" charset="0"/>
              </a:rPr>
              <a:t>Lat</a:t>
            </a:r>
            <a:r>
              <a:rPr lang="en-US" sz="1800" b="1" dirty="0">
                <a:latin typeface="Courier New" panose="02070309020205020404" pitchFamily="49" charset="0"/>
              </a:rPr>
              <a:t> Lon;</a:t>
            </a:r>
          </a:p>
          <a:p>
            <a:pPr>
              <a:lnSpc>
                <a:spcPct val="85000"/>
              </a:lnSpc>
            </a:pPr>
            <a:r>
              <a:rPr lang="en-US" sz="1800" b="1" dirty="0">
                <a:latin typeface="Courier New" panose="02070309020205020404" pitchFamily="49" charset="0"/>
              </a:rPr>
              <a:t>    *Add assignment statement;</a:t>
            </a:r>
          </a:p>
          <a:p>
            <a:pPr>
              <a:lnSpc>
                <a:spcPct val="85000"/>
              </a:lnSpc>
            </a:pPr>
            <a:r>
              <a:rPr lang="en-US" sz="1800" b="1" dirty="0">
                <a:latin typeface="Courier New" panose="02070309020205020404" pitchFamily="49" charset="0"/>
              </a:rPr>
              <a:t>run;</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4.04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 name="PollQuestion"/>
          <p:cNvSpPr>
            <a:spLocks noGrp="1" noChangeArrowheads="1"/>
          </p:cNvSpPr>
          <p:nvPr>
            <p:ph idx="1"/>
          </p:nvPr>
        </p:nvSpPr>
        <p:spPr/>
        <p:txBody>
          <a:bodyPr/>
          <a:lstStyle/>
          <a:p>
            <a:r>
              <a:rPr lang="en-US" dirty="0"/>
              <a:t>Open </a:t>
            </a:r>
            <a:r>
              <a:rPr lang="en-US" b="1" dirty="0"/>
              <a:t>p104a04.sas </a:t>
            </a:r>
            <a:r>
              <a:rPr lang="en-US" dirty="0"/>
              <a:t>from the </a:t>
            </a:r>
            <a:r>
              <a:rPr lang="en-US" b="1" dirty="0"/>
              <a:t>activities</a:t>
            </a:r>
            <a:r>
              <a:rPr lang="en-US" dirty="0"/>
              <a:t> folder and perform the following tasks: </a:t>
            </a:r>
          </a:p>
          <a:p>
            <a:pPr marL="346075" indent="-346075">
              <a:buClrTx/>
              <a:buSzPct val="100000"/>
              <a:buFont typeface="+mj-lt"/>
              <a:buAutoNum type="arabicPeriod"/>
            </a:pPr>
            <a:r>
              <a:rPr lang="en-US" dirty="0"/>
              <a:t>Add an assignment statement to create </a:t>
            </a:r>
            <a:r>
              <a:rPr lang="en-US" b="1" dirty="0"/>
              <a:t>StormLength</a:t>
            </a:r>
            <a:r>
              <a:rPr lang="en-US" dirty="0"/>
              <a:t> that represents </a:t>
            </a:r>
            <a:br>
              <a:rPr lang="en-US" dirty="0"/>
            </a:br>
            <a:r>
              <a:rPr lang="en-US" dirty="0"/>
              <a:t>the number of days between </a:t>
            </a:r>
            <a:r>
              <a:rPr lang="en-US" b="1" dirty="0"/>
              <a:t>StartDate</a:t>
            </a:r>
            <a:r>
              <a:rPr lang="en-US" dirty="0"/>
              <a:t> and </a:t>
            </a:r>
            <a:r>
              <a:rPr lang="en-US" b="1" dirty="0"/>
              <a:t>EndDate</a:t>
            </a:r>
            <a:r>
              <a:rPr lang="en-US" dirty="0"/>
              <a:t>. </a:t>
            </a:r>
          </a:p>
          <a:p>
            <a:pPr marL="346075" indent="-346075">
              <a:buClrTx/>
              <a:buSzPct val="100000"/>
              <a:buFont typeface="+mj-lt"/>
              <a:buAutoNum type="arabicPeriod"/>
            </a:pPr>
            <a:r>
              <a:rPr lang="en-US" dirty="0"/>
              <a:t>Run the program. In 1980, how long did the storm named Agatha last? </a:t>
            </a:r>
            <a:br>
              <a:rPr lang="en-US" dirty="0"/>
            </a:br>
            <a:r>
              <a:rPr lang="en-US" b="1" dirty="0"/>
              <a:t>6 days</a:t>
            </a:r>
          </a:p>
        </p:txBody>
      </p:sp>
      <p:sp>
        <p:nvSpPr>
          <p:cNvPr id="13" name="TextBox 12"/>
          <p:cNvSpPr txBox="1"/>
          <p:nvPr>
            <p:custDataLst>
              <p:tags r:id="rId2"/>
            </p:custDataLst>
          </p:nvPr>
        </p:nvSpPr>
        <p:spPr>
          <a:xfrm>
            <a:off x="1985795" y="2714701"/>
            <a:ext cx="5142433"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storm_length;</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drop Hem_EW </a:t>
            </a:r>
            <a:r>
              <a:rPr lang="en-US" sz="1800" b="1" dirty="0" err="1">
                <a:latin typeface="Courier New" panose="02070309020205020404" pitchFamily="49" charset="0"/>
              </a:rPr>
              <a:t>Hem_NS</a:t>
            </a:r>
            <a:r>
              <a:rPr lang="en-US" sz="1800" b="1" dirty="0">
                <a:latin typeface="Courier New" panose="02070309020205020404" pitchFamily="49" charset="0"/>
              </a:rPr>
              <a:t> Lat </a:t>
            </a:r>
            <a:r>
              <a:rPr lang="en-US" b="1" dirty="0">
                <a:latin typeface="Courier New" panose="02070309020205020404" pitchFamily="49" charset="0"/>
              </a:rPr>
              <a:t>L</a:t>
            </a:r>
            <a:r>
              <a:rPr lang="en-US" sz="1800" b="1" dirty="0">
                <a:latin typeface="Courier New" panose="02070309020205020404" pitchFamily="49" charset="0"/>
              </a:rPr>
              <a:t>on;</a:t>
            </a:r>
          </a:p>
          <a:p>
            <a:pPr>
              <a:lnSpc>
                <a:spcPct val="85000"/>
              </a:lnSpc>
            </a:pPr>
            <a:r>
              <a:rPr lang="en-US" sz="1800" b="1" dirty="0">
                <a:latin typeface="Courier New" panose="02070309020205020404" pitchFamily="49" charset="0"/>
              </a:rPr>
              <a:t>    StormLength = EndDate-StartDate;</a:t>
            </a:r>
          </a:p>
          <a:p>
            <a:pPr>
              <a:lnSpc>
                <a:spcPct val="85000"/>
              </a:lnSpc>
            </a:pPr>
            <a:r>
              <a:rPr lang="en-US" sz="1800" b="1" dirty="0">
                <a:latin typeface="Courier New" panose="02070309020205020404" pitchFamily="49" charset="0"/>
              </a:rPr>
              <a:t>run;</a:t>
            </a:r>
          </a:p>
        </p:txBody>
      </p:sp>
      <p:sp>
        <p:nvSpPr>
          <p:cNvPr id="3" name="Rectangle 2"/>
          <p:cNvSpPr/>
          <p:nvPr>
            <p:custDataLst>
              <p:tags r:id="rId3"/>
            </p:custDataLst>
          </p:nvPr>
        </p:nvSpPr>
        <p:spPr>
          <a:xfrm>
            <a:off x="2625438" y="3493926"/>
            <a:ext cx="4376280" cy="24690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983579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Functions </a:t>
            </a:r>
          </a:p>
        </p:txBody>
      </p:sp>
      <p:sp>
        <p:nvSpPr>
          <p:cNvPr id="3" name="Rectangle 2"/>
          <p:cNvSpPr/>
          <p:nvPr>
            <p:custDataLst>
              <p:tags r:id="rId1"/>
            </p:custDataLst>
          </p:nvPr>
        </p:nvSpPr>
        <p:spPr>
          <a:xfrm>
            <a:off x="3607906" y="1057207"/>
            <a:ext cx="4041291" cy="508857"/>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i="1" dirty="0">
                <a:latin typeface="Calibri Light" panose="020F0302020204030204" pitchFamily="34" charset="0"/>
                <a:ea typeface="Calibri" panose="020F0502020204030204" pitchFamily="34" charset="0"/>
                <a:cs typeface="Times New Roman" panose="02020603050405020304" pitchFamily="18" charset="0"/>
              </a:rPr>
              <a:t>function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r>
              <a:rPr lang="en-US" sz="2000" i="1" dirty="0">
                <a:latin typeface="Calibri Light" panose="020F0302020204030204" pitchFamily="34" charset="0"/>
                <a:ea typeface="Calibri" panose="020F0502020204030204" pitchFamily="34" charset="0"/>
                <a:cs typeface="Times New Roman" panose="02020603050405020304" pitchFamily="18" charset="0"/>
              </a:rPr>
              <a:t>argument1</a:t>
            </a:r>
            <a:r>
              <a:rPr lang="en-US" sz="2000" b="1" i="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argument2</a:t>
            </a:r>
            <a:r>
              <a:rPr lang="en-US" sz="2000" b="1" i="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p>
        </p:txBody>
      </p:sp>
      <p:sp>
        <p:nvSpPr>
          <p:cNvPr id="5" name="Line Callout 1 4"/>
          <p:cNvSpPr/>
          <p:nvPr/>
        </p:nvSpPr>
        <p:spPr>
          <a:xfrm flipH="1">
            <a:off x="2391213" y="1868901"/>
            <a:ext cx="1601569" cy="434802"/>
          </a:xfrm>
          <a:prstGeom prst="borderCallout1">
            <a:avLst>
              <a:gd name="adj1" fmla="val 18750"/>
              <a:gd name="adj2" fmla="val 0"/>
              <a:gd name="adj3" fmla="val -65424"/>
              <a:gd name="adj4" fmla="val -1776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function name</a:t>
            </a:r>
          </a:p>
        </p:txBody>
      </p:sp>
      <p:sp>
        <p:nvSpPr>
          <p:cNvPr id="6" name="Line Callout 1 5"/>
          <p:cNvSpPr/>
          <p:nvPr/>
        </p:nvSpPr>
        <p:spPr>
          <a:xfrm>
            <a:off x="5347198" y="1868901"/>
            <a:ext cx="2485294" cy="434802"/>
          </a:xfrm>
          <a:prstGeom prst="borderCallout1">
            <a:avLst>
              <a:gd name="adj1" fmla="val 18750"/>
              <a:gd name="adj2" fmla="val 0"/>
              <a:gd name="adj3" fmla="val -61859"/>
              <a:gd name="adj4" fmla="val -812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inputs for the function</a:t>
            </a:r>
          </a:p>
        </p:txBody>
      </p:sp>
      <p:sp>
        <p:nvSpPr>
          <p:cNvPr id="9" name="Freeform 13"/>
          <p:cNvSpPr>
            <a:spLocks noChangeAspect="1" noEditPoints="1"/>
          </p:cNvSpPr>
          <p:nvPr/>
        </p:nvSpPr>
        <p:spPr bwMode="auto">
          <a:xfrm>
            <a:off x="1165259" y="1055411"/>
            <a:ext cx="1060354" cy="821869"/>
          </a:xfrm>
          <a:custGeom>
            <a:avLst/>
            <a:gdLst>
              <a:gd name="T0" fmla="*/ 4668 w 4799"/>
              <a:gd name="T1" fmla="*/ 310 h 3708"/>
              <a:gd name="T2" fmla="*/ 310 w 4799"/>
              <a:gd name="T3" fmla="*/ 131 h 3708"/>
              <a:gd name="T4" fmla="*/ 131 w 4799"/>
              <a:gd name="T5" fmla="*/ 3397 h 3708"/>
              <a:gd name="T6" fmla="*/ 4489 w 4799"/>
              <a:gd name="T7" fmla="*/ 3576 h 3708"/>
              <a:gd name="T8" fmla="*/ 4668 w 4799"/>
              <a:gd name="T9" fmla="*/ 310 h 3708"/>
              <a:gd name="T10" fmla="*/ 4799 w 4799"/>
              <a:gd name="T11" fmla="*/ 310 h 3708"/>
              <a:gd name="T12" fmla="*/ 4799 w 4799"/>
              <a:gd name="T13" fmla="*/ 3397 h 3708"/>
              <a:gd name="T14" fmla="*/ 310 w 4799"/>
              <a:gd name="T15" fmla="*/ 3708 h 3708"/>
              <a:gd name="T16" fmla="*/ 0 w 4799"/>
              <a:gd name="T17" fmla="*/ 310 h 3708"/>
              <a:gd name="T18" fmla="*/ 4489 w 4799"/>
              <a:gd name="T19" fmla="*/ 0 h 3708"/>
              <a:gd name="T20" fmla="*/ 4799 w 4799"/>
              <a:gd name="T21" fmla="*/ 310 h 3708"/>
              <a:gd name="T22" fmla="*/ 3268 w 4799"/>
              <a:gd name="T23" fmla="*/ 1309 h 3708"/>
              <a:gd name="T24" fmla="*/ 3268 w 4799"/>
              <a:gd name="T25" fmla="*/ 2996 h 3708"/>
              <a:gd name="T26" fmla="*/ 3672 w 4799"/>
              <a:gd name="T27" fmla="*/ 2152 h 3708"/>
              <a:gd name="T28" fmla="*/ 3268 w 4799"/>
              <a:gd name="T29" fmla="*/ 1309 h 3708"/>
              <a:gd name="T30" fmla="*/ 3071 w 4799"/>
              <a:gd name="T31" fmla="*/ 1947 h 3708"/>
              <a:gd name="T32" fmla="*/ 2878 w 4799"/>
              <a:gd name="T33" fmla="*/ 2139 h 3708"/>
              <a:gd name="T34" fmla="*/ 3264 w 4799"/>
              <a:gd name="T35" fmla="*/ 2139 h 3708"/>
              <a:gd name="T36" fmla="*/ 3071 w 4799"/>
              <a:gd name="T37" fmla="*/ 1947 h 3708"/>
              <a:gd name="T38" fmla="*/ 2901 w 4799"/>
              <a:gd name="T39" fmla="*/ 1309 h 3708"/>
              <a:gd name="T40" fmla="*/ 2497 w 4799"/>
              <a:gd name="T41" fmla="*/ 2152 h 3708"/>
              <a:gd name="T42" fmla="*/ 2901 w 4799"/>
              <a:gd name="T43" fmla="*/ 2996 h 3708"/>
              <a:gd name="T44" fmla="*/ 2901 w 4799"/>
              <a:gd name="T45" fmla="*/ 1309 h 3708"/>
              <a:gd name="T46" fmla="*/ 2107 w 4799"/>
              <a:gd name="T47" fmla="*/ 1071 h 3708"/>
              <a:gd name="T48" fmla="*/ 2045 w 4799"/>
              <a:gd name="T49" fmla="*/ 1438 h 3708"/>
              <a:gd name="T50" fmla="*/ 2378 w 4799"/>
              <a:gd name="T51" fmla="*/ 1640 h 3708"/>
              <a:gd name="T52" fmla="*/ 1882 w 4799"/>
              <a:gd name="T53" fmla="*/ 2553 h 3708"/>
              <a:gd name="T54" fmla="*/ 1104 w 4799"/>
              <a:gd name="T55" fmla="*/ 2983 h 3708"/>
              <a:gd name="T56" fmla="*/ 1387 w 4799"/>
              <a:gd name="T57" fmla="*/ 2848 h 3708"/>
              <a:gd name="T58" fmla="*/ 1759 w 4799"/>
              <a:gd name="T59" fmla="*/ 1640 h 3708"/>
              <a:gd name="T60" fmla="*/ 1449 w 4799"/>
              <a:gd name="T61" fmla="*/ 1438 h 3708"/>
              <a:gd name="T62" fmla="*/ 1848 w 4799"/>
              <a:gd name="T63" fmla="*/ 1032 h 3708"/>
              <a:gd name="T64" fmla="*/ 2603 w 4799"/>
              <a:gd name="T65" fmla="*/ 753 h 3708"/>
              <a:gd name="T66" fmla="*/ 2293 w 4799"/>
              <a:gd name="T67" fmla="*/ 861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9" h="3708">
                <a:moveTo>
                  <a:pt x="4668" y="310"/>
                </a:moveTo>
                <a:lnTo>
                  <a:pt x="4668" y="310"/>
                </a:lnTo>
                <a:cubicBezTo>
                  <a:pt x="4668" y="211"/>
                  <a:pt x="4588" y="131"/>
                  <a:pt x="4489" y="131"/>
                </a:cubicBezTo>
                <a:lnTo>
                  <a:pt x="310" y="131"/>
                </a:lnTo>
                <a:cubicBezTo>
                  <a:pt x="211" y="131"/>
                  <a:pt x="131" y="211"/>
                  <a:pt x="131" y="310"/>
                </a:cubicBezTo>
                <a:lnTo>
                  <a:pt x="131" y="3397"/>
                </a:lnTo>
                <a:cubicBezTo>
                  <a:pt x="131" y="3496"/>
                  <a:pt x="211" y="3576"/>
                  <a:pt x="310" y="3576"/>
                </a:cubicBezTo>
                <a:lnTo>
                  <a:pt x="4489" y="3576"/>
                </a:lnTo>
                <a:cubicBezTo>
                  <a:pt x="4588" y="3576"/>
                  <a:pt x="4668" y="3496"/>
                  <a:pt x="4668" y="3397"/>
                </a:cubicBezTo>
                <a:lnTo>
                  <a:pt x="4668" y="310"/>
                </a:lnTo>
                <a:lnTo>
                  <a:pt x="4668" y="310"/>
                </a:lnTo>
                <a:close/>
                <a:moveTo>
                  <a:pt x="4799" y="310"/>
                </a:moveTo>
                <a:lnTo>
                  <a:pt x="4799" y="310"/>
                </a:lnTo>
                <a:lnTo>
                  <a:pt x="4799" y="3397"/>
                </a:lnTo>
                <a:cubicBezTo>
                  <a:pt x="4799" y="3568"/>
                  <a:pt x="4660" y="3708"/>
                  <a:pt x="4489" y="3708"/>
                </a:cubicBezTo>
                <a:lnTo>
                  <a:pt x="310" y="3708"/>
                </a:lnTo>
                <a:cubicBezTo>
                  <a:pt x="139" y="3708"/>
                  <a:pt x="0" y="3568"/>
                  <a:pt x="0" y="3397"/>
                </a:cubicBezTo>
                <a:lnTo>
                  <a:pt x="0" y="310"/>
                </a:lnTo>
                <a:cubicBezTo>
                  <a:pt x="0" y="139"/>
                  <a:pt x="139" y="0"/>
                  <a:pt x="310" y="0"/>
                </a:cubicBezTo>
                <a:lnTo>
                  <a:pt x="4489" y="0"/>
                </a:lnTo>
                <a:cubicBezTo>
                  <a:pt x="4660" y="0"/>
                  <a:pt x="4799" y="139"/>
                  <a:pt x="4799" y="310"/>
                </a:cubicBezTo>
                <a:lnTo>
                  <a:pt x="4799" y="310"/>
                </a:lnTo>
                <a:close/>
                <a:moveTo>
                  <a:pt x="3268" y="1309"/>
                </a:moveTo>
                <a:lnTo>
                  <a:pt x="3268" y="1309"/>
                </a:lnTo>
                <a:cubicBezTo>
                  <a:pt x="3423" y="1527"/>
                  <a:pt x="3537" y="1837"/>
                  <a:pt x="3537" y="2152"/>
                </a:cubicBezTo>
                <a:cubicBezTo>
                  <a:pt x="3537" y="2468"/>
                  <a:pt x="3423" y="2778"/>
                  <a:pt x="3268" y="2996"/>
                </a:cubicBezTo>
                <a:lnTo>
                  <a:pt x="3374" y="3063"/>
                </a:lnTo>
                <a:cubicBezTo>
                  <a:pt x="3545" y="2837"/>
                  <a:pt x="3672" y="2503"/>
                  <a:pt x="3672" y="2152"/>
                </a:cubicBezTo>
                <a:cubicBezTo>
                  <a:pt x="3672" y="1802"/>
                  <a:pt x="3545" y="1468"/>
                  <a:pt x="3374" y="1242"/>
                </a:cubicBezTo>
                <a:lnTo>
                  <a:pt x="3268" y="1309"/>
                </a:lnTo>
                <a:lnTo>
                  <a:pt x="3268" y="1309"/>
                </a:lnTo>
                <a:close/>
                <a:moveTo>
                  <a:pt x="3071" y="1947"/>
                </a:moveTo>
                <a:lnTo>
                  <a:pt x="3071" y="1947"/>
                </a:lnTo>
                <a:cubicBezTo>
                  <a:pt x="2964" y="1947"/>
                  <a:pt x="2878" y="2033"/>
                  <a:pt x="2878" y="2139"/>
                </a:cubicBezTo>
                <a:cubicBezTo>
                  <a:pt x="2878" y="2246"/>
                  <a:pt x="2964" y="2332"/>
                  <a:pt x="3071" y="2332"/>
                </a:cubicBezTo>
                <a:cubicBezTo>
                  <a:pt x="3178" y="2332"/>
                  <a:pt x="3264" y="2246"/>
                  <a:pt x="3264" y="2139"/>
                </a:cubicBezTo>
                <a:cubicBezTo>
                  <a:pt x="3264" y="2033"/>
                  <a:pt x="3178" y="1947"/>
                  <a:pt x="3071" y="1947"/>
                </a:cubicBezTo>
                <a:lnTo>
                  <a:pt x="3071" y="1947"/>
                </a:lnTo>
                <a:close/>
                <a:moveTo>
                  <a:pt x="2901" y="1309"/>
                </a:moveTo>
                <a:lnTo>
                  <a:pt x="2901" y="1309"/>
                </a:lnTo>
                <a:lnTo>
                  <a:pt x="2795" y="1242"/>
                </a:lnTo>
                <a:cubicBezTo>
                  <a:pt x="2624" y="1468"/>
                  <a:pt x="2497" y="1802"/>
                  <a:pt x="2497" y="2152"/>
                </a:cubicBezTo>
                <a:cubicBezTo>
                  <a:pt x="2497" y="2503"/>
                  <a:pt x="2624" y="2837"/>
                  <a:pt x="2795" y="3063"/>
                </a:cubicBezTo>
                <a:lnTo>
                  <a:pt x="2901" y="2996"/>
                </a:lnTo>
                <a:cubicBezTo>
                  <a:pt x="2746" y="2778"/>
                  <a:pt x="2632" y="2468"/>
                  <a:pt x="2632" y="2152"/>
                </a:cubicBezTo>
                <a:cubicBezTo>
                  <a:pt x="2632" y="1837"/>
                  <a:pt x="2746" y="1527"/>
                  <a:pt x="2901" y="1309"/>
                </a:cubicBezTo>
                <a:lnTo>
                  <a:pt x="2901" y="1309"/>
                </a:lnTo>
                <a:close/>
                <a:moveTo>
                  <a:pt x="2107" y="1071"/>
                </a:moveTo>
                <a:lnTo>
                  <a:pt x="2107" y="1071"/>
                </a:lnTo>
                <a:lnTo>
                  <a:pt x="2045" y="1438"/>
                </a:lnTo>
                <a:lnTo>
                  <a:pt x="2378" y="1438"/>
                </a:lnTo>
                <a:lnTo>
                  <a:pt x="2378" y="1640"/>
                </a:lnTo>
                <a:lnTo>
                  <a:pt x="2026" y="1640"/>
                </a:lnTo>
                <a:lnTo>
                  <a:pt x="1882" y="2553"/>
                </a:lnTo>
                <a:cubicBezTo>
                  <a:pt x="1828" y="2906"/>
                  <a:pt x="1666" y="3072"/>
                  <a:pt x="1391" y="3072"/>
                </a:cubicBezTo>
                <a:cubicBezTo>
                  <a:pt x="1290" y="3072"/>
                  <a:pt x="1166" y="3033"/>
                  <a:pt x="1104" y="2983"/>
                </a:cubicBezTo>
                <a:lnTo>
                  <a:pt x="1201" y="2782"/>
                </a:lnTo>
                <a:cubicBezTo>
                  <a:pt x="1247" y="2824"/>
                  <a:pt x="1329" y="2848"/>
                  <a:pt x="1387" y="2848"/>
                </a:cubicBezTo>
                <a:cubicBezTo>
                  <a:pt x="1472" y="2848"/>
                  <a:pt x="1577" y="2793"/>
                  <a:pt x="1615" y="2557"/>
                </a:cubicBezTo>
                <a:lnTo>
                  <a:pt x="1759" y="1640"/>
                </a:lnTo>
                <a:lnTo>
                  <a:pt x="1449" y="1640"/>
                </a:lnTo>
                <a:lnTo>
                  <a:pt x="1449" y="1438"/>
                </a:lnTo>
                <a:lnTo>
                  <a:pt x="1778" y="1438"/>
                </a:lnTo>
                <a:lnTo>
                  <a:pt x="1848" y="1032"/>
                </a:lnTo>
                <a:cubicBezTo>
                  <a:pt x="1894" y="765"/>
                  <a:pt x="2068" y="637"/>
                  <a:pt x="2277" y="637"/>
                </a:cubicBezTo>
                <a:cubicBezTo>
                  <a:pt x="2390" y="637"/>
                  <a:pt x="2517" y="679"/>
                  <a:pt x="2603" y="753"/>
                </a:cubicBezTo>
                <a:lnTo>
                  <a:pt x="2463" y="931"/>
                </a:lnTo>
                <a:cubicBezTo>
                  <a:pt x="2409" y="885"/>
                  <a:pt x="2343" y="861"/>
                  <a:pt x="2293" y="861"/>
                </a:cubicBezTo>
                <a:cubicBezTo>
                  <a:pt x="2200" y="861"/>
                  <a:pt x="2130" y="923"/>
                  <a:pt x="2107" y="1071"/>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Oval Callout 9"/>
          <p:cNvSpPr/>
          <p:nvPr/>
        </p:nvSpPr>
        <p:spPr>
          <a:xfrm>
            <a:off x="6446658" y="2664789"/>
            <a:ext cx="2286000" cy="1548991"/>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2000" kern="1000" dirty="0"/>
              <a:t>A function is</a:t>
            </a:r>
            <a:br>
              <a:rPr lang="en-US" sz="2000" kern="1000" dirty="0"/>
            </a:br>
            <a:r>
              <a:rPr lang="en-US" sz="2000" kern="1000" dirty="0"/>
              <a:t>a routine that returns a value.</a:t>
            </a:r>
          </a:p>
        </p:txBody>
      </p:sp>
      <p:sp>
        <p:nvSpPr>
          <p:cNvPr id="11" name="Freeform 11"/>
          <p:cNvSpPr>
            <a:spLocks noChangeAspect="1" noEditPoints="1"/>
          </p:cNvSpPr>
          <p:nvPr/>
        </p:nvSpPr>
        <p:spPr bwMode="auto">
          <a:xfrm>
            <a:off x="6256005" y="410346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67585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Functions</a:t>
            </a:r>
          </a:p>
        </p:txBody>
      </p:sp>
      <p:sp>
        <p:nvSpPr>
          <p:cNvPr id="5" name="Rectangle 4"/>
          <p:cNvSpPr/>
          <p:nvPr>
            <p:custDataLst>
              <p:tags r:id="rId1"/>
            </p:custDataLst>
          </p:nvPr>
        </p:nvSpPr>
        <p:spPr>
          <a:xfrm>
            <a:off x="2462205" y="1057194"/>
            <a:ext cx="4231178" cy="1496820"/>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new-column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r>
              <a:rPr lang="en-US" sz="2000" i="1" dirty="0">
                <a:latin typeface="Calibri Light" panose="020F0302020204030204" pitchFamily="34" charset="0"/>
                <a:ea typeface="Calibri" panose="020F0502020204030204" pitchFamily="34" charset="0"/>
                <a:cs typeface="Times New Roman" panose="02020603050405020304" pitchFamily="18" charset="0"/>
              </a:rPr>
              <a:t>function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r>
              <a:rPr lang="en-US" sz="2000" i="1" dirty="0">
                <a:latin typeface="Calibri Light" panose="020F0302020204030204" pitchFamily="34" charset="0"/>
                <a:ea typeface="Calibri" panose="020F0502020204030204" pitchFamily="34" charset="0"/>
                <a:cs typeface="Times New Roman" panose="02020603050405020304" pitchFamily="18" charset="0"/>
              </a:rPr>
              <a:t>arguments</a:t>
            </a:r>
            <a:r>
              <a:rPr lang="en-US" sz="2000" b="1" dirty="0">
                <a:latin typeface="Calibri Light" panose="020F0302020204030204" pitchFamily="34" charset="0"/>
                <a:ea typeface="Calibri" panose="020F0502020204030204" pitchFamily="34" charset="0"/>
                <a:cs typeface="Times New Roman" panose="02020603050405020304" pitchFamily="18" charset="0"/>
              </a:rPr>
              <a:t>); RUN;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Line Callout 1 5"/>
          <p:cNvSpPr/>
          <p:nvPr/>
        </p:nvSpPr>
        <p:spPr>
          <a:xfrm>
            <a:off x="5572876" y="2727956"/>
            <a:ext cx="2365816" cy="1173406"/>
          </a:xfrm>
          <a:prstGeom prst="borderCallout1">
            <a:avLst>
              <a:gd name="adj1" fmla="val 18750"/>
              <a:gd name="adj2" fmla="val 0"/>
              <a:gd name="adj3" fmla="val -54485"/>
              <a:gd name="adj4" fmla="val -3616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Functions can be used in an assignment statement to create</a:t>
            </a:r>
            <a:br>
              <a:rPr lang="en-US" dirty="0">
                <a:solidFill>
                  <a:srgbClr val="000000"/>
                </a:solidFill>
              </a:rPr>
            </a:br>
            <a:r>
              <a:rPr lang="en-US" dirty="0">
                <a:solidFill>
                  <a:srgbClr val="000000"/>
                </a:solidFill>
              </a:rPr>
              <a:t>or update a column.</a:t>
            </a:r>
          </a:p>
        </p:txBody>
      </p:sp>
      <p:sp>
        <p:nvSpPr>
          <p:cNvPr id="7" name="Freeform 13"/>
          <p:cNvSpPr>
            <a:spLocks noChangeAspect="1" noEditPoints="1"/>
          </p:cNvSpPr>
          <p:nvPr/>
        </p:nvSpPr>
        <p:spPr bwMode="auto">
          <a:xfrm>
            <a:off x="1165259" y="1055411"/>
            <a:ext cx="1060354" cy="821869"/>
          </a:xfrm>
          <a:custGeom>
            <a:avLst/>
            <a:gdLst>
              <a:gd name="T0" fmla="*/ 4668 w 4799"/>
              <a:gd name="T1" fmla="*/ 310 h 3708"/>
              <a:gd name="T2" fmla="*/ 310 w 4799"/>
              <a:gd name="T3" fmla="*/ 131 h 3708"/>
              <a:gd name="T4" fmla="*/ 131 w 4799"/>
              <a:gd name="T5" fmla="*/ 3397 h 3708"/>
              <a:gd name="T6" fmla="*/ 4489 w 4799"/>
              <a:gd name="T7" fmla="*/ 3576 h 3708"/>
              <a:gd name="T8" fmla="*/ 4668 w 4799"/>
              <a:gd name="T9" fmla="*/ 310 h 3708"/>
              <a:gd name="T10" fmla="*/ 4799 w 4799"/>
              <a:gd name="T11" fmla="*/ 310 h 3708"/>
              <a:gd name="T12" fmla="*/ 4799 w 4799"/>
              <a:gd name="T13" fmla="*/ 3397 h 3708"/>
              <a:gd name="T14" fmla="*/ 310 w 4799"/>
              <a:gd name="T15" fmla="*/ 3708 h 3708"/>
              <a:gd name="T16" fmla="*/ 0 w 4799"/>
              <a:gd name="T17" fmla="*/ 310 h 3708"/>
              <a:gd name="T18" fmla="*/ 4489 w 4799"/>
              <a:gd name="T19" fmla="*/ 0 h 3708"/>
              <a:gd name="T20" fmla="*/ 4799 w 4799"/>
              <a:gd name="T21" fmla="*/ 310 h 3708"/>
              <a:gd name="T22" fmla="*/ 3268 w 4799"/>
              <a:gd name="T23" fmla="*/ 1309 h 3708"/>
              <a:gd name="T24" fmla="*/ 3268 w 4799"/>
              <a:gd name="T25" fmla="*/ 2996 h 3708"/>
              <a:gd name="T26" fmla="*/ 3672 w 4799"/>
              <a:gd name="T27" fmla="*/ 2152 h 3708"/>
              <a:gd name="T28" fmla="*/ 3268 w 4799"/>
              <a:gd name="T29" fmla="*/ 1309 h 3708"/>
              <a:gd name="T30" fmla="*/ 3071 w 4799"/>
              <a:gd name="T31" fmla="*/ 1947 h 3708"/>
              <a:gd name="T32" fmla="*/ 2878 w 4799"/>
              <a:gd name="T33" fmla="*/ 2139 h 3708"/>
              <a:gd name="T34" fmla="*/ 3264 w 4799"/>
              <a:gd name="T35" fmla="*/ 2139 h 3708"/>
              <a:gd name="T36" fmla="*/ 3071 w 4799"/>
              <a:gd name="T37" fmla="*/ 1947 h 3708"/>
              <a:gd name="T38" fmla="*/ 2901 w 4799"/>
              <a:gd name="T39" fmla="*/ 1309 h 3708"/>
              <a:gd name="T40" fmla="*/ 2497 w 4799"/>
              <a:gd name="T41" fmla="*/ 2152 h 3708"/>
              <a:gd name="T42" fmla="*/ 2901 w 4799"/>
              <a:gd name="T43" fmla="*/ 2996 h 3708"/>
              <a:gd name="T44" fmla="*/ 2901 w 4799"/>
              <a:gd name="T45" fmla="*/ 1309 h 3708"/>
              <a:gd name="T46" fmla="*/ 2107 w 4799"/>
              <a:gd name="T47" fmla="*/ 1071 h 3708"/>
              <a:gd name="T48" fmla="*/ 2045 w 4799"/>
              <a:gd name="T49" fmla="*/ 1438 h 3708"/>
              <a:gd name="T50" fmla="*/ 2378 w 4799"/>
              <a:gd name="T51" fmla="*/ 1640 h 3708"/>
              <a:gd name="T52" fmla="*/ 1882 w 4799"/>
              <a:gd name="T53" fmla="*/ 2553 h 3708"/>
              <a:gd name="T54" fmla="*/ 1104 w 4799"/>
              <a:gd name="T55" fmla="*/ 2983 h 3708"/>
              <a:gd name="T56" fmla="*/ 1387 w 4799"/>
              <a:gd name="T57" fmla="*/ 2848 h 3708"/>
              <a:gd name="T58" fmla="*/ 1759 w 4799"/>
              <a:gd name="T59" fmla="*/ 1640 h 3708"/>
              <a:gd name="T60" fmla="*/ 1449 w 4799"/>
              <a:gd name="T61" fmla="*/ 1438 h 3708"/>
              <a:gd name="T62" fmla="*/ 1848 w 4799"/>
              <a:gd name="T63" fmla="*/ 1032 h 3708"/>
              <a:gd name="T64" fmla="*/ 2603 w 4799"/>
              <a:gd name="T65" fmla="*/ 753 h 3708"/>
              <a:gd name="T66" fmla="*/ 2293 w 4799"/>
              <a:gd name="T67" fmla="*/ 861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9" h="3708">
                <a:moveTo>
                  <a:pt x="4668" y="310"/>
                </a:moveTo>
                <a:lnTo>
                  <a:pt x="4668" y="310"/>
                </a:lnTo>
                <a:cubicBezTo>
                  <a:pt x="4668" y="211"/>
                  <a:pt x="4588" y="131"/>
                  <a:pt x="4489" y="131"/>
                </a:cubicBezTo>
                <a:lnTo>
                  <a:pt x="310" y="131"/>
                </a:lnTo>
                <a:cubicBezTo>
                  <a:pt x="211" y="131"/>
                  <a:pt x="131" y="211"/>
                  <a:pt x="131" y="310"/>
                </a:cubicBezTo>
                <a:lnTo>
                  <a:pt x="131" y="3397"/>
                </a:lnTo>
                <a:cubicBezTo>
                  <a:pt x="131" y="3496"/>
                  <a:pt x="211" y="3576"/>
                  <a:pt x="310" y="3576"/>
                </a:cubicBezTo>
                <a:lnTo>
                  <a:pt x="4489" y="3576"/>
                </a:lnTo>
                <a:cubicBezTo>
                  <a:pt x="4588" y="3576"/>
                  <a:pt x="4668" y="3496"/>
                  <a:pt x="4668" y="3397"/>
                </a:cubicBezTo>
                <a:lnTo>
                  <a:pt x="4668" y="310"/>
                </a:lnTo>
                <a:lnTo>
                  <a:pt x="4668" y="310"/>
                </a:lnTo>
                <a:close/>
                <a:moveTo>
                  <a:pt x="4799" y="310"/>
                </a:moveTo>
                <a:lnTo>
                  <a:pt x="4799" y="310"/>
                </a:lnTo>
                <a:lnTo>
                  <a:pt x="4799" y="3397"/>
                </a:lnTo>
                <a:cubicBezTo>
                  <a:pt x="4799" y="3568"/>
                  <a:pt x="4660" y="3708"/>
                  <a:pt x="4489" y="3708"/>
                </a:cubicBezTo>
                <a:lnTo>
                  <a:pt x="310" y="3708"/>
                </a:lnTo>
                <a:cubicBezTo>
                  <a:pt x="139" y="3708"/>
                  <a:pt x="0" y="3568"/>
                  <a:pt x="0" y="3397"/>
                </a:cubicBezTo>
                <a:lnTo>
                  <a:pt x="0" y="310"/>
                </a:lnTo>
                <a:cubicBezTo>
                  <a:pt x="0" y="139"/>
                  <a:pt x="139" y="0"/>
                  <a:pt x="310" y="0"/>
                </a:cubicBezTo>
                <a:lnTo>
                  <a:pt x="4489" y="0"/>
                </a:lnTo>
                <a:cubicBezTo>
                  <a:pt x="4660" y="0"/>
                  <a:pt x="4799" y="139"/>
                  <a:pt x="4799" y="310"/>
                </a:cubicBezTo>
                <a:lnTo>
                  <a:pt x="4799" y="310"/>
                </a:lnTo>
                <a:close/>
                <a:moveTo>
                  <a:pt x="3268" y="1309"/>
                </a:moveTo>
                <a:lnTo>
                  <a:pt x="3268" y="1309"/>
                </a:lnTo>
                <a:cubicBezTo>
                  <a:pt x="3423" y="1527"/>
                  <a:pt x="3537" y="1837"/>
                  <a:pt x="3537" y="2152"/>
                </a:cubicBezTo>
                <a:cubicBezTo>
                  <a:pt x="3537" y="2468"/>
                  <a:pt x="3423" y="2778"/>
                  <a:pt x="3268" y="2996"/>
                </a:cubicBezTo>
                <a:lnTo>
                  <a:pt x="3374" y="3063"/>
                </a:lnTo>
                <a:cubicBezTo>
                  <a:pt x="3545" y="2837"/>
                  <a:pt x="3672" y="2503"/>
                  <a:pt x="3672" y="2152"/>
                </a:cubicBezTo>
                <a:cubicBezTo>
                  <a:pt x="3672" y="1802"/>
                  <a:pt x="3545" y="1468"/>
                  <a:pt x="3374" y="1242"/>
                </a:cubicBezTo>
                <a:lnTo>
                  <a:pt x="3268" y="1309"/>
                </a:lnTo>
                <a:lnTo>
                  <a:pt x="3268" y="1309"/>
                </a:lnTo>
                <a:close/>
                <a:moveTo>
                  <a:pt x="3071" y="1947"/>
                </a:moveTo>
                <a:lnTo>
                  <a:pt x="3071" y="1947"/>
                </a:lnTo>
                <a:cubicBezTo>
                  <a:pt x="2964" y="1947"/>
                  <a:pt x="2878" y="2033"/>
                  <a:pt x="2878" y="2139"/>
                </a:cubicBezTo>
                <a:cubicBezTo>
                  <a:pt x="2878" y="2246"/>
                  <a:pt x="2964" y="2332"/>
                  <a:pt x="3071" y="2332"/>
                </a:cubicBezTo>
                <a:cubicBezTo>
                  <a:pt x="3178" y="2332"/>
                  <a:pt x="3264" y="2246"/>
                  <a:pt x="3264" y="2139"/>
                </a:cubicBezTo>
                <a:cubicBezTo>
                  <a:pt x="3264" y="2033"/>
                  <a:pt x="3178" y="1947"/>
                  <a:pt x="3071" y="1947"/>
                </a:cubicBezTo>
                <a:lnTo>
                  <a:pt x="3071" y="1947"/>
                </a:lnTo>
                <a:close/>
                <a:moveTo>
                  <a:pt x="2901" y="1309"/>
                </a:moveTo>
                <a:lnTo>
                  <a:pt x="2901" y="1309"/>
                </a:lnTo>
                <a:lnTo>
                  <a:pt x="2795" y="1242"/>
                </a:lnTo>
                <a:cubicBezTo>
                  <a:pt x="2624" y="1468"/>
                  <a:pt x="2497" y="1802"/>
                  <a:pt x="2497" y="2152"/>
                </a:cubicBezTo>
                <a:cubicBezTo>
                  <a:pt x="2497" y="2503"/>
                  <a:pt x="2624" y="2837"/>
                  <a:pt x="2795" y="3063"/>
                </a:cubicBezTo>
                <a:lnTo>
                  <a:pt x="2901" y="2996"/>
                </a:lnTo>
                <a:cubicBezTo>
                  <a:pt x="2746" y="2778"/>
                  <a:pt x="2632" y="2468"/>
                  <a:pt x="2632" y="2152"/>
                </a:cubicBezTo>
                <a:cubicBezTo>
                  <a:pt x="2632" y="1837"/>
                  <a:pt x="2746" y="1527"/>
                  <a:pt x="2901" y="1309"/>
                </a:cubicBezTo>
                <a:lnTo>
                  <a:pt x="2901" y="1309"/>
                </a:lnTo>
                <a:close/>
                <a:moveTo>
                  <a:pt x="2107" y="1071"/>
                </a:moveTo>
                <a:lnTo>
                  <a:pt x="2107" y="1071"/>
                </a:lnTo>
                <a:lnTo>
                  <a:pt x="2045" y="1438"/>
                </a:lnTo>
                <a:lnTo>
                  <a:pt x="2378" y="1438"/>
                </a:lnTo>
                <a:lnTo>
                  <a:pt x="2378" y="1640"/>
                </a:lnTo>
                <a:lnTo>
                  <a:pt x="2026" y="1640"/>
                </a:lnTo>
                <a:lnTo>
                  <a:pt x="1882" y="2553"/>
                </a:lnTo>
                <a:cubicBezTo>
                  <a:pt x="1828" y="2906"/>
                  <a:pt x="1666" y="3072"/>
                  <a:pt x="1391" y="3072"/>
                </a:cubicBezTo>
                <a:cubicBezTo>
                  <a:pt x="1290" y="3072"/>
                  <a:pt x="1166" y="3033"/>
                  <a:pt x="1104" y="2983"/>
                </a:cubicBezTo>
                <a:lnTo>
                  <a:pt x="1201" y="2782"/>
                </a:lnTo>
                <a:cubicBezTo>
                  <a:pt x="1247" y="2824"/>
                  <a:pt x="1329" y="2848"/>
                  <a:pt x="1387" y="2848"/>
                </a:cubicBezTo>
                <a:cubicBezTo>
                  <a:pt x="1472" y="2848"/>
                  <a:pt x="1577" y="2793"/>
                  <a:pt x="1615" y="2557"/>
                </a:cubicBezTo>
                <a:lnTo>
                  <a:pt x="1759" y="1640"/>
                </a:lnTo>
                <a:lnTo>
                  <a:pt x="1449" y="1640"/>
                </a:lnTo>
                <a:lnTo>
                  <a:pt x="1449" y="1438"/>
                </a:lnTo>
                <a:lnTo>
                  <a:pt x="1778" y="1438"/>
                </a:lnTo>
                <a:lnTo>
                  <a:pt x="1848" y="1032"/>
                </a:lnTo>
                <a:cubicBezTo>
                  <a:pt x="1894" y="765"/>
                  <a:pt x="2068" y="637"/>
                  <a:pt x="2277" y="637"/>
                </a:cubicBezTo>
                <a:cubicBezTo>
                  <a:pt x="2390" y="637"/>
                  <a:pt x="2517" y="679"/>
                  <a:pt x="2603" y="753"/>
                </a:cubicBezTo>
                <a:lnTo>
                  <a:pt x="2463" y="931"/>
                </a:lnTo>
                <a:cubicBezTo>
                  <a:pt x="2409" y="885"/>
                  <a:pt x="2343" y="861"/>
                  <a:pt x="2293" y="861"/>
                </a:cubicBezTo>
                <a:cubicBezTo>
                  <a:pt x="2200" y="861"/>
                  <a:pt x="2130" y="923"/>
                  <a:pt x="2107" y="1071"/>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5989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535671516"/>
              </p:ext>
            </p:extLst>
          </p:nvPr>
        </p:nvGraphicFramePr>
        <p:xfrm>
          <a:off x="750186" y="308620"/>
          <a:ext cx="7526182" cy="29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SAS Programming Process</a:t>
            </a:r>
          </a:p>
        </p:txBody>
      </p:sp>
      <p:sp>
        <p:nvSpPr>
          <p:cNvPr id="15" name="Freeform 13"/>
          <p:cNvSpPr>
            <a:spLocks noChangeAspect="1" noEditPoints="1"/>
          </p:cNvSpPr>
          <p:nvPr/>
        </p:nvSpPr>
        <p:spPr bwMode="auto">
          <a:xfrm>
            <a:off x="5594231" y="3568990"/>
            <a:ext cx="1277164" cy="1008656"/>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rgbClr val="7030A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noChangeAspect="1" noEditPoints="1"/>
          </p:cNvSpPr>
          <p:nvPr/>
        </p:nvSpPr>
        <p:spPr bwMode="auto">
          <a:xfrm>
            <a:off x="1252589" y="3787049"/>
            <a:ext cx="837755" cy="897891"/>
          </a:xfrm>
          <a:custGeom>
            <a:avLst/>
            <a:gdLst>
              <a:gd name="T0" fmla="*/ 2885 w 4476"/>
              <a:gd name="T1" fmla="*/ 1857 h 4799"/>
              <a:gd name="T2" fmla="*/ 2885 w 4476"/>
              <a:gd name="T3" fmla="*/ 1857 h 4799"/>
              <a:gd name="T4" fmla="*/ 2869 w 4476"/>
              <a:gd name="T5" fmla="*/ 1927 h 4799"/>
              <a:gd name="T6" fmla="*/ 2645 w 4476"/>
              <a:gd name="T7" fmla="*/ 4431 h 4799"/>
              <a:gd name="T8" fmla="*/ 2415 w 4476"/>
              <a:gd name="T9" fmla="*/ 4661 h 4799"/>
              <a:gd name="T10" fmla="*/ 2006 w 4476"/>
              <a:gd name="T11" fmla="*/ 4661 h 4799"/>
              <a:gd name="T12" fmla="*/ 1775 w 4476"/>
              <a:gd name="T13" fmla="*/ 4426 h 4799"/>
              <a:gd name="T14" fmla="*/ 1613 w 4476"/>
              <a:gd name="T15" fmla="*/ 1915 h 4799"/>
              <a:gd name="T16" fmla="*/ 1598 w 4476"/>
              <a:gd name="T17" fmla="*/ 1880 h 4799"/>
              <a:gd name="T18" fmla="*/ 1586 w 4476"/>
              <a:gd name="T19" fmla="*/ 1862 h 4799"/>
              <a:gd name="T20" fmla="*/ 385 w 4476"/>
              <a:gd name="T21" fmla="*/ 654 h 4799"/>
              <a:gd name="T22" fmla="*/ 693 w 4476"/>
              <a:gd name="T23" fmla="*/ 714 h 4799"/>
              <a:gd name="T24" fmla="*/ 2238 w 4476"/>
              <a:gd name="T25" fmla="*/ 814 h 4799"/>
              <a:gd name="T26" fmla="*/ 3783 w 4476"/>
              <a:gd name="T27" fmla="*/ 714 h 4799"/>
              <a:gd name="T28" fmla="*/ 4089 w 4476"/>
              <a:gd name="T29" fmla="*/ 654 h 4799"/>
              <a:gd name="T30" fmla="*/ 2885 w 4476"/>
              <a:gd name="T31" fmla="*/ 1857 h 4799"/>
              <a:gd name="T32" fmla="*/ 2885 w 4476"/>
              <a:gd name="T33" fmla="*/ 1857 h 4799"/>
              <a:gd name="T34" fmla="*/ 2238 w 4476"/>
              <a:gd name="T35" fmla="*/ 136 h 4799"/>
              <a:gd name="T36" fmla="*/ 2238 w 4476"/>
              <a:gd name="T37" fmla="*/ 136 h 4799"/>
              <a:gd name="T38" fmla="*/ 4338 w 4476"/>
              <a:gd name="T39" fmla="*/ 406 h 4799"/>
              <a:gd name="T40" fmla="*/ 4334 w 4476"/>
              <a:gd name="T41" fmla="*/ 410 h 4799"/>
              <a:gd name="T42" fmla="*/ 4330 w 4476"/>
              <a:gd name="T43" fmla="*/ 413 h 4799"/>
              <a:gd name="T44" fmla="*/ 4316 w 4476"/>
              <a:gd name="T45" fmla="*/ 427 h 4799"/>
              <a:gd name="T46" fmla="*/ 2238 w 4476"/>
              <a:gd name="T47" fmla="*/ 677 h 4799"/>
              <a:gd name="T48" fmla="*/ 161 w 4476"/>
              <a:gd name="T49" fmla="*/ 428 h 4799"/>
              <a:gd name="T50" fmla="*/ 139 w 4476"/>
              <a:gd name="T51" fmla="*/ 406 h 4799"/>
              <a:gd name="T52" fmla="*/ 2238 w 4476"/>
              <a:gd name="T53" fmla="*/ 136 h 4799"/>
              <a:gd name="T54" fmla="*/ 2238 w 4476"/>
              <a:gd name="T55" fmla="*/ 136 h 4799"/>
              <a:gd name="T56" fmla="*/ 4476 w 4476"/>
              <a:gd name="T57" fmla="*/ 406 h 4799"/>
              <a:gd name="T58" fmla="*/ 4476 w 4476"/>
              <a:gd name="T59" fmla="*/ 406 h 4799"/>
              <a:gd name="T60" fmla="*/ 3783 w 4476"/>
              <a:gd name="T61" fmla="*/ 99 h 4799"/>
              <a:gd name="T62" fmla="*/ 2238 w 4476"/>
              <a:gd name="T63" fmla="*/ 0 h 4799"/>
              <a:gd name="T64" fmla="*/ 693 w 4476"/>
              <a:gd name="T65" fmla="*/ 99 h 4799"/>
              <a:gd name="T66" fmla="*/ 0 w 4476"/>
              <a:gd name="T67" fmla="*/ 406 h 4799"/>
              <a:gd name="T68" fmla="*/ 62 w 4476"/>
              <a:gd name="T69" fmla="*/ 523 h 4799"/>
              <a:gd name="T70" fmla="*/ 1477 w 4476"/>
              <a:gd name="T71" fmla="*/ 1947 h 4799"/>
              <a:gd name="T72" fmla="*/ 1638 w 4476"/>
              <a:gd name="T73" fmla="*/ 4431 h 4799"/>
              <a:gd name="T74" fmla="*/ 2006 w 4476"/>
              <a:gd name="T75" fmla="*/ 4799 h 4799"/>
              <a:gd name="T76" fmla="*/ 2415 w 4476"/>
              <a:gd name="T77" fmla="*/ 4799 h 4799"/>
              <a:gd name="T78" fmla="*/ 2782 w 4476"/>
              <a:gd name="T79" fmla="*/ 4437 h 4799"/>
              <a:gd name="T80" fmla="*/ 3006 w 4476"/>
              <a:gd name="T81" fmla="*/ 1930 h 4799"/>
              <a:gd name="T82" fmla="*/ 4416 w 4476"/>
              <a:gd name="T83" fmla="*/ 521 h 4799"/>
              <a:gd name="T84" fmla="*/ 4476 w 4476"/>
              <a:gd name="T85" fmla="*/ 406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76" h="4799">
                <a:moveTo>
                  <a:pt x="2885" y="1857"/>
                </a:moveTo>
                <a:lnTo>
                  <a:pt x="2885" y="1857"/>
                </a:lnTo>
                <a:cubicBezTo>
                  <a:pt x="2866" y="1876"/>
                  <a:pt x="2861" y="1903"/>
                  <a:pt x="2869" y="1927"/>
                </a:cubicBezTo>
                <a:lnTo>
                  <a:pt x="2645" y="4431"/>
                </a:lnTo>
                <a:cubicBezTo>
                  <a:pt x="2645" y="4558"/>
                  <a:pt x="2542" y="4661"/>
                  <a:pt x="2415" y="4661"/>
                </a:cubicBezTo>
                <a:lnTo>
                  <a:pt x="2006" y="4661"/>
                </a:lnTo>
                <a:cubicBezTo>
                  <a:pt x="1878" y="4661"/>
                  <a:pt x="1775" y="4558"/>
                  <a:pt x="1775" y="4426"/>
                </a:cubicBezTo>
                <a:lnTo>
                  <a:pt x="1613" y="1915"/>
                </a:lnTo>
                <a:cubicBezTo>
                  <a:pt x="1612" y="1902"/>
                  <a:pt x="1606" y="1890"/>
                  <a:pt x="1598" y="1880"/>
                </a:cubicBezTo>
                <a:cubicBezTo>
                  <a:pt x="1595" y="1873"/>
                  <a:pt x="1591" y="1867"/>
                  <a:pt x="1586" y="1862"/>
                </a:cubicBezTo>
                <a:lnTo>
                  <a:pt x="385" y="654"/>
                </a:lnTo>
                <a:cubicBezTo>
                  <a:pt x="469" y="675"/>
                  <a:pt x="570" y="695"/>
                  <a:pt x="693" y="714"/>
                </a:cubicBezTo>
                <a:cubicBezTo>
                  <a:pt x="1106" y="779"/>
                  <a:pt x="1655" y="814"/>
                  <a:pt x="2238" y="814"/>
                </a:cubicBezTo>
                <a:cubicBezTo>
                  <a:pt x="2821" y="814"/>
                  <a:pt x="3370" y="779"/>
                  <a:pt x="3783" y="714"/>
                </a:cubicBezTo>
                <a:cubicBezTo>
                  <a:pt x="3905" y="695"/>
                  <a:pt x="4005" y="675"/>
                  <a:pt x="4089" y="654"/>
                </a:cubicBezTo>
                <a:lnTo>
                  <a:pt x="2885" y="1857"/>
                </a:lnTo>
                <a:lnTo>
                  <a:pt x="2885" y="1857"/>
                </a:lnTo>
                <a:close/>
                <a:moveTo>
                  <a:pt x="2238" y="136"/>
                </a:moveTo>
                <a:lnTo>
                  <a:pt x="2238" y="136"/>
                </a:lnTo>
                <a:cubicBezTo>
                  <a:pt x="3541" y="136"/>
                  <a:pt x="4277" y="307"/>
                  <a:pt x="4338" y="406"/>
                </a:cubicBezTo>
                <a:cubicBezTo>
                  <a:pt x="4337" y="408"/>
                  <a:pt x="4336" y="409"/>
                  <a:pt x="4334" y="410"/>
                </a:cubicBezTo>
                <a:cubicBezTo>
                  <a:pt x="4333" y="412"/>
                  <a:pt x="4331" y="412"/>
                  <a:pt x="4330" y="413"/>
                </a:cubicBezTo>
                <a:lnTo>
                  <a:pt x="4316" y="427"/>
                </a:lnTo>
                <a:cubicBezTo>
                  <a:pt x="4175" y="528"/>
                  <a:pt x="3453" y="677"/>
                  <a:pt x="2238" y="677"/>
                </a:cubicBezTo>
                <a:cubicBezTo>
                  <a:pt x="1026" y="677"/>
                  <a:pt x="305" y="529"/>
                  <a:pt x="161" y="428"/>
                </a:cubicBezTo>
                <a:lnTo>
                  <a:pt x="139" y="406"/>
                </a:lnTo>
                <a:cubicBezTo>
                  <a:pt x="202" y="306"/>
                  <a:pt x="938" y="136"/>
                  <a:pt x="2238" y="136"/>
                </a:cubicBezTo>
                <a:lnTo>
                  <a:pt x="2238" y="136"/>
                </a:lnTo>
                <a:close/>
                <a:moveTo>
                  <a:pt x="4476" y="406"/>
                </a:moveTo>
                <a:lnTo>
                  <a:pt x="4476" y="406"/>
                </a:lnTo>
                <a:cubicBezTo>
                  <a:pt x="4476" y="314"/>
                  <a:pt x="4398" y="195"/>
                  <a:pt x="3783" y="99"/>
                </a:cubicBezTo>
                <a:cubicBezTo>
                  <a:pt x="3370" y="34"/>
                  <a:pt x="2821" y="0"/>
                  <a:pt x="2238" y="0"/>
                </a:cubicBezTo>
                <a:cubicBezTo>
                  <a:pt x="1655" y="0"/>
                  <a:pt x="1106" y="34"/>
                  <a:pt x="693" y="99"/>
                </a:cubicBezTo>
                <a:cubicBezTo>
                  <a:pt x="78" y="195"/>
                  <a:pt x="0" y="314"/>
                  <a:pt x="0" y="406"/>
                </a:cubicBezTo>
                <a:cubicBezTo>
                  <a:pt x="0" y="442"/>
                  <a:pt x="12" y="482"/>
                  <a:pt x="62" y="523"/>
                </a:cubicBezTo>
                <a:lnTo>
                  <a:pt x="1477" y="1947"/>
                </a:lnTo>
                <a:lnTo>
                  <a:pt x="1638" y="4431"/>
                </a:lnTo>
                <a:cubicBezTo>
                  <a:pt x="1638" y="4633"/>
                  <a:pt x="1803" y="4799"/>
                  <a:pt x="2006" y="4799"/>
                </a:cubicBezTo>
                <a:lnTo>
                  <a:pt x="2415" y="4799"/>
                </a:lnTo>
                <a:cubicBezTo>
                  <a:pt x="2618" y="4799"/>
                  <a:pt x="2783" y="4633"/>
                  <a:pt x="2782" y="4437"/>
                </a:cubicBezTo>
                <a:lnTo>
                  <a:pt x="3006" y="1930"/>
                </a:lnTo>
                <a:lnTo>
                  <a:pt x="4416" y="521"/>
                </a:lnTo>
                <a:cubicBezTo>
                  <a:pt x="4465" y="481"/>
                  <a:pt x="4476" y="442"/>
                  <a:pt x="4476" y="40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3"/>
          <p:cNvSpPr>
            <a:spLocks noChangeAspect="1" noEditPoints="1"/>
          </p:cNvSpPr>
          <p:nvPr/>
        </p:nvSpPr>
        <p:spPr bwMode="auto">
          <a:xfrm>
            <a:off x="2333800" y="3047903"/>
            <a:ext cx="900069" cy="697634"/>
          </a:xfrm>
          <a:custGeom>
            <a:avLst/>
            <a:gdLst>
              <a:gd name="T0" fmla="*/ 4668 w 4799"/>
              <a:gd name="T1" fmla="*/ 310 h 3708"/>
              <a:gd name="T2" fmla="*/ 310 w 4799"/>
              <a:gd name="T3" fmla="*/ 131 h 3708"/>
              <a:gd name="T4" fmla="*/ 131 w 4799"/>
              <a:gd name="T5" fmla="*/ 3397 h 3708"/>
              <a:gd name="T6" fmla="*/ 4489 w 4799"/>
              <a:gd name="T7" fmla="*/ 3576 h 3708"/>
              <a:gd name="T8" fmla="*/ 4668 w 4799"/>
              <a:gd name="T9" fmla="*/ 310 h 3708"/>
              <a:gd name="T10" fmla="*/ 4799 w 4799"/>
              <a:gd name="T11" fmla="*/ 310 h 3708"/>
              <a:gd name="T12" fmla="*/ 4799 w 4799"/>
              <a:gd name="T13" fmla="*/ 3397 h 3708"/>
              <a:gd name="T14" fmla="*/ 310 w 4799"/>
              <a:gd name="T15" fmla="*/ 3708 h 3708"/>
              <a:gd name="T16" fmla="*/ 0 w 4799"/>
              <a:gd name="T17" fmla="*/ 310 h 3708"/>
              <a:gd name="T18" fmla="*/ 4489 w 4799"/>
              <a:gd name="T19" fmla="*/ 0 h 3708"/>
              <a:gd name="T20" fmla="*/ 4799 w 4799"/>
              <a:gd name="T21" fmla="*/ 310 h 3708"/>
              <a:gd name="T22" fmla="*/ 3268 w 4799"/>
              <a:gd name="T23" fmla="*/ 1309 h 3708"/>
              <a:gd name="T24" fmla="*/ 3268 w 4799"/>
              <a:gd name="T25" fmla="*/ 2996 h 3708"/>
              <a:gd name="T26" fmla="*/ 3672 w 4799"/>
              <a:gd name="T27" fmla="*/ 2152 h 3708"/>
              <a:gd name="T28" fmla="*/ 3268 w 4799"/>
              <a:gd name="T29" fmla="*/ 1309 h 3708"/>
              <a:gd name="T30" fmla="*/ 3071 w 4799"/>
              <a:gd name="T31" fmla="*/ 1947 h 3708"/>
              <a:gd name="T32" fmla="*/ 2878 w 4799"/>
              <a:gd name="T33" fmla="*/ 2139 h 3708"/>
              <a:gd name="T34" fmla="*/ 3264 w 4799"/>
              <a:gd name="T35" fmla="*/ 2139 h 3708"/>
              <a:gd name="T36" fmla="*/ 3071 w 4799"/>
              <a:gd name="T37" fmla="*/ 1947 h 3708"/>
              <a:gd name="T38" fmla="*/ 2901 w 4799"/>
              <a:gd name="T39" fmla="*/ 1309 h 3708"/>
              <a:gd name="T40" fmla="*/ 2497 w 4799"/>
              <a:gd name="T41" fmla="*/ 2152 h 3708"/>
              <a:gd name="T42" fmla="*/ 2901 w 4799"/>
              <a:gd name="T43" fmla="*/ 2996 h 3708"/>
              <a:gd name="T44" fmla="*/ 2901 w 4799"/>
              <a:gd name="T45" fmla="*/ 1309 h 3708"/>
              <a:gd name="T46" fmla="*/ 2107 w 4799"/>
              <a:gd name="T47" fmla="*/ 1071 h 3708"/>
              <a:gd name="T48" fmla="*/ 2045 w 4799"/>
              <a:gd name="T49" fmla="*/ 1438 h 3708"/>
              <a:gd name="T50" fmla="*/ 2378 w 4799"/>
              <a:gd name="T51" fmla="*/ 1640 h 3708"/>
              <a:gd name="T52" fmla="*/ 1882 w 4799"/>
              <a:gd name="T53" fmla="*/ 2553 h 3708"/>
              <a:gd name="T54" fmla="*/ 1104 w 4799"/>
              <a:gd name="T55" fmla="*/ 2983 h 3708"/>
              <a:gd name="T56" fmla="*/ 1387 w 4799"/>
              <a:gd name="T57" fmla="*/ 2848 h 3708"/>
              <a:gd name="T58" fmla="*/ 1759 w 4799"/>
              <a:gd name="T59" fmla="*/ 1640 h 3708"/>
              <a:gd name="T60" fmla="*/ 1449 w 4799"/>
              <a:gd name="T61" fmla="*/ 1438 h 3708"/>
              <a:gd name="T62" fmla="*/ 1848 w 4799"/>
              <a:gd name="T63" fmla="*/ 1032 h 3708"/>
              <a:gd name="T64" fmla="*/ 2603 w 4799"/>
              <a:gd name="T65" fmla="*/ 753 h 3708"/>
              <a:gd name="T66" fmla="*/ 2293 w 4799"/>
              <a:gd name="T67" fmla="*/ 861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9" h="3708">
                <a:moveTo>
                  <a:pt x="4668" y="310"/>
                </a:moveTo>
                <a:lnTo>
                  <a:pt x="4668" y="310"/>
                </a:lnTo>
                <a:cubicBezTo>
                  <a:pt x="4668" y="211"/>
                  <a:pt x="4588" y="131"/>
                  <a:pt x="4489" y="131"/>
                </a:cubicBezTo>
                <a:lnTo>
                  <a:pt x="310" y="131"/>
                </a:lnTo>
                <a:cubicBezTo>
                  <a:pt x="211" y="131"/>
                  <a:pt x="131" y="211"/>
                  <a:pt x="131" y="310"/>
                </a:cubicBezTo>
                <a:lnTo>
                  <a:pt x="131" y="3397"/>
                </a:lnTo>
                <a:cubicBezTo>
                  <a:pt x="131" y="3496"/>
                  <a:pt x="211" y="3576"/>
                  <a:pt x="310" y="3576"/>
                </a:cubicBezTo>
                <a:lnTo>
                  <a:pt x="4489" y="3576"/>
                </a:lnTo>
                <a:cubicBezTo>
                  <a:pt x="4588" y="3576"/>
                  <a:pt x="4668" y="3496"/>
                  <a:pt x="4668" y="3397"/>
                </a:cubicBezTo>
                <a:lnTo>
                  <a:pt x="4668" y="310"/>
                </a:lnTo>
                <a:lnTo>
                  <a:pt x="4668" y="310"/>
                </a:lnTo>
                <a:close/>
                <a:moveTo>
                  <a:pt x="4799" y="310"/>
                </a:moveTo>
                <a:lnTo>
                  <a:pt x="4799" y="310"/>
                </a:lnTo>
                <a:lnTo>
                  <a:pt x="4799" y="3397"/>
                </a:lnTo>
                <a:cubicBezTo>
                  <a:pt x="4799" y="3568"/>
                  <a:pt x="4660" y="3708"/>
                  <a:pt x="4489" y="3708"/>
                </a:cubicBezTo>
                <a:lnTo>
                  <a:pt x="310" y="3708"/>
                </a:lnTo>
                <a:cubicBezTo>
                  <a:pt x="139" y="3708"/>
                  <a:pt x="0" y="3568"/>
                  <a:pt x="0" y="3397"/>
                </a:cubicBezTo>
                <a:lnTo>
                  <a:pt x="0" y="310"/>
                </a:lnTo>
                <a:cubicBezTo>
                  <a:pt x="0" y="139"/>
                  <a:pt x="139" y="0"/>
                  <a:pt x="310" y="0"/>
                </a:cubicBezTo>
                <a:lnTo>
                  <a:pt x="4489" y="0"/>
                </a:lnTo>
                <a:cubicBezTo>
                  <a:pt x="4660" y="0"/>
                  <a:pt x="4799" y="139"/>
                  <a:pt x="4799" y="310"/>
                </a:cubicBezTo>
                <a:lnTo>
                  <a:pt x="4799" y="310"/>
                </a:lnTo>
                <a:close/>
                <a:moveTo>
                  <a:pt x="3268" y="1309"/>
                </a:moveTo>
                <a:lnTo>
                  <a:pt x="3268" y="1309"/>
                </a:lnTo>
                <a:cubicBezTo>
                  <a:pt x="3423" y="1527"/>
                  <a:pt x="3537" y="1837"/>
                  <a:pt x="3537" y="2152"/>
                </a:cubicBezTo>
                <a:cubicBezTo>
                  <a:pt x="3537" y="2468"/>
                  <a:pt x="3423" y="2778"/>
                  <a:pt x="3268" y="2996"/>
                </a:cubicBezTo>
                <a:lnTo>
                  <a:pt x="3374" y="3063"/>
                </a:lnTo>
                <a:cubicBezTo>
                  <a:pt x="3545" y="2837"/>
                  <a:pt x="3672" y="2503"/>
                  <a:pt x="3672" y="2152"/>
                </a:cubicBezTo>
                <a:cubicBezTo>
                  <a:pt x="3672" y="1802"/>
                  <a:pt x="3545" y="1468"/>
                  <a:pt x="3374" y="1242"/>
                </a:cubicBezTo>
                <a:lnTo>
                  <a:pt x="3268" y="1309"/>
                </a:lnTo>
                <a:lnTo>
                  <a:pt x="3268" y="1309"/>
                </a:lnTo>
                <a:close/>
                <a:moveTo>
                  <a:pt x="3071" y="1947"/>
                </a:moveTo>
                <a:lnTo>
                  <a:pt x="3071" y="1947"/>
                </a:lnTo>
                <a:cubicBezTo>
                  <a:pt x="2964" y="1947"/>
                  <a:pt x="2878" y="2033"/>
                  <a:pt x="2878" y="2139"/>
                </a:cubicBezTo>
                <a:cubicBezTo>
                  <a:pt x="2878" y="2246"/>
                  <a:pt x="2964" y="2332"/>
                  <a:pt x="3071" y="2332"/>
                </a:cubicBezTo>
                <a:cubicBezTo>
                  <a:pt x="3178" y="2332"/>
                  <a:pt x="3264" y="2246"/>
                  <a:pt x="3264" y="2139"/>
                </a:cubicBezTo>
                <a:cubicBezTo>
                  <a:pt x="3264" y="2033"/>
                  <a:pt x="3178" y="1947"/>
                  <a:pt x="3071" y="1947"/>
                </a:cubicBezTo>
                <a:lnTo>
                  <a:pt x="3071" y="1947"/>
                </a:lnTo>
                <a:close/>
                <a:moveTo>
                  <a:pt x="2901" y="1309"/>
                </a:moveTo>
                <a:lnTo>
                  <a:pt x="2901" y="1309"/>
                </a:lnTo>
                <a:lnTo>
                  <a:pt x="2795" y="1242"/>
                </a:lnTo>
                <a:cubicBezTo>
                  <a:pt x="2624" y="1468"/>
                  <a:pt x="2497" y="1802"/>
                  <a:pt x="2497" y="2152"/>
                </a:cubicBezTo>
                <a:cubicBezTo>
                  <a:pt x="2497" y="2503"/>
                  <a:pt x="2624" y="2837"/>
                  <a:pt x="2795" y="3063"/>
                </a:cubicBezTo>
                <a:lnTo>
                  <a:pt x="2901" y="2996"/>
                </a:lnTo>
                <a:cubicBezTo>
                  <a:pt x="2746" y="2778"/>
                  <a:pt x="2632" y="2468"/>
                  <a:pt x="2632" y="2152"/>
                </a:cubicBezTo>
                <a:cubicBezTo>
                  <a:pt x="2632" y="1837"/>
                  <a:pt x="2746" y="1527"/>
                  <a:pt x="2901" y="1309"/>
                </a:cubicBezTo>
                <a:lnTo>
                  <a:pt x="2901" y="1309"/>
                </a:lnTo>
                <a:close/>
                <a:moveTo>
                  <a:pt x="2107" y="1071"/>
                </a:moveTo>
                <a:lnTo>
                  <a:pt x="2107" y="1071"/>
                </a:lnTo>
                <a:lnTo>
                  <a:pt x="2045" y="1438"/>
                </a:lnTo>
                <a:lnTo>
                  <a:pt x="2378" y="1438"/>
                </a:lnTo>
                <a:lnTo>
                  <a:pt x="2378" y="1640"/>
                </a:lnTo>
                <a:lnTo>
                  <a:pt x="2026" y="1640"/>
                </a:lnTo>
                <a:lnTo>
                  <a:pt x="1882" y="2553"/>
                </a:lnTo>
                <a:cubicBezTo>
                  <a:pt x="1828" y="2906"/>
                  <a:pt x="1666" y="3072"/>
                  <a:pt x="1391" y="3072"/>
                </a:cubicBezTo>
                <a:cubicBezTo>
                  <a:pt x="1290" y="3072"/>
                  <a:pt x="1166" y="3033"/>
                  <a:pt x="1104" y="2983"/>
                </a:cubicBezTo>
                <a:lnTo>
                  <a:pt x="1201" y="2782"/>
                </a:lnTo>
                <a:cubicBezTo>
                  <a:pt x="1247" y="2824"/>
                  <a:pt x="1329" y="2848"/>
                  <a:pt x="1387" y="2848"/>
                </a:cubicBezTo>
                <a:cubicBezTo>
                  <a:pt x="1472" y="2848"/>
                  <a:pt x="1577" y="2793"/>
                  <a:pt x="1615" y="2557"/>
                </a:cubicBezTo>
                <a:lnTo>
                  <a:pt x="1759" y="1640"/>
                </a:lnTo>
                <a:lnTo>
                  <a:pt x="1449" y="1640"/>
                </a:lnTo>
                <a:lnTo>
                  <a:pt x="1449" y="1438"/>
                </a:lnTo>
                <a:lnTo>
                  <a:pt x="1778" y="1438"/>
                </a:lnTo>
                <a:lnTo>
                  <a:pt x="1848" y="1032"/>
                </a:lnTo>
                <a:cubicBezTo>
                  <a:pt x="1894" y="765"/>
                  <a:pt x="2068" y="637"/>
                  <a:pt x="2277" y="637"/>
                </a:cubicBezTo>
                <a:cubicBezTo>
                  <a:pt x="2390" y="637"/>
                  <a:pt x="2517" y="679"/>
                  <a:pt x="2603" y="753"/>
                </a:cubicBezTo>
                <a:lnTo>
                  <a:pt x="2463" y="931"/>
                </a:lnTo>
                <a:cubicBezTo>
                  <a:pt x="2409" y="885"/>
                  <a:pt x="2343" y="861"/>
                  <a:pt x="2293" y="861"/>
                </a:cubicBezTo>
                <a:cubicBezTo>
                  <a:pt x="2200" y="861"/>
                  <a:pt x="2130" y="923"/>
                  <a:pt x="2107" y="1071"/>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5" name="Group 34"/>
          <p:cNvGrpSpPr/>
          <p:nvPr/>
        </p:nvGrpSpPr>
        <p:grpSpPr>
          <a:xfrm>
            <a:off x="3294304" y="3957358"/>
            <a:ext cx="826614" cy="685190"/>
            <a:chOff x="4866846" y="2665402"/>
            <a:chExt cx="826614" cy="685190"/>
          </a:xfrm>
        </p:grpSpPr>
        <p:sp>
          <p:nvSpPr>
            <p:cNvPr id="33" name="Rounded Rectangle 32"/>
            <p:cNvSpPr/>
            <p:nvPr/>
          </p:nvSpPr>
          <p:spPr>
            <a:xfrm>
              <a:off x="4866846" y="2665402"/>
              <a:ext cx="826614" cy="685190"/>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4" name="TextBox 33"/>
            <p:cNvSpPr txBox="1"/>
            <p:nvPr/>
          </p:nvSpPr>
          <p:spPr>
            <a:xfrm>
              <a:off x="4965848" y="2668069"/>
              <a:ext cx="708848" cy="646331"/>
            </a:xfrm>
            <a:prstGeom prst="rect">
              <a:avLst/>
            </a:prstGeom>
            <a:noFill/>
          </p:spPr>
          <p:txBody>
            <a:bodyPr wrap="none" rtlCol="0">
              <a:spAutoFit/>
            </a:bodyPr>
            <a:lstStyle/>
            <a:p>
              <a:r>
                <a:rPr lang="en-US" sz="1800" b="1" dirty="0">
                  <a:latin typeface="+mj-lt"/>
                </a:rPr>
                <a:t>IF</a:t>
              </a:r>
            </a:p>
            <a:p>
              <a:r>
                <a:rPr lang="en-US" sz="1800" b="1" dirty="0">
                  <a:latin typeface="+mj-lt"/>
                </a:rPr>
                <a:t>THEN</a:t>
              </a:r>
            </a:p>
          </p:txBody>
        </p:sp>
      </p:grpSp>
      <p:sp>
        <p:nvSpPr>
          <p:cNvPr id="6" name="Right Arrow 5"/>
          <p:cNvSpPr/>
          <p:nvPr/>
        </p:nvSpPr>
        <p:spPr>
          <a:xfrm>
            <a:off x="4624782" y="3678721"/>
            <a:ext cx="788335" cy="557274"/>
          </a:xfrm>
          <a:prstGeom prst="rightArrow">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7889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Numeric Functions</a:t>
            </a:r>
          </a:p>
        </p:txBody>
      </p:sp>
      <p:sp>
        <p:nvSpPr>
          <p:cNvPr id="5" name="Oval Callout 4"/>
          <p:cNvSpPr/>
          <p:nvPr/>
        </p:nvSpPr>
        <p:spPr>
          <a:xfrm>
            <a:off x="6147671" y="2274185"/>
            <a:ext cx="2423160" cy="1572856"/>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2000" kern="1000" dirty="0"/>
              <a:t>These functions</a:t>
            </a:r>
            <a:br>
              <a:rPr lang="en-US" sz="2000" kern="1000" dirty="0"/>
            </a:br>
            <a:r>
              <a:rPr lang="en-US" sz="2000" kern="1000" dirty="0"/>
              <a:t>ignore</a:t>
            </a:r>
            <a:br>
              <a:rPr lang="en-US" sz="2000" kern="1000" dirty="0"/>
            </a:br>
            <a:r>
              <a:rPr lang="en-US" sz="2000" kern="1000" dirty="0"/>
              <a:t>missing values</a:t>
            </a:r>
            <a:br>
              <a:rPr lang="en-US" sz="2000" kern="1000" dirty="0"/>
            </a:br>
            <a:r>
              <a:rPr lang="en-US" sz="2000" kern="1000" dirty="0"/>
              <a:t>in the data.</a:t>
            </a:r>
          </a:p>
        </p:txBody>
      </p:sp>
      <p:sp>
        <p:nvSpPr>
          <p:cNvPr id="7" name="Freeform 11"/>
          <p:cNvSpPr>
            <a:spLocks noChangeAspect="1" noEditPoints="1"/>
          </p:cNvSpPr>
          <p:nvPr/>
        </p:nvSpPr>
        <p:spPr bwMode="auto">
          <a:xfrm>
            <a:off x="5998584" y="373672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41939042"/>
              </p:ext>
            </p:extLst>
          </p:nvPr>
        </p:nvGraphicFramePr>
        <p:xfrm>
          <a:off x="628527" y="800013"/>
          <a:ext cx="3336016" cy="4114800"/>
        </p:xfrm>
        <a:graphic>
          <a:graphicData uri="http://schemas.openxmlformats.org/drawingml/2006/table">
            <a:tbl>
              <a:tblPr firstRow="1" bandRow="1">
                <a:tableStyleId>{72833802-FEF1-4C79-8D5D-14CF1EAF98D9}</a:tableStyleId>
              </a:tblPr>
              <a:tblGrid>
                <a:gridCol w="3336016">
                  <a:extLst>
                    <a:ext uri="{9D8B030D-6E8A-4147-A177-3AD203B41FA5}">
                      <a16:colId xmlns:a16="http://schemas.microsoft.com/office/drawing/2014/main" val="20000"/>
                    </a:ext>
                  </a:extLst>
                </a:gridCol>
              </a:tblGrid>
              <a:tr h="457200">
                <a:tc>
                  <a:txBody>
                    <a:bodyPr/>
                    <a:lstStyle/>
                    <a:p>
                      <a:pPr algn="ctr"/>
                      <a:r>
                        <a:rPr lang="en-US" b="1" dirty="0">
                          <a:solidFill>
                            <a:srgbClr val="FFFFFF"/>
                          </a:solidFill>
                          <a:latin typeface="Calibri" panose="020F0502020204030204" pitchFamily="34" charset="0"/>
                        </a:rPr>
                        <a:t> </a:t>
                      </a:r>
                      <a:r>
                        <a:rPr lang="en-US" sz="2000" b="1" dirty="0">
                          <a:solidFill>
                            <a:srgbClr val="FFFFFF"/>
                          </a:solidFill>
                          <a:latin typeface="Calibri" panose="020F0502020204030204" pitchFamily="34" charset="0"/>
                        </a:rPr>
                        <a:t>Functions</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000000"/>
                      </a:solidFill>
                      <a:prstDash val="solid"/>
                    </a:lnT>
                    <a:lnB w="12700" cap="flat" cmpd="sng" algn="ctr">
                      <a:solidFill>
                        <a:srgbClr val="FFFFFF"/>
                      </a:solidFill>
                      <a:prstDash val="solid"/>
                    </a:lnB>
                    <a:solidFill>
                      <a:srgbClr val="003A5F"/>
                    </a:solidFill>
                  </a:tcPr>
                </a:tc>
                <a:extLst>
                  <a:ext uri="{0D108BD9-81ED-4DB2-BD59-A6C34878D82A}">
                    <a16:rowId xmlns:a16="http://schemas.microsoft.com/office/drawing/2014/main" val="1000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SUM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MEAN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MEDIAN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 </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3"/>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RANGE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4"/>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MIN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5"/>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 MAX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6"/>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 N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7"/>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 NMISS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000000"/>
                      </a:solidFill>
                      <a:prstDash val="solid"/>
                    </a:lnB>
                    <a:solidFill>
                      <a:srgbClr val="D9D9D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57114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042406" y="1050512"/>
            <a:ext cx="7072449" cy="1841530"/>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data cars_new; </a:t>
            </a:r>
          </a:p>
          <a:p>
            <a:r>
              <a:rPr lang="en-US" sz="1800" b="1" dirty="0">
                <a:latin typeface="Courier New" panose="02070309020205020404" pitchFamily="49" charset="0"/>
                <a:cs typeface="Courier New" panose="02070309020205020404" pitchFamily="49" charset="0"/>
              </a:rPr>
              <a:t>    set sashelp.cars;</a:t>
            </a:r>
          </a:p>
          <a:p>
            <a:r>
              <a:rPr lang="en-US" sz="1800" b="1" dirty="0">
                <a:latin typeface="Courier New" panose="02070309020205020404" pitchFamily="49" charset="0"/>
                <a:cs typeface="Courier New" panose="02070309020205020404" pitchFamily="49" charset="0"/>
              </a:rPr>
              <a:t>    MPG_Mean=mean(MPG_City, MPG_Highway);</a:t>
            </a:r>
          </a:p>
          <a:p>
            <a:r>
              <a:rPr lang="en-US" sz="1800" b="1" dirty="0">
                <a:latin typeface="Courier New" panose="02070309020205020404" pitchFamily="49" charset="0"/>
                <a:cs typeface="Courier New" panose="02070309020205020404" pitchFamily="49" charset="0"/>
              </a:rPr>
              <a:t>    format MPG_Mean 4.1;</a:t>
            </a:r>
          </a:p>
          <a:p>
            <a:r>
              <a:rPr lang="en-US" sz="1800" b="1" dirty="0">
                <a:latin typeface="Courier New" panose="02070309020205020404" pitchFamily="49" charset="0"/>
                <a:cs typeface="Courier New" panose="02070309020205020404" pitchFamily="49" charset="0"/>
              </a:rPr>
              <a:t>    keep Make Model MPG_City MPG_Highway MPG_Mean;</a:t>
            </a: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4" name="Title 3"/>
          <p:cNvSpPr>
            <a:spLocks noGrp="1"/>
          </p:cNvSpPr>
          <p:nvPr>
            <p:ph type="title"/>
          </p:nvPr>
        </p:nvSpPr>
        <p:spPr/>
        <p:txBody>
          <a:bodyPr/>
          <a:lstStyle/>
          <a:p>
            <a:r>
              <a:rPr lang="en-US" dirty="0"/>
              <a:t>Numeric Functions</a:t>
            </a:r>
          </a:p>
        </p:txBody>
      </p:sp>
      <p:sp>
        <p:nvSpPr>
          <p:cNvPr id="8" name="Rectangle 7"/>
          <p:cNvSpPr/>
          <p:nvPr>
            <p:custDataLst>
              <p:tags r:id="rId2"/>
            </p:custDataLst>
          </p:nvPr>
        </p:nvSpPr>
        <p:spPr>
          <a:xfrm>
            <a:off x="1650082" y="1669552"/>
            <a:ext cx="5132090" cy="30172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0" name="Oval Callout 9"/>
          <p:cNvSpPr/>
          <p:nvPr/>
        </p:nvSpPr>
        <p:spPr>
          <a:xfrm>
            <a:off x="911775" y="2798954"/>
            <a:ext cx="2915420" cy="1471631"/>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700" dirty="0"/>
              <a:t>The MEAN function calculates an average for each row.</a:t>
            </a:r>
          </a:p>
        </p:txBody>
      </p:sp>
      <p:sp>
        <p:nvSpPr>
          <p:cNvPr id="11" name="Freeform 11"/>
          <p:cNvSpPr>
            <a:spLocks noChangeAspect="1" noEditPoints="1"/>
          </p:cNvSpPr>
          <p:nvPr/>
        </p:nvSpPr>
        <p:spPr bwMode="auto">
          <a:xfrm>
            <a:off x="738711" y="4119807"/>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 name="Picture 4"/>
          <p:cNvPicPr>
            <a:picLocks noChangeAspect="1"/>
          </p:cNvPicPr>
          <p:nvPr/>
        </p:nvPicPr>
        <p:blipFill>
          <a:blip r:embed="rId7"/>
          <a:stretch>
            <a:fillRect/>
          </a:stretch>
        </p:blipFill>
        <p:spPr>
          <a:xfrm>
            <a:off x="4065162" y="2700963"/>
            <a:ext cx="4287563" cy="1716751"/>
          </a:xfrm>
          <a:prstGeom prst="rect">
            <a:avLst/>
          </a:prstGeom>
          <a:ln w="12700">
            <a:solidFill>
              <a:schemeClr val="tx1"/>
            </a:solidFill>
          </a:ln>
        </p:spPr>
      </p:pic>
      <p:sp>
        <p:nvSpPr>
          <p:cNvPr id="12" name="Rectangle 11"/>
          <p:cNvSpPr/>
          <p:nvPr>
            <p:custDataLst>
              <p:tags r:id="rId3"/>
            </p:custDataLst>
          </p:nvPr>
        </p:nvSpPr>
        <p:spPr>
          <a:xfrm>
            <a:off x="7456516" y="2717594"/>
            <a:ext cx="896209" cy="170152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 name="TextBox 1"/>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p104d03</a:t>
            </a:r>
          </a:p>
        </p:txBody>
      </p:sp>
    </p:spTree>
    <p:extLst>
      <p:ext uri="{BB962C8B-B14F-4D97-AF65-F5344CB8AC3E}">
        <p14:creationId xmlns:p14="http://schemas.microsoft.com/office/powerpoint/2010/main" val="3698996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4.05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a:buClrTx/>
              <a:buSzPct val="100000"/>
            </a:pPr>
            <a:r>
              <a:rPr lang="en-US" altLang="en-US" dirty="0"/>
              <a:t>Open </a:t>
            </a:r>
            <a:r>
              <a:rPr lang="en-US" b="1" dirty="0"/>
              <a:t>p104a05</a:t>
            </a:r>
            <a:r>
              <a:rPr lang="en-US" altLang="en-US" b="1" dirty="0"/>
              <a:t>.sas </a:t>
            </a:r>
            <a:r>
              <a:rPr lang="en-US" dirty="0"/>
              <a:t>from the </a:t>
            </a:r>
            <a:r>
              <a:rPr lang="en-US" b="1" dirty="0"/>
              <a:t>activities</a:t>
            </a:r>
            <a:r>
              <a:rPr lang="en-US" dirty="0"/>
              <a:t> folder and perform the following tasks:</a:t>
            </a:r>
            <a:r>
              <a:rPr lang="en-US" altLang="en-US" dirty="0"/>
              <a:t> </a:t>
            </a:r>
          </a:p>
          <a:p>
            <a:pPr marL="346075" indent="-346075">
              <a:buClrTx/>
              <a:buSzPct val="100000"/>
              <a:buFont typeface="+mj-lt"/>
              <a:buAutoNum type="arabicPeriod"/>
            </a:pPr>
            <a:r>
              <a:rPr lang="en-US" altLang="en-US" dirty="0"/>
              <a:t>Open the </a:t>
            </a:r>
            <a:r>
              <a:rPr lang="en-US" altLang="en-US" b="1" dirty="0"/>
              <a:t>pg1.storm_range</a:t>
            </a:r>
            <a:r>
              <a:rPr lang="en-US" altLang="en-US" dirty="0"/>
              <a:t> table and examine the columns. Notice that each storm has four wind speed measurements.</a:t>
            </a:r>
          </a:p>
          <a:p>
            <a:pPr marL="346075" indent="-346075">
              <a:buClrTx/>
              <a:buSzPct val="100000"/>
              <a:buFont typeface="+mj-lt"/>
              <a:buAutoNum type="arabicPeriod"/>
            </a:pPr>
            <a:r>
              <a:rPr lang="en-US" altLang="en-US" dirty="0"/>
              <a:t>Create a new column named </a:t>
            </a:r>
            <a:r>
              <a:rPr lang="en-US" altLang="en-US" b="1" dirty="0"/>
              <a:t>WindAvg</a:t>
            </a:r>
            <a:r>
              <a:rPr lang="en-US" altLang="en-US" dirty="0"/>
              <a:t> that is the mean of </a:t>
            </a:r>
            <a:r>
              <a:rPr lang="en-US" altLang="en-US" b="1" dirty="0"/>
              <a:t>Wind1</a:t>
            </a:r>
            <a:r>
              <a:rPr lang="en-US" altLang="en-US" dirty="0"/>
              <a:t>, </a:t>
            </a:r>
            <a:r>
              <a:rPr lang="en-US" altLang="en-US" b="1" dirty="0"/>
              <a:t>Wind2</a:t>
            </a:r>
            <a:r>
              <a:rPr lang="en-US" altLang="en-US" dirty="0"/>
              <a:t>, </a:t>
            </a:r>
            <a:r>
              <a:rPr lang="en-US" altLang="en-US" b="1" dirty="0"/>
              <a:t>Wind3</a:t>
            </a:r>
            <a:r>
              <a:rPr lang="en-US" altLang="en-US" dirty="0"/>
              <a:t>, and </a:t>
            </a:r>
            <a:r>
              <a:rPr lang="en-US" altLang="en-US" b="1" dirty="0"/>
              <a:t>Wind4</a:t>
            </a:r>
            <a:r>
              <a:rPr lang="en-US" altLang="en-US" dirty="0"/>
              <a:t>.</a:t>
            </a:r>
          </a:p>
          <a:p>
            <a:pPr marL="346075" indent="-346075">
              <a:buClrTx/>
              <a:buSzPct val="100000"/>
              <a:buFont typeface="+mj-lt"/>
              <a:buAutoNum type="arabicPeriod"/>
            </a:pPr>
            <a:r>
              <a:rPr lang="en-US" altLang="en-US" dirty="0"/>
              <a:t>Create a new column </a:t>
            </a:r>
            <a:r>
              <a:rPr lang="en-US" altLang="en-US" b="1" dirty="0"/>
              <a:t>WindRange</a:t>
            </a:r>
            <a:r>
              <a:rPr lang="en-US" altLang="en-US" dirty="0"/>
              <a:t> that is the range of </a:t>
            </a:r>
            <a:r>
              <a:rPr lang="en-US" altLang="en-US" b="1" dirty="0"/>
              <a:t>Wind1</a:t>
            </a:r>
            <a:r>
              <a:rPr lang="en-US" altLang="en-US" dirty="0"/>
              <a:t>, </a:t>
            </a:r>
            <a:r>
              <a:rPr lang="en-US" altLang="en-US" b="1" dirty="0"/>
              <a:t>Wind2</a:t>
            </a:r>
            <a:r>
              <a:rPr lang="en-US" altLang="en-US" dirty="0"/>
              <a:t>, </a:t>
            </a:r>
            <a:r>
              <a:rPr lang="en-US" altLang="en-US" b="1" dirty="0"/>
              <a:t>Wind3</a:t>
            </a:r>
            <a:r>
              <a:rPr lang="en-US" altLang="en-US" dirty="0"/>
              <a:t>, and </a:t>
            </a:r>
            <a:r>
              <a:rPr lang="en-US" altLang="en-US" b="1" dirty="0"/>
              <a:t>Wind4</a:t>
            </a:r>
            <a:r>
              <a:rPr lang="en-US" altLang="en-US" dirty="0"/>
              <a:t>.</a:t>
            </a:r>
          </a:p>
        </p:txBody>
      </p:sp>
      <p:sp>
        <p:nvSpPr>
          <p:cNvPr id="5" name="TextBox 4"/>
          <p:cNvSpPr txBox="1"/>
          <p:nvPr>
            <p:custDataLst>
              <p:tags r:id="rId2"/>
            </p:custDataLst>
          </p:nvPr>
        </p:nvSpPr>
        <p:spPr>
          <a:xfrm>
            <a:off x="2346897" y="3243298"/>
            <a:ext cx="4453142"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storm_windavg;</a:t>
            </a:r>
          </a:p>
          <a:p>
            <a:pPr>
              <a:lnSpc>
                <a:spcPct val="85000"/>
              </a:lnSpc>
            </a:pPr>
            <a:r>
              <a:rPr lang="en-US" sz="1800" b="1" dirty="0">
                <a:latin typeface="Courier New" panose="02070309020205020404" pitchFamily="49" charset="0"/>
              </a:rPr>
              <a:t>    set pg1.storm_range;</a:t>
            </a:r>
          </a:p>
          <a:p>
            <a:pPr>
              <a:lnSpc>
                <a:spcPct val="85000"/>
              </a:lnSpc>
            </a:pPr>
            <a:r>
              <a:rPr lang="en-US" sz="1800" b="1" dirty="0">
                <a:latin typeface="Courier New" panose="02070309020205020404" pitchFamily="49" charset="0"/>
              </a:rPr>
              <a:t>    *Add assignment statements;</a:t>
            </a:r>
          </a:p>
          <a:p>
            <a:pPr>
              <a:lnSpc>
                <a:spcPct val="85000"/>
              </a:lnSpc>
            </a:pPr>
            <a:r>
              <a:rPr lang="en-US" sz="1800" b="1" dirty="0">
                <a:latin typeface="Courier New" panose="02070309020205020404" pitchFamily="49" charset="0"/>
              </a:rPr>
              <a:t>run;</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4.05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8" name="TextBox 7"/>
          <p:cNvSpPr txBox="1"/>
          <p:nvPr>
            <p:custDataLst>
              <p:tags r:id="rId2"/>
            </p:custDataLst>
          </p:nvPr>
        </p:nvSpPr>
        <p:spPr>
          <a:xfrm>
            <a:off x="564854" y="1047626"/>
            <a:ext cx="6383158"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storm_windavg;</a:t>
            </a:r>
          </a:p>
          <a:p>
            <a:pPr>
              <a:lnSpc>
                <a:spcPct val="85000"/>
              </a:lnSpc>
            </a:pPr>
            <a:r>
              <a:rPr lang="en-US" sz="1800" b="1" dirty="0">
                <a:latin typeface="Courier New" panose="02070309020205020404" pitchFamily="49" charset="0"/>
              </a:rPr>
              <a:t>    set pg1.storm_range;</a:t>
            </a:r>
          </a:p>
          <a:p>
            <a:pPr>
              <a:lnSpc>
                <a:spcPct val="85000"/>
              </a:lnSpc>
            </a:pPr>
            <a:r>
              <a:rPr lang="en-US" sz="1800" b="1" dirty="0">
                <a:latin typeface="Courier New" panose="02070309020205020404" pitchFamily="49" charset="0"/>
              </a:rPr>
              <a:t>    WindAvg=mean(wind1, wind2, wind3, wind4);</a:t>
            </a:r>
          </a:p>
          <a:p>
            <a:pPr>
              <a:lnSpc>
                <a:spcPct val="85000"/>
              </a:lnSpc>
            </a:pPr>
            <a:r>
              <a:rPr lang="en-US" sz="1800" b="1" dirty="0">
                <a:latin typeface="Courier New" panose="02070309020205020404" pitchFamily="49" charset="0"/>
              </a:rPr>
              <a:t>    WindRange=range(of wind1-wind4);</a:t>
            </a:r>
          </a:p>
          <a:p>
            <a:pPr>
              <a:lnSpc>
                <a:spcPct val="85000"/>
              </a:lnSpc>
            </a:pPr>
            <a:r>
              <a:rPr lang="en-US" sz="1800" b="1" dirty="0">
                <a:latin typeface="Courier New" panose="02070309020205020404" pitchFamily="49" charset="0"/>
              </a:rPr>
              <a:t>run;</a:t>
            </a:r>
          </a:p>
        </p:txBody>
      </p:sp>
      <p:sp>
        <p:nvSpPr>
          <p:cNvPr id="9" name="Rectangle 8"/>
          <p:cNvSpPr/>
          <p:nvPr>
            <p:custDataLst>
              <p:tags r:id="rId3"/>
            </p:custDataLst>
          </p:nvPr>
        </p:nvSpPr>
        <p:spPr>
          <a:xfrm>
            <a:off x="1148361" y="1594532"/>
            <a:ext cx="55975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p:cNvSpPr/>
          <p:nvPr>
            <p:custDataLst>
              <p:tags r:id="rId4"/>
            </p:custDataLst>
          </p:nvPr>
        </p:nvSpPr>
        <p:spPr>
          <a:xfrm>
            <a:off x="1148361" y="1827704"/>
            <a:ext cx="43688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b="37321"/>
          <a:stretch/>
        </p:blipFill>
        <p:spPr>
          <a:xfrm>
            <a:off x="564854" y="2498294"/>
            <a:ext cx="6449977" cy="961303"/>
          </a:xfrm>
          <a:prstGeom prst="rect">
            <a:avLst/>
          </a:prstGeom>
          <a:ln w="12700">
            <a:solidFill>
              <a:schemeClr val="tx1"/>
            </a:solidFill>
          </a:ln>
        </p:spPr>
      </p:pic>
      <p:sp>
        <p:nvSpPr>
          <p:cNvPr id="14" name="Rectangle 13"/>
          <p:cNvSpPr/>
          <p:nvPr>
            <p:custDataLst>
              <p:tags r:id="rId5"/>
            </p:custDataLst>
          </p:nvPr>
        </p:nvSpPr>
        <p:spPr>
          <a:xfrm>
            <a:off x="7058065" y="2140490"/>
            <a:ext cx="1554400" cy="508857"/>
          </a:xfrm>
          <a:prstGeom prst="rect">
            <a:avLst/>
          </a:prstGeom>
          <a:solidFill>
            <a:srgbClr val="D6EEFD"/>
          </a:solidFill>
          <a:ln w="12700" cmpd="sng">
            <a:solidFill>
              <a:schemeClr val="tx1"/>
            </a:solidFill>
          </a:ln>
        </p:spPr>
        <p:txBody>
          <a:bodyPr wrap="non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OF </a:t>
            </a:r>
            <a:r>
              <a:rPr lang="en-US" sz="2000" i="1" dirty="0">
                <a:latin typeface="Calibri Light" panose="020F0302020204030204" pitchFamily="34" charset="0"/>
                <a:ea typeface="Calibri" panose="020F0502020204030204" pitchFamily="34" charset="0"/>
                <a:cs typeface="Times New Roman" panose="02020603050405020304" pitchFamily="18" charset="0"/>
              </a:rPr>
              <a:t>col1 </a:t>
            </a:r>
            <a:r>
              <a:rPr lang="en-US" sz="2000"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err="1">
                <a:solidFill>
                  <a:srgbClr val="000000"/>
                </a:solidFill>
                <a:latin typeface="Calibri Light" panose="020F0302020204030204" pitchFamily="34" charset="0"/>
                <a:ea typeface="Calibri" panose="020F0502020204030204" pitchFamily="34" charset="0"/>
                <a:cs typeface="Times New Roman" panose="02020603050405020304" pitchFamily="18" charset="0"/>
              </a:rPr>
              <a:t>coln</a:t>
            </a:r>
            <a:endParaRPr lang="en-US" sz="2000" i="1"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16" name="Oval Callout 15"/>
          <p:cNvSpPr/>
          <p:nvPr/>
        </p:nvSpPr>
        <p:spPr>
          <a:xfrm>
            <a:off x="6392487" y="2959332"/>
            <a:ext cx="2468880" cy="1330948"/>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700" dirty="0">
                <a:solidFill>
                  <a:srgbClr val="000000"/>
                </a:solidFill>
              </a:rPr>
              <a:t>That's</a:t>
            </a:r>
            <a:r>
              <a:rPr lang="en-US" sz="1700" dirty="0"/>
              <a:t> a good shortcut for listing a range of columns!</a:t>
            </a:r>
          </a:p>
        </p:txBody>
      </p:sp>
      <p:sp>
        <p:nvSpPr>
          <p:cNvPr id="17" name="Freeform 11"/>
          <p:cNvSpPr>
            <a:spLocks noChangeAspect="1" noEditPoints="1"/>
          </p:cNvSpPr>
          <p:nvPr/>
        </p:nvSpPr>
        <p:spPr bwMode="auto">
          <a:xfrm>
            <a:off x="6171799" y="4105602"/>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1768064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 Functions</a:t>
            </a:r>
          </a:p>
        </p:txBody>
      </p:sp>
      <p:graphicFrame>
        <p:nvGraphicFramePr>
          <p:cNvPr id="5" name="Table 4"/>
          <p:cNvGraphicFramePr>
            <a:graphicFrameLocks noGrp="1"/>
          </p:cNvGraphicFramePr>
          <p:nvPr>
            <p:extLst>
              <p:ext uri="{D42A27DB-BD31-4B8C-83A1-F6EECF244321}">
                <p14:modId xmlns:p14="http://schemas.microsoft.com/office/powerpoint/2010/main" val="2826759891"/>
              </p:ext>
            </p:extLst>
          </p:nvPr>
        </p:nvGraphicFramePr>
        <p:xfrm>
          <a:off x="630936" y="1051560"/>
          <a:ext cx="7891272" cy="2834640"/>
        </p:xfrm>
        <a:graphic>
          <a:graphicData uri="http://schemas.openxmlformats.org/drawingml/2006/table">
            <a:tbl>
              <a:tblPr firstRow="1" bandRow="1">
                <a:tableStyleId>{72833802-FEF1-4C79-8D5D-14CF1EAF98D9}</a:tableStyleId>
              </a:tblPr>
              <a:tblGrid>
                <a:gridCol w="3291840">
                  <a:extLst>
                    <a:ext uri="{9D8B030D-6E8A-4147-A177-3AD203B41FA5}">
                      <a16:colId xmlns:a16="http://schemas.microsoft.com/office/drawing/2014/main" val="20000"/>
                    </a:ext>
                  </a:extLst>
                </a:gridCol>
                <a:gridCol w="4599432">
                  <a:extLst>
                    <a:ext uri="{9D8B030D-6E8A-4147-A177-3AD203B41FA5}">
                      <a16:colId xmlns:a16="http://schemas.microsoft.com/office/drawing/2014/main" val="20001"/>
                    </a:ext>
                  </a:extLst>
                </a:gridCol>
              </a:tblGrid>
              <a:tr h="457200">
                <a:tc>
                  <a:txBody>
                    <a:bodyPr/>
                    <a:lstStyle/>
                    <a:p>
                      <a:pPr algn="ctr"/>
                      <a:r>
                        <a:rPr lang="en-US" sz="2000" b="1" dirty="0">
                          <a:solidFill>
                            <a:srgbClr val="FFFFFF"/>
                          </a:solidFill>
                          <a:latin typeface="Calibri" panose="020F0502020204030204" pitchFamily="34" charset="0"/>
                        </a:rPr>
                        <a:t>Function </a:t>
                      </a:r>
                    </a:p>
                  </a:txBody>
                  <a:tcPr>
                    <a:lnL w="12700" cap="flat" cmpd="sng" algn="ctr">
                      <a:solidFill>
                        <a:srgbClr val="000000"/>
                      </a:solidFill>
                      <a:prstDash val="solid"/>
                    </a:lnL>
                    <a:lnR w="12700">
                      <a:solidFill>
                        <a:srgbClr val="FFFFFF"/>
                      </a:solidFill>
                    </a:lnR>
                    <a:lnT w="12700" cap="flat" cmpd="sng" algn="ctr">
                      <a:solidFill>
                        <a:srgbClr val="000000"/>
                      </a:solidFill>
                      <a:prstDash val="solid"/>
                    </a:lnT>
                    <a:lnB w="12700" cap="flat" cmpd="sng" algn="ctr">
                      <a:solidFill>
                        <a:srgbClr val="FFFFFF"/>
                      </a:solidFill>
                      <a:prstDash val="solid"/>
                    </a:lnB>
                    <a:solidFill>
                      <a:srgbClr val="003A5F"/>
                    </a:solidFill>
                  </a:tcPr>
                </a:tc>
                <a:tc>
                  <a:txBody>
                    <a:bodyPr/>
                    <a:lstStyle/>
                    <a:p>
                      <a:pPr algn="ctr"/>
                      <a:r>
                        <a:rPr lang="en-US" sz="2000" b="1" dirty="0">
                          <a:solidFill>
                            <a:srgbClr val="FFFFFF"/>
                          </a:solidFill>
                          <a:latin typeface="Calibri" panose="020F0502020204030204" pitchFamily="34" charset="0"/>
                        </a:rPr>
                        <a:t>What It Does</a:t>
                      </a:r>
                    </a:p>
                  </a:txBody>
                  <a:tcPr>
                    <a:lnL w="12700">
                      <a:solidFill>
                        <a:srgbClr val="FFFFFF"/>
                      </a:solidFill>
                    </a:lnL>
                    <a:lnR w="12700" cap="flat" cmpd="sng" algn="ctr">
                      <a:solidFill>
                        <a:srgbClr val="000000"/>
                      </a:solidFill>
                      <a:prstDash val="solid"/>
                    </a:lnR>
                    <a:lnT w="12700" cap="flat" cmpd="sng" algn="ctr">
                      <a:solidFill>
                        <a:srgbClr val="000000"/>
                      </a:solidFill>
                      <a:prstDash val="solid"/>
                    </a:lnT>
                    <a:lnB w="12700" cap="flat" cmpd="sng" algn="ctr">
                      <a:solidFill>
                        <a:srgbClr val="FFFFFF"/>
                      </a:solidFill>
                      <a:prstDash val="solid"/>
                    </a:lnB>
                    <a:solidFill>
                      <a:srgbClr val="003A5F"/>
                    </a:solidFill>
                  </a:tcPr>
                </a:tc>
                <a:extLst>
                  <a:ext uri="{0D108BD9-81ED-4DB2-BD59-A6C34878D82A}">
                    <a16:rowId xmlns:a16="http://schemas.microsoft.com/office/drawing/2014/main" val="1000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UPCASE (</a:t>
                      </a:r>
                      <a:r>
                        <a:rPr lang="en-US" sz="1800" b="0" i="1" u="none" dirty="0">
                          <a:solidFill>
                            <a:srgbClr val="000000"/>
                          </a:solidFill>
                          <a:latin typeface="Calibri Light" panose="020F0302020204030204" pitchFamily="34" charset="0"/>
                        </a:rPr>
                        <a:t>char</a:t>
                      </a:r>
                      <a:r>
                        <a:rPr lang="en-US" sz="1800" b="0" dirty="0">
                          <a:solidFill>
                            <a:srgbClr val="000000"/>
                          </a:solidFill>
                          <a:latin typeface="Calibri Light" panose="020F03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LOWCASE </a:t>
                      </a:r>
                      <a:r>
                        <a:rPr lang="en-US" sz="1800" b="0" dirty="0">
                          <a:solidFill>
                            <a:srgbClr val="000000"/>
                          </a:solidFill>
                          <a:latin typeface="Calibri Light" panose="020F0302020204030204" pitchFamily="34" charset="0"/>
                        </a:rPr>
                        <a:t>(</a:t>
                      </a:r>
                      <a:r>
                        <a:rPr lang="en-US" sz="1800" b="0" i="1" u="none" dirty="0">
                          <a:solidFill>
                            <a:srgbClr val="000000"/>
                          </a:solidFill>
                          <a:latin typeface="Calibri Light" panose="020F0302020204030204" pitchFamily="34" charset="0"/>
                        </a:rPr>
                        <a:t>char</a:t>
                      </a:r>
                      <a:r>
                        <a:rPr lang="en-US" sz="1800" b="0" dirty="0">
                          <a:solidFill>
                            <a:srgbClr val="000000"/>
                          </a:solidFill>
                          <a:latin typeface="Calibri Light" panose="020F0302020204030204" pitchFamily="34" charset="0"/>
                        </a:rPr>
                        <a: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Changes letters in a character string</a:t>
                      </a:r>
                      <a:r>
                        <a:rPr lang="en-US" b="0" baseline="0" dirty="0">
                          <a:solidFill>
                            <a:srgbClr val="000000"/>
                          </a:solidFill>
                          <a:latin typeface="Calibri Light" panose="020F0302020204030204" pitchFamily="34" charset="0"/>
                        </a:rPr>
                        <a:t> to uppercase or lowercase</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1"/>
                  </a:ext>
                </a:extLst>
              </a:tr>
              <a:tr h="457200">
                <a:tc>
                  <a:txBody>
                    <a:bodyPr/>
                    <a:lstStyle/>
                    <a:p>
                      <a:pPr algn="l"/>
                      <a:r>
                        <a:rPr lang="en-US" b="0" dirty="0">
                          <a:solidFill>
                            <a:srgbClr val="000000"/>
                          </a:solidFill>
                          <a:latin typeface="Calibri Light" panose="020F0302020204030204" pitchFamily="34" charset="0"/>
                        </a:rPr>
                        <a:t>PROPCASE (</a:t>
                      </a:r>
                      <a:r>
                        <a:rPr lang="en-US" b="0" i="1" u="none" dirty="0">
                          <a:solidFill>
                            <a:srgbClr val="000000"/>
                          </a:solidFill>
                          <a:latin typeface="Calibri Light" panose="020F0302020204030204" pitchFamily="34" charset="0"/>
                        </a:rPr>
                        <a:t>char</a:t>
                      </a:r>
                      <a:r>
                        <a:rPr lang="en-US" b="0" dirty="0">
                          <a:solidFill>
                            <a:srgbClr val="000000"/>
                          </a:solidFill>
                          <a:latin typeface="Calibri Light" panose="020F0302020204030204" pitchFamily="34" charset="0"/>
                        </a:rPr>
                        <a:t>, &lt;</a:t>
                      </a:r>
                      <a:r>
                        <a:rPr lang="en-US" b="0" i="1" dirty="0">
                          <a:solidFill>
                            <a:srgbClr val="000000"/>
                          </a:solidFill>
                          <a:latin typeface="Calibri Light" panose="020F0302020204030204" pitchFamily="34" charset="0"/>
                        </a:rPr>
                        <a:t>delimiters</a:t>
                      </a:r>
                      <a:r>
                        <a:rPr lang="en-US" b="0" dirty="0">
                          <a:solidFill>
                            <a:srgbClr val="000000"/>
                          </a:solidFill>
                          <a:latin typeface="Calibri Light" panose="020F0302020204030204" pitchFamily="34" charset="0"/>
                        </a:rPr>
                        <a:t>&gt;)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Changes the first letter of each word to uppercase and other letters to lowercase</a:t>
                      </a: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2"/>
                  </a:ext>
                </a:extLst>
              </a:tr>
              <a:tr h="457200">
                <a:tc>
                  <a:txBody>
                    <a:bodyPr/>
                    <a:lstStyle/>
                    <a:p>
                      <a:pPr algn="l">
                        <a:lnSpc>
                          <a:spcPct val="107000"/>
                        </a:lnSpc>
                      </a:pPr>
                      <a:r>
                        <a:rPr lang="en-US" sz="1800" b="0" dirty="0">
                          <a:solidFill>
                            <a:srgbClr val="000000"/>
                          </a:solidFill>
                          <a:latin typeface="Calibri Light" panose="020F0302020204030204" pitchFamily="34" charset="0"/>
                        </a:rPr>
                        <a:t>CATS (</a:t>
                      </a:r>
                      <a:r>
                        <a:rPr lang="en-US" sz="1800" b="0" i="1" dirty="0">
                          <a:solidFill>
                            <a:srgbClr val="000000"/>
                          </a:solidFill>
                          <a:latin typeface="Calibri Light" panose="020F0302020204030204" pitchFamily="34" charset="0"/>
                        </a:rPr>
                        <a:t>char1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char2</a:t>
                      </a:r>
                      <a:r>
                        <a:rPr lang="en-US" sz="1800" b="0" dirty="0">
                          <a:solidFill>
                            <a:srgbClr val="000000"/>
                          </a:solidFill>
                          <a:latin typeface="Calibri Light" panose="020F0302020204030204" pitchFamily="34" charset="0"/>
                        </a:rPr>
                        <a:t>, ...)</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Concatenates character strings and removes leading and trailing blanks from each argument</a:t>
                      </a: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3"/>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SUBSTR (</a:t>
                      </a:r>
                      <a:r>
                        <a:rPr lang="en-US" sz="1800" b="0" i="1" u="none" dirty="0">
                          <a:solidFill>
                            <a:srgbClr val="000000"/>
                          </a:solidFill>
                          <a:latin typeface="Calibri Light" panose="020F0302020204030204" pitchFamily="34" charset="0"/>
                        </a:rPr>
                        <a:t>char</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position</a:t>
                      </a:r>
                      <a:r>
                        <a:rPr lang="en-US" sz="1800" b="0" dirty="0">
                          <a:solidFill>
                            <a:srgbClr val="000000"/>
                          </a:solidFill>
                          <a:latin typeface="Calibri Light" panose="020F0302020204030204" pitchFamily="34" charset="0"/>
                        </a:rPr>
                        <a:t>, &lt;</a:t>
                      </a:r>
                      <a:r>
                        <a:rPr lang="en-US" sz="1800" b="0" i="1" dirty="0">
                          <a:solidFill>
                            <a:srgbClr val="000000"/>
                          </a:solidFill>
                          <a:latin typeface="Calibri Light" panose="020F0302020204030204" pitchFamily="34" charset="0"/>
                        </a:rPr>
                        <a:t>length</a:t>
                      </a:r>
                      <a:r>
                        <a:rPr lang="en-US" sz="1800" b="0" dirty="0">
                          <a:solidFill>
                            <a:srgbClr val="000000"/>
                          </a:solidFill>
                          <a:latin typeface="Calibri Light" panose="020F0302020204030204" pitchFamily="34" charset="0"/>
                        </a:rPr>
                        <a:t>&gt;)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000000"/>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Returns</a:t>
                      </a:r>
                      <a:r>
                        <a:rPr lang="en-US" b="0" baseline="0" dirty="0">
                          <a:solidFill>
                            <a:srgbClr val="000000"/>
                          </a:solidFill>
                          <a:latin typeface="Calibri Light" panose="020F0302020204030204" pitchFamily="34" charset="0"/>
                        </a:rPr>
                        <a:t> a substring from a character string</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000000"/>
                      </a:solidFill>
                      <a:prstDash val="solid"/>
                    </a:lnB>
                    <a:solidFill>
                      <a:srgbClr val="D9D9D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33003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 Functions</a:t>
            </a:r>
          </a:p>
        </p:txBody>
      </p:sp>
      <p:sp>
        <p:nvSpPr>
          <p:cNvPr id="6" name="TextBox 5"/>
          <p:cNvSpPr txBox="1"/>
          <p:nvPr>
            <p:custDataLst>
              <p:tags r:id="rId1"/>
            </p:custDataLst>
          </p:nvPr>
        </p:nvSpPr>
        <p:spPr>
          <a:xfrm>
            <a:off x="1567753" y="1046550"/>
            <a:ext cx="3625993" cy="1564531"/>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data cars_new;</a:t>
            </a:r>
          </a:p>
          <a:p>
            <a:r>
              <a:rPr lang="en-US" sz="1800" b="1" dirty="0">
                <a:latin typeface="Courier New" panose="02070309020205020404" pitchFamily="49" charset="0"/>
                <a:cs typeface="Courier New" panose="02070309020205020404" pitchFamily="49" charset="0"/>
              </a:rPr>
              <a:t>    set sashelp.cars;</a:t>
            </a:r>
          </a:p>
          <a:p>
            <a:r>
              <a:rPr lang="en-US" sz="1800" b="1" dirty="0">
                <a:latin typeface="Courier New" panose="02070309020205020404" pitchFamily="49" charset="0"/>
                <a:cs typeface="Courier New" panose="02070309020205020404" pitchFamily="49" charset="0"/>
              </a:rPr>
              <a:t>    Type=</a:t>
            </a:r>
            <a:r>
              <a:rPr lang="en-US" sz="1800" b="1" dirty="0" err="1">
                <a:latin typeface="Courier New" panose="02070309020205020404" pitchFamily="49" charset="0"/>
                <a:cs typeface="Courier New" panose="02070309020205020404" pitchFamily="49" charset="0"/>
              </a:rPr>
              <a:t>upcase</a:t>
            </a:r>
            <a:r>
              <a:rPr lang="en-US" sz="1800" b="1" dirty="0">
                <a:latin typeface="Courier New" panose="02070309020205020404" pitchFamily="49" charset="0"/>
                <a:cs typeface="Courier New" panose="02070309020205020404" pitchFamily="49" charset="0"/>
              </a:rPr>
              <a:t>(Type);</a:t>
            </a:r>
          </a:p>
          <a:p>
            <a:r>
              <a:rPr lang="en-US" sz="1800" b="1" dirty="0">
                <a:latin typeface="Courier New" panose="02070309020205020404" pitchFamily="49" charset="0"/>
                <a:cs typeface="Courier New" panose="02070309020205020404" pitchFamily="49" charset="0"/>
              </a:rPr>
              <a:t>    keep Make Model Type;</a:t>
            </a: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7" name="Line Callout 1 6"/>
          <p:cNvSpPr/>
          <p:nvPr/>
        </p:nvSpPr>
        <p:spPr>
          <a:xfrm>
            <a:off x="5606468" y="1263919"/>
            <a:ext cx="1724912" cy="852793"/>
          </a:xfrm>
          <a:prstGeom prst="borderCallout1">
            <a:avLst>
              <a:gd name="adj1" fmla="val 18750"/>
              <a:gd name="adj2" fmla="val 0"/>
              <a:gd name="adj3" fmla="val 62837"/>
              <a:gd name="adj4" fmla="val -5423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b="1" dirty="0">
                <a:solidFill>
                  <a:srgbClr val="000000"/>
                </a:solidFill>
              </a:rPr>
              <a:t>Type</a:t>
            </a:r>
            <a:r>
              <a:rPr lang="en-US" dirty="0">
                <a:solidFill>
                  <a:srgbClr val="000000"/>
                </a:solidFill>
              </a:rPr>
              <a:t> is an existing column.</a:t>
            </a:r>
            <a:endParaRPr lang="en-US" b="1" dirty="0">
              <a:solidFill>
                <a:srgbClr val="000000"/>
              </a:solidFill>
            </a:endParaRPr>
          </a:p>
        </p:txBody>
      </p:sp>
      <p:sp>
        <p:nvSpPr>
          <p:cNvPr id="8" name="Rectangle 7"/>
          <p:cNvSpPr/>
          <p:nvPr>
            <p:custDataLst>
              <p:tags r:id="rId2"/>
            </p:custDataLst>
          </p:nvPr>
        </p:nvSpPr>
        <p:spPr>
          <a:xfrm>
            <a:off x="2155962" y="1689045"/>
            <a:ext cx="2449573" cy="279540"/>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pic>
        <p:nvPicPr>
          <p:cNvPr id="9" name="Picture 8"/>
          <p:cNvPicPr>
            <a:picLocks noChangeAspect="1"/>
          </p:cNvPicPr>
          <p:nvPr/>
        </p:nvPicPr>
        <p:blipFill>
          <a:blip r:embed="rId7"/>
          <a:stretch>
            <a:fillRect/>
          </a:stretch>
        </p:blipFill>
        <p:spPr>
          <a:xfrm>
            <a:off x="4241139" y="2395854"/>
            <a:ext cx="3198631" cy="1952539"/>
          </a:xfrm>
          <a:prstGeom prst="rect">
            <a:avLst/>
          </a:prstGeom>
          <a:ln w="12700">
            <a:solidFill>
              <a:schemeClr val="tx1"/>
            </a:solidFill>
          </a:ln>
        </p:spPr>
      </p:pic>
      <p:sp>
        <p:nvSpPr>
          <p:cNvPr id="5" name="Rectangle 4"/>
          <p:cNvSpPr/>
          <p:nvPr>
            <p:custDataLst>
              <p:tags r:id="rId3"/>
            </p:custDataLst>
          </p:nvPr>
        </p:nvSpPr>
        <p:spPr>
          <a:xfrm>
            <a:off x="6752519" y="2625983"/>
            <a:ext cx="687251" cy="1722409"/>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 name="TextBox 1"/>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p104d03</a:t>
            </a:r>
          </a:p>
        </p:txBody>
      </p:sp>
    </p:spTree>
    <p:extLst>
      <p:ext uri="{BB962C8B-B14F-4D97-AF65-F5344CB8AC3E}">
        <p14:creationId xmlns:p14="http://schemas.microsoft.com/office/powerpoint/2010/main" val="185937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Using Character Functions</a:t>
            </a:r>
          </a:p>
        </p:txBody>
      </p:sp>
      <p:sp>
        <p:nvSpPr>
          <p:cNvPr id="3" name="DemoText"/>
          <p:cNvSpPr>
            <a:spLocks noGrp="1"/>
          </p:cNvSpPr>
          <p:nvPr>
            <p:ph type="body" sz="quarter" idx="10"/>
          </p:nvPr>
        </p:nvSpPr>
        <p:spPr>
          <a:xfrm>
            <a:off x="2827020" y="2689488"/>
            <a:ext cx="5373780" cy="445594"/>
          </a:xfrm>
        </p:spPr>
        <p:txBody>
          <a:bodyPr lIns="0" tIns="0" rIns="0" bIns="0">
            <a:noAutofit/>
          </a:bodyPr>
          <a:lstStyle/>
          <a:p>
            <a:pPr indent="0" algn="l">
              <a:lnSpc>
                <a:spcPct val="100000"/>
              </a:lnSpc>
              <a:spcAft>
                <a:spcPts val="400"/>
              </a:spcAft>
            </a:pPr>
            <a:r>
              <a:rPr lang="en-US" dirty="0"/>
              <a:t>This demonstration illustrates using character functions to manipulate existing character values.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p104d03</a:t>
            </a:r>
          </a:p>
        </p:txBody>
      </p:sp>
    </p:spTree>
    <p:custDataLst>
      <p:tags r:id="rId1"/>
    </p:custDataLst>
    <p:extLst>
      <p:ext uri="{BB962C8B-B14F-4D97-AF65-F5344CB8AC3E}">
        <p14:creationId xmlns:p14="http://schemas.microsoft.com/office/powerpoint/2010/main" val="2990007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4.06 Activity</a:t>
            </a:r>
            <a:endParaRPr lang="en-US" altLang="en-US" dirty="0"/>
          </a:p>
        </p:txBody>
      </p:sp>
      <p:sp>
        <p:nvSpPr>
          <p:cNvPr id="4" name="Content Placeholder 3">
            <a:extLst>
              <a:ext uri="{FF2B5EF4-FFF2-40B4-BE49-F238E27FC236}">
                <a16:creationId xmlns:a16="http://schemas.microsoft.com/office/drawing/2014/main" id="{503CC47A-4E58-4891-80A1-ECD8893C09E4}"/>
              </a:ext>
            </a:extLst>
          </p:cNvPr>
          <p:cNvSpPr>
            <a:spLocks noGrp="1"/>
          </p:cNvSpPr>
          <p:nvPr>
            <p:ph idx="1"/>
          </p:nvPr>
        </p:nvSpPr>
        <p:spPr/>
        <p:txBody>
          <a:bodyPr/>
          <a:lstStyle/>
          <a:p>
            <a:pPr>
              <a:buClrTx/>
              <a:buSzPct val="100000"/>
            </a:pPr>
            <a:r>
              <a:rPr lang="en-US" altLang="en-US" dirty="0"/>
              <a:t>Open </a:t>
            </a:r>
            <a:r>
              <a:rPr lang="en-US" b="1" dirty="0"/>
              <a:t>p104a06</a:t>
            </a:r>
            <a:r>
              <a:rPr lang="en-US" altLang="en-US" b="1" dirty="0"/>
              <a:t>.sas </a:t>
            </a:r>
            <a:r>
              <a:rPr lang="en-US" dirty="0"/>
              <a:t>from the </a:t>
            </a:r>
            <a:r>
              <a:rPr lang="en-US" b="1" dirty="0"/>
              <a:t>activities</a:t>
            </a:r>
            <a:r>
              <a:rPr lang="en-US" dirty="0"/>
              <a:t> folder</a:t>
            </a:r>
            <a:r>
              <a:rPr lang="en-US" altLang="en-US" dirty="0"/>
              <a:t> and perform the following tasks:</a:t>
            </a:r>
          </a:p>
          <a:p>
            <a:pPr marL="346075" indent="-346075">
              <a:buClrTx/>
              <a:buSzPct val="100000"/>
              <a:buFont typeface="+mj-lt"/>
              <a:buAutoNum type="arabicPeriod"/>
            </a:pPr>
            <a:r>
              <a:rPr lang="en-US" altLang="en-US" dirty="0"/>
              <a:t>Add a WHERE statement that uses the SUBSTR function to include rows where the second letter of </a:t>
            </a:r>
            <a:r>
              <a:rPr lang="en-US" altLang="en-US" b="1" dirty="0"/>
              <a:t>Basin</a:t>
            </a:r>
            <a:r>
              <a:rPr lang="en-US" altLang="en-US" dirty="0"/>
              <a:t> is </a:t>
            </a:r>
            <a:r>
              <a:rPr lang="en-US" altLang="en-US" i="1" dirty="0"/>
              <a:t>P</a:t>
            </a:r>
            <a:r>
              <a:rPr lang="en-US" altLang="en-US" dirty="0"/>
              <a:t> (Pacific ocean storms).</a:t>
            </a:r>
          </a:p>
          <a:p>
            <a:pPr marL="346075" indent="-346075">
              <a:buClrTx/>
              <a:buSzPct val="100000"/>
              <a:buFont typeface="+mj-lt"/>
              <a:buAutoNum type="arabicPeriod"/>
            </a:pPr>
            <a:r>
              <a:rPr lang="en-US" altLang="en-US" dirty="0"/>
              <a:t>Run the program and view the log and data. How many storms were in the Pacific basin?</a:t>
            </a:r>
          </a:p>
          <a:p>
            <a:endParaRPr lang="en-US" dirty="0"/>
          </a:p>
        </p:txBody>
      </p:sp>
      <p:sp>
        <p:nvSpPr>
          <p:cNvPr id="5" name="TextBox 4"/>
          <p:cNvSpPr txBox="1"/>
          <p:nvPr>
            <p:custDataLst>
              <p:tags r:id="rId2"/>
            </p:custDataLst>
          </p:nvPr>
        </p:nvSpPr>
        <p:spPr>
          <a:xfrm>
            <a:off x="630936" y="2701586"/>
            <a:ext cx="7891272" cy="1356782"/>
          </a:xfrm>
          <a:prstGeom prst="rect">
            <a:avLst/>
          </a:prstGeom>
          <a:solidFill>
            <a:srgbClr val="FFFFFF"/>
          </a:solidFill>
          <a:ln w="19050" cmpd="sng">
            <a:solidFill>
              <a:srgbClr val="0074BE"/>
            </a:solidFill>
          </a:ln>
        </p:spPr>
        <p:txBody>
          <a:bodyPr vert="horz" wrap="none" lIns="88900" tIns="88900" rIns="0" bIns="88900" rtlCol="0">
            <a:spAutoFit/>
          </a:bodyPr>
          <a:lstStyle/>
          <a:p>
            <a:pPr>
              <a:lnSpc>
                <a:spcPct val="85000"/>
              </a:lnSpc>
            </a:pPr>
            <a:r>
              <a:rPr lang="en-US" sz="1800" b="1" dirty="0">
                <a:latin typeface="Courier New" panose="02070309020205020404" pitchFamily="49" charset="0"/>
              </a:rPr>
              <a:t>data pacific;</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drop Type Hem_EW Hem_NS MinPressure Lat Lon;</a:t>
            </a:r>
          </a:p>
          <a:p>
            <a:pPr>
              <a:lnSpc>
                <a:spcPct val="85000"/>
              </a:lnSpc>
            </a:pPr>
            <a:r>
              <a:rPr lang="en-US" sz="1800" b="1" dirty="0">
                <a:latin typeface="Courier New" panose="02070309020205020404" pitchFamily="49" charset="0"/>
              </a:rPr>
              <a:t>    *Add a WHERE statement that uses the SUBSTR function;</a:t>
            </a:r>
          </a:p>
          <a:p>
            <a:pPr>
              <a:lnSpc>
                <a:spcPct val="85000"/>
              </a:lnSpc>
            </a:pPr>
            <a:r>
              <a:rPr lang="en-US" sz="1800" b="1" dirty="0">
                <a:latin typeface="Courier New" panose="02070309020205020404" pitchFamily="49" charset="0"/>
              </a:rPr>
              <a:t>run;</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2"/>
            </p:custDataLst>
          </p:nvPr>
        </p:nvSpPr>
        <p:spPr>
          <a:xfrm>
            <a:off x="1176117" y="913665"/>
            <a:ext cx="6796732"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pacific;</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drop type Hem_EW Hem_NS MinPressure Lat Lon;</a:t>
            </a:r>
          </a:p>
          <a:p>
            <a:pPr>
              <a:lnSpc>
                <a:spcPct val="85000"/>
              </a:lnSpc>
            </a:pPr>
            <a:r>
              <a:rPr lang="en-US" sz="1800" b="1" dirty="0">
                <a:latin typeface="Courier New" panose="02070309020205020404" pitchFamily="49" charset="0"/>
              </a:rPr>
              <a:t>    where substr(Basin,2,1)="P";</a:t>
            </a:r>
          </a:p>
          <a:p>
            <a:pPr>
              <a:lnSpc>
                <a:spcPct val="85000"/>
              </a:lnSpc>
            </a:pPr>
            <a:r>
              <a:rPr lang="en-US" sz="1800" b="1" dirty="0">
                <a:latin typeface="Courier New" panose="02070309020205020404" pitchFamily="49" charset="0"/>
              </a:rPr>
              <a:t>run;</a:t>
            </a:r>
          </a:p>
        </p:txBody>
      </p:sp>
      <p:sp>
        <p:nvSpPr>
          <p:cNvPr id="15362" name="PollTitle"/>
          <p:cNvSpPr>
            <a:spLocks noGrp="1" noChangeArrowheads="1"/>
          </p:cNvSpPr>
          <p:nvPr>
            <p:ph type="title"/>
          </p:nvPr>
        </p:nvSpPr>
        <p:spPr/>
        <p:txBody>
          <a:bodyPr/>
          <a:lstStyle/>
          <a:p>
            <a:r>
              <a:rPr lang="en-US" altLang="en-US"/>
              <a:t>4.06 Activity – Correct Answer</a:t>
            </a:r>
            <a:endParaRPr lang="en-US" altLang="en-US" dirty="0"/>
          </a:p>
        </p:txBody>
      </p:sp>
      <p:sp>
        <p:nvSpPr>
          <p:cNvPr id="7" name="TextBox 6"/>
          <p:cNvSpPr txBox="1"/>
          <p:nvPr/>
        </p:nvSpPr>
        <p:spPr>
          <a:xfrm>
            <a:off x="493367" y="2337149"/>
            <a:ext cx="8161069" cy="1041311"/>
          </a:xfrm>
          <a:prstGeom prst="rect">
            <a:avLst/>
          </a:prstGeom>
          <a:solidFill>
            <a:srgbClr val="FFFFFF"/>
          </a:solidFill>
          <a:ln w="19050" cmpd="sng">
            <a:solidFill>
              <a:schemeClr val="tx2"/>
            </a:solidFill>
          </a:ln>
        </p:spPr>
        <p:txBody>
          <a:bodyPr vert="horz" wrap="square" lIns="88900" tIns="88900" rIns="88900" bIns="88900" rtlCol="0">
            <a:spAutoFit/>
          </a:bodyPr>
          <a:lstStyle/>
          <a:p>
            <a:r>
              <a:rPr lang="en-US" sz="1400" dirty="0">
                <a:solidFill>
                  <a:srgbClr val="0000FF"/>
                </a:solidFill>
                <a:latin typeface="SAS Monospace" panose="020B0609020202020204" pitchFamily="49" charset="0"/>
              </a:rPr>
              <a:t>NOTE: There were 1958 observations read from the data set PG1.STORM_SUMMARY.</a:t>
            </a:r>
          </a:p>
          <a:p>
            <a:r>
              <a:rPr lang="en-US" sz="1400" dirty="0">
                <a:solidFill>
                  <a:srgbClr val="0000FF"/>
                </a:solidFill>
                <a:latin typeface="SAS Monospace" panose="020B0609020202020204" pitchFamily="49" charset="0"/>
              </a:rPr>
              <a:t>      WHERE SUBSTR(basin, 2, 1)='P';</a:t>
            </a:r>
          </a:p>
          <a:p>
            <a:r>
              <a:rPr lang="en-US" sz="1400" dirty="0">
                <a:solidFill>
                  <a:srgbClr val="0000FF"/>
                </a:solidFill>
                <a:latin typeface="SAS Monospace" panose="020B0609020202020204" pitchFamily="49" charset="0"/>
              </a:rPr>
              <a:t>NOTE: The data set WORK.PACIFIC has 1958 observations and 6 variables.</a:t>
            </a:r>
          </a:p>
        </p:txBody>
      </p:sp>
      <p:sp>
        <p:nvSpPr>
          <p:cNvPr id="4" name="Rectangle 3"/>
          <p:cNvSpPr/>
          <p:nvPr>
            <p:custDataLst>
              <p:tags r:id="rId3"/>
            </p:custDataLst>
          </p:nvPr>
        </p:nvSpPr>
        <p:spPr>
          <a:xfrm>
            <a:off x="1801263" y="1694865"/>
            <a:ext cx="38227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5" name="Picture 4"/>
          <p:cNvPicPr>
            <a:picLocks noChangeAspect="1"/>
          </p:cNvPicPr>
          <p:nvPr/>
        </p:nvPicPr>
        <p:blipFill>
          <a:blip r:embed="rId7"/>
          <a:stretch>
            <a:fillRect/>
          </a:stretch>
        </p:blipFill>
        <p:spPr>
          <a:xfrm>
            <a:off x="2220187" y="3277595"/>
            <a:ext cx="4693027" cy="1526959"/>
          </a:xfrm>
          <a:prstGeom prst="rect">
            <a:avLst/>
          </a:prstGeom>
          <a:ln w="12700">
            <a:solidFill>
              <a:schemeClr val="tx1"/>
            </a:solidFill>
          </a:ln>
        </p:spPr>
      </p:pic>
      <p:sp>
        <p:nvSpPr>
          <p:cNvPr id="3" name="Oval 2"/>
          <p:cNvSpPr/>
          <p:nvPr>
            <p:custDataLst>
              <p:tags r:id="rId4"/>
            </p:custDataLst>
          </p:nvPr>
        </p:nvSpPr>
        <p:spPr>
          <a:xfrm>
            <a:off x="2345907" y="2320594"/>
            <a:ext cx="547255" cy="417947"/>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033430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Date Functions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13718753"/>
              </p:ext>
            </p:extLst>
          </p:nvPr>
        </p:nvGraphicFramePr>
        <p:xfrm>
          <a:off x="611608" y="1037250"/>
          <a:ext cx="5911592" cy="3749040"/>
        </p:xfrm>
        <a:graphic>
          <a:graphicData uri="http://schemas.openxmlformats.org/drawingml/2006/table">
            <a:tbl>
              <a:tblPr firstRow="1" bandRow="1">
                <a:tableStyleId>{72833802-FEF1-4C79-8D5D-14CF1EAF98D9}</a:tableStyleId>
              </a:tblPr>
              <a:tblGrid>
                <a:gridCol w="2153192">
                  <a:extLst>
                    <a:ext uri="{9D8B030D-6E8A-4147-A177-3AD203B41FA5}">
                      <a16:colId xmlns:a16="http://schemas.microsoft.com/office/drawing/2014/main" val="20000"/>
                    </a:ext>
                  </a:extLst>
                </a:gridCol>
                <a:gridCol w="3758400">
                  <a:extLst>
                    <a:ext uri="{9D8B030D-6E8A-4147-A177-3AD203B41FA5}">
                      <a16:colId xmlns:a16="http://schemas.microsoft.com/office/drawing/2014/main" val="20001"/>
                    </a:ext>
                  </a:extLst>
                </a:gridCol>
              </a:tblGrid>
              <a:tr h="457200">
                <a:tc>
                  <a:txBody>
                    <a:bodyPr/>
                    <a:lstStyle/>
                    <a:p>
                      <a:pPr algn="ctr"/>
                      <a:r>
                        <a:rPr lang="en-US" sz="2000" b="1" dirty="0">
                          <a:solidFill>
                            <a:srgbClr val="FFFFFF"/>
                          </a:solidFill>
                          <a:latin typeface="Calibri" panose="020F0502020204030204" pitchFamily="34" charset="0"/>
                        </a:rPr>
                        <a:t>Function </a:t>
                      </a:r>
                    </a:p>
                  </a:txBody>
                  <a:tcPr>
                    <a:lnL w="12700" cap="flat" cmpd="sng" algn="ctr">
                      <a:solidFill>
                        <a:srgbClr val="000000"/>
                      </a:solidFill>
                      <a:prstDash val="solid"/>
                    </a:lnL>
                    <a:lnR w="12700">
                      <a:solidFill>
                        <a:srgbClr val="FFFFFF"/>
                      </a:solidFill>
                    </a:lnR>
                    <a:lnT w="12700" cap="flat" cmpd="sng" algn="ctr">
                      <a:solidFill>
                        <a:srgbClr val="000000"/>
                      </a:solidFill>
                      <a:prstDash val="solid"/>
                    </a:lnT>
                    <a:lnB w="12700" cap="flat" cmpd="sng" algn="ctr">
                      <a:solidFill>
                        <a:srgbClr val="FFFFFF"/>
                      </a:solidFill>
                      <a:prstDash val="solid"/>
                    </a:lnB>
                    <a:solidFill>
                      <a:srgbClr val="003A5F"/>
                    </a:solidFill>
                  </a:tcPr>
                </a:tc>
                <a:tc>
                  <a:txBody>
                    <a:bodyPr/>
                    <a:lstStyle/>
                    <a:p>
                      <a:pPr algn="ctr"/>
                      <a:r>
                        <a:rPr lang="en-US" sz="2000" b="1" dirty="0">
                          <a:solidFill>
                            <a:srgbClr val="FFFFFF"/>
                          </a:solidFill>
                          <a:latin typeface="Calibri" panose="020F0502020204030204" pitchFamily="34" charset="0"/>
                        </a:rPr>
                        <a:t>What It Does</a:t>
                      </a:r>
                    </a:p>
                  </a:txBody>
                  <a:tcPr>
                    <a:lnL w="12700">
                      <a:solidFill>
                        <a:srgbClr val="FFFFFF"/>
                      </a:solidFill>
                    </a:lnL>
                    <a:lnR w="12700" cap="flat" cmpd="sng" algn="ctr">
                      <a:solidFill>
                        <a:srgbClr val="000000"/>
                      </a:solidFill>
                      <a:prstDash val="solid"/>
                    </a:lnR>
                    <a:lnT w="12700" cap="flat" cmpd="sng" algn="ctr">
                      <a:solidFill>
                        <a:srgbClr val="000000"/>
                      </a:solidFill>
                      <a:prstDash val="solid"/>
                    </a:lnT>
                    <a:lnB w="12700" cap="flat" cmpd="sng" algn="ctr">
                      <a:solidFill>
                        <a:srgbClr val="FFFFFF"/>
                      </a:solidFill>
                      <a:prstDash val="solid"/>
                    </a:lnB>
                    <a:solidFill>
                      <a:srgbClr val="003A5F"/>
                    </a:solidFill>
                  </a:tcPr>
                </a:tc>
                <a:extLst>
                  <a:ext uri="{0D108BD9-81ED-4DB2-BD59-A6C34878D82A}">
                    <a16:rowId xmlns:a16="http://schemas.microsoft.com/office/drawing/2014/main" val="1000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MONTH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Returns a</a:t>
                      </a:r>
                      <a:r>
                        <a:rPr lang="en-US" b="0" baseline="0" dirty="0">
                          <a:solidFill>
                            <a:srgbClr val="000000"/>
                          </a:solidFill>
                          <a:latin typeface="Calibri Light" panose="020F0302020204030204" pitchFamily="34" charset="0"/>
                        </a:rPr>
                        <a:t> number from 1 through 12 that represents the month</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1"/>
                  </a:ext>
                </a:extLst>
              </a:tr>
              <a:tr h="457200">
                <a:tc>
                  <a:txBody>
                    <a:bodyPr/>
                    <a:lstStyle/>
                    <a:p>
                      <a:pPr algn="l">
                        <a:lnSpc>
                          <a:spcPct val="107000"/>
                        </a:lnSpc>
                      </a:pPr>
                      <a:r>
                        <a:rPr lang="en-US" sz="1800" b="0" dirty="0">
                          <a:solidFill>
                            <a:srgbClr val="000000"/>
                          </a:solidFill>
                          <a:latin typeface="Calibri Light" panose="020F0302020204030204" pitchFamily="34" charset="0"/>
                        </a:rPr>
                        <a:t>YEAR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Returns</a:t>
                      </a:r>
                      <a:r>
                        <a:rPr lang="en-US" b="0" baseline="0" dirty="0">
                          <a:solidFill>
                            <a:srgbClr val="000000"/>
                          </a:solidFill>
                          <a:latin typeface="Calibri Light" panose="020F0302020204030204" pitchFamily="34" charset="0"/>
                        </a:rPr>
                        <a:t> the four-digit year</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DAY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Returns a</a:t>
                      </a:r>
                      <a:r>
                        <a:rPr lang="en-US" b="0" baseline="0" dirty="0">
                          <a:solidFill>
                            <a:srgbClr val="000000"/>
                          </a:solidFill>
                          <a:latin typeface="Calibri Light" panose="020F0302020204030204" pitchFamily="34" charset="0"/>
                        </a:rPr>
                        <a:t> number from 1 through 31 that represents the day of the month</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3"/>
                  </a:ext>
                </a:extLst>
              </a:tr>
              <a:tr h="457200">
                <a:tc>
                  <a:txBody>
                    <a:bodyPr/>
                    <a:lstStyle/>
                    <a:p>
                      <a:pPr algn="l">
                        <a:lnSpc>
                          <a:spcPct val="107000"/>
                        </a:lnSpc>
                      </a:pPr>
                      <a:r>
                        <a:rPr lang="en-US" sz="1800" b="0" dirty="0">
                          <a:solidFill>
                            <a:srgbClr val="000000"/>
                          </a:solidFill>
                          <a:latin typeface="Calibri Light" panose="020F0302020204030204" pitchFamily="34" charset="0"/>
                        </a:rPr>
                        <a:t>WEEKDAY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Returns a</a:t>
                      </a:r>
                      <a:r>
                        <a:rPr lang="en-US" b="0" baseline="0" dirty="0">
                          <a:solidFill>
                            <a:srgbClr val="000000"/>
                          </a:solidFill>
                          <a:latin typeface="Calibri Light" panose="020F0302020204030204" pitchFamily="34" charset="0"/>
                        </a:rPr>
                        <a:t> number from 1 through 7 that represents the day of the week (Sunday=1)</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4"/>
                  </a:ext>
                </a:extLst>
              </a:tr>
              <a:tr h="457200">
                <a:tc>
                  <a:txBody>
                    <a:bodyPr/>
                    <a:lstStyle/>
                    <a:p>
                      <a:pPr algn="l">
                        <a:lnSpc>
                          <a:spcPct val="107000"/>
                        </a:lnSpc>
                      </a:pPr>
                      <a:r>
                        <a:rPr lang="en-US" sz="1800" b="0" dirty="0">
                          <a:solidFill>
                            <a:srgbClr val="000000"/>
                          </a:solidFill>
                          <a:latin typeface="Calibri Light" panose="020F0302020204030204" pitchFamily="34" charset="0"/>
                        </a:rPr>
                        <a:t>QTR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000000"/>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Returns a</a:t>
                      </a:r>
                      <a:r>
                        <a:rPr lang="en-US" b="0" baseline="0" dirty="0">
                          <a:solidFill>
                            <a:srgbClr val="000000"/>
                          </a:solidFill>
                          <a:latin typeface="Calibri Light" panose="020F0302020204030204" pitchFamily="34" charset="0"/>
                        </a:rPr>
                        <a:t> number from 1 through </a:t>
                      </a:r>
                      <a:br>
                        <a:rPr lang="en-US" b="0" baseline="0" dirty="0">
                          <a:solidFill>
                            <a:srgbClr val="000000"/>
                          </a:solidFill>
                          <a:latin typeface="Calibri Light" panose="020F0302020204030204" pitchFamily="34" charset="0"/>
                        </a:rPr>
                      </a:br>
                      <a:r>
                        <a:rPr lang="en-US" b="0" baseline="0" dirty="0">
                          <a:solidFill>
                            <a:srgbClr val="000000"/>
                          </a:solidFill>
                          <a:latin typeface="Calibri Light" panose="020F0302020204030204" pitchFamily="34" charset="0"/>
                        </a:rPr>
                        <a:t>4 that represents the quarter</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000000"/>
                      </a:solidFill>
                      <a:prstDash val="solid"/>
                    </a:lnB>
                    <a:solidFill>
                      <a:srgbClr val="F2F2F2"/>
                    </a:solidFill>
                  </a:tcPr>
                </a:tc>
                <a:extLst>
                  <a:ext uri="{0D108BD9-81ED-4DB2-BD59-A6C34878D82A}">
                    <a16:rowId xmlns:a16="http://schemas.microsoft.com/office/drawing/2014/main" val="10005"/>
                  </a:ext>
                </a:extLst>
              </a:tr>
            </a:tbl>
          </a:graphicData>
        </a:graphic>
      </p:graphicFrame>
      <p:sp>
        <p:nvSpPr>
          <p:cNvPr id="6" name="Oval Callout 5"/>
          <p:cNvSpPr/>
          <p:nvPr/>
        </p:nvSpPr>
        <p:spPr>
          <a:xfrm>
            <a:off x="6642375" y="2718245"/>
            <a:ext cx="2407563" cy="1353672"/>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700" dirty="0"/>
              <a:t>These functions extract information from SAS date values.</a:t>
            </a:r>
          </a:p>
        </p:txBody>
      </p:sp>
      <p:grpSp>
        <p:nvGrpSpPr>
          <p:cNvPr id="8" name="Group 7"/>
          <p:cNvGrpSpPr/>
          <p:nvPr/>
        </p:nvGrpSpPr>
        <p:grpSpPr>
          <a:xfrm>
            <a:off x="6535921" y="4057495"/>
            <a:ext cx="829888" cy="914703"/>
            <a:chOff x="6085735" y="4123807"/>
            <a:chExt cx="829888" cy="914703"/>
          </a:xfrm>
        </p:grpSpPr>
        <p:sp>
          <p:nvSpPr>
            <p:cNvPr id="2" name="Oval 1"/>
            <p:cNvSpPr/>
            <p:nvPr/>
          </p:nvSpPr>
          <p:spPr>
            <a:xfrm>
              <a:off x="6101521" y="4158400"/>
              <a:ext cx="814102" cy="880110"/>
            </a:xfrm>
            <a:prstGeom prst="ellipse">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Freeform 11"/>
            <p:cNvSpPr>
              <a:spLocks noChangeAspect="1" noEditPoints="1"/>
            </p:cNvSpPr>
            <p:nvPr/>
          </p:nvSpPr>
          <p:spPr bwMode="auto">
            <a:xfrm>
              <a:off x="6085735" y="4123807"/>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01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Step</a:t>
            </a:r>
          </a:p>
        </p:txBody>
      </p:sp>
      <p:sp>
        <p:nvSpPr>
          <p:cNvPr id="6" name="Rectangle 5"/>
          <p:cNvSpPr>
            <a:spLocks noChangeAspect="1"/>
          </p:cNvSpPr>
          <p:nvPr>
            <p:custDataLst>
              <p:tags r:id="rId1"/>
            </p:custDataLst>
          </p:nvPr>
        </p:nvSpPr>
        <p:spPr>
          <a:xfrm>
            <a:off x="3273371" y="2190265"/>
            <a:ext cx="2626260" cy="330451"/>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 filter rows and columns</a:t>
            </a:r>
          </a:p>
        </p:txBody>
      </p:sp>
      <p:sp>
        <p:nvSpPr>
          <p:cNvPr id="7" name="Rectangle 6"/>
          <p:cNvSpPr>
            <a:spLocks noChangeAspect="1"/>
          </p:cNvSpPr>
          <p:nvPr>
            <p:custDataLst>
              <p:tags r:id="rId2"/>
            </p:custDataLst>
          </p:nvPr>
        </p:nvSpPr>
        <p:spPr>
          <a:xfrm>
            <a:off x="3273371" y="2675838"/>
            <a:ext cx="2626260" cy="330451"/>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 compute new columns</a:t>
            </a:r>
          </a:p>
        </p:txBody>
      </p:sp>
      <p:sp>
        <p:nvSpPr>
          <p:cNvPr id="8" name="Rectangle 7"/>
          <p:cNvSpPr>
            <a:spLocks noChangeAspect="1"/>
          </p:cNvSpPr>
          <p:nvPr>
            <p:custDataLst>
              <p:tags r:id="rId3"/>
            </p:custDataLst>
          </p:nvPr>
        </p:nvSpPr>
        <p:spPr>
          <a:xfrm>
            <a:off x="3273371" y="3160488"/>
            <a:ext cx="2626260" cy="330451"/>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 conditionally process</a:t>
            </a:r>
          </a:p>
        </p:txBody>
      </p:sp>
      <p:sp>
        <p:nvSpPr>
          <p:cNvPr id="10" name="Rectangle 9"/>
          <p:cNvSpPr/>
          <p:nvPr>
            <p:custDataLst>
              <p:tags r:id="rId4"/>
            </p:custDataLst>
          </p:nvPr>
        </p:nvSpPr>
        <p:spPr>
          <a:xfrm>
            <a:off x="630936" y="2262558"/>
            <a:ext cx="2267893" cy="1145955"/>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 . .</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12" name="Oval Callout 11"/>
          <p:cNvSpPr/>
          <p:nvPr/>
        </p:nvSpPr>
        <p:spPr>
          <a:xfrm>
            <a:off x="6274174" y="2090314"/>
            <a:ext cx="2468880" cy="1909624"/>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The DATA step is a powerful tool to create, clean, and prepare your data!</a:t>
            </a:r>
          </a:p>
        </p:txBody>
      </p:sp>
      <p:sp>
        <p:nvSpPr>
          <p:cNvPr id="14" name="Freeform 16"/>
          <p:cNvSpPr>
            <a:spLocks noChangeAspect="1" noEditPoints="1"/>
          </p:cNvSpPr>
          <p:nvPr/>
        </p:nvSpPr>
        <p:spPr bwMode="auto">
          <a:xfrm>
            <a:off x="6149888" y="3999938"/>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5"/>
          <p:cNvSpPr>
            <a:spLocks noChangeAspect="1" noEditPoints="1"/>
          </p:cNvSpPr>
          <p:nvPr/>
        </p:nvSpPr>
        <p:spPr bwMode="auto">
          <a:xfrm>
            <a:off x="990923" y="966224"/>
            <a:ext cx="1346524" cy="1043677"/>
          </a:xfrm>
          <a:custGeom>
            <a:avLst/>
            <a:gdLst>
              <a:gd name="T0" fmla="*/ 4401 w 4799"/>
              <a:gd name="T1" fmla="*/ 1063 h 3708"/>
              <a:gd name="T2" fmla="*/ 3024 w 4799"/>
              <a:gd name="T3" fmla="*/ 1182 h 3708"/>
              <a:gd name="T4" fmla="*/ 2905 w 4799"/>
              <a:gd name="T5" fmla="*/ 736 h 3708"/>
              <a:gd name="T6" fmla="*/ 4282 w 4799"/>
              <a:gd name="T7" fmla="*/ 617 h 3708"/>
              <a:gd name="T8" fmla="*/ 4401 w 4799"/>
              <a:gd name="T9" fmla="*/ 1063 h 3708"/>
              <a:gd name="T10" fmla="*/ 4282 w 4799"/>
              <a:gd name="T11" fmla="*/ 488 h 3708"/>
              <a:gd name="T12" fmla="*/ 3024 w 4799"/>
              <a:gd name="T13" fmla="*/ 488 h 3708"/>
              <a:gd name="T14" fmla="*/ 2776 w 4799"/>
              <a:gd name="T15" fmla="*/ 1063 h 3708"/>
              <a:gd name="T16" fmla="*/ 4282 w 4799"/>
              <a:gd name="T17" fmla="*/ 1311 h 3708"/>
              <a:gd name="T18" fmla="*/ 4531 w 4799"/>
              <a:gd name="T19" fmla="*/ 736 h 3708"/>
              <a:gd name="T20" fmla="*/ 4282 w 4799"/>
              <a:gd name="T21" fmla="*/ 488 h 3708"/>
              <a:gd name="T22" fmla="*/ 3149 w 4799"/>
              <a:gd name="T23" fmla="*/ 2045 h 3708"/>
              <a:gd name="T24" fmla="*/ 1772 w 4799"/>
              <a:gd name="T25" fmla="*/ 2164 h 3708"/>
              <a:gd name="T26" fmla="*/ 1654 w 4799"/>
              <a:gd name="T27" fmla="*/ 1718 h 3708"/>
              <a:gd name="T28" fmla="*/ 3031 w 4799"/>
              <a:gd name="T29" fmla="*/ 1599 h 3708"/>
              <a:gd name="T30" fmla="*/ 3149 w 4799"/>
              <a:gd name="T31" fmla="*/ 2045 h 3708"/>
              <a:gd name="T32" fmla="*/ 3031 w 4799"/>
              <a:gd name="T33" fmla="*/ 1470 h 3708"/>
              <a:gd name="T34" fmla="*/ 1772 w 4799"/>
              <a:gd name="T35" fmla="*/ 1470 h 3708"/>
              <a:gd name="T36" fmla="*/ 1524 w 4799"/>
              <a:gd name="T37" fmla="*/ 2045 h 3708"/>
              <a:gd name="T38" fmla="*/ 3031 w 4799"/>
              <a:gd name="T39" fmla="*/ 2293 h 3708"/>
              <a:gd name="T40" fmla="*/ 3279 w 4799"/>
              <a:gd name="T41" fmla="*/ 1718 h 3708"/>
              <a:gd name="T42" fmla="*/ 3031 w 4799"/>
              <a:gd name="T43" fmla="*/ 1470 h 3708"/>
              <a:gd name="T44" fmla="*/ 1898 w 4799"/>
              <a:gd name="T45" fmla="*/ 3027 h 3708"/>
              <a:gd name="T46" fmla="*/ 521 w 4799"/>
              <a:gd name="T47" fmla="*/ 3146 h 3708"/>
              <a:gd name="T48" fmla="*/ 402 w 4799"/>
              <a:gd name="T49" fmla="*/ 2700 h 3708"/>
              <a:gd name="T50" fmla="*/ 1779 w 4799"/>
              <a:gd name="T51" fmla="*/ 2581 h 3708"/>
              <a:gd name="T52" fmla="*/ 1898 w 4799"/>
              <a:gd name="T53" fmla="*/ 3027 h 3708"/>
              <a:gd name="T54" fmla="*/ 1779 w 4799"/>
              <a:gd name="T55" fmla="*/ 2451 h 3708"/>
              <a:gd name="T56" fmla="*/ 521 w 4799"/>
              <a:gd name="T57" fmla="*/ 2451 h 3708"/>
              <a:gd name="T58" fmla="*/ 273 w 4799"/>
              <a:gd name="T59" fmla="*/ 3027 h 3708"/>
              <a:gd name="T60" fmla="*/ 1779 w 4799"/>
              <a:gd name="T61" fmla="*/ 3275 h 3708"/>
              <a:gd name="T62" fmla="*/ 2027 w 4799"/>
              <a:gd name="T63" fmla="*/ 2700 h 3708"/>
              <a:gd name="T64" fmla="*/ 1779 w 4799"/>
              <a:gd name="T65" fmla="*/ 2451 h 3708"/>
              <a:gd name="T66" fmla="*/ 4670 w 4799"/>
              <a:gd name="T67" fmla="*/ 3398 h 3708"/>
              <a:gd name="T68" fmla="*/ 309 w 4799"/>
              <a:gd name="T69" fmla="*/ 3578 h 3708"/>
              <a:gd name="T70" fmla="*/ 129 w 4799"/>
              <a:gd name="T71" fmla="*/ 309 h 3708"/>
              <a:gd name="T72" fmla="*/ 4490 w 4799"/>
              <a:gd name="T73" fmla="*/ 129 h 3708"/>
              <a:gd name="T74" fmla="*/ 4670 w 4799"/>
              <a:gd name="T75" fmla="*/ 3398 h 3708"/>
              <a:gd name="T76" fmla="*/ 4490 w 4799"/>
              <a:gd name="T77" fmla="*/ 0 h 3708"/>
              <a:gd name="T78" fmla="*/ 309 w 4799"/>
              <a:gd name="T79" fmla="*/ 0 h 3708"/>
              <a:gd name="T80" fmla="*/ 0 w 4799"/>
              <a:gd name="T81" fmla="*/ 3398 h 3708"/>
              <a:gd name="T82" fmla="*/ 4490 w 4799"/>
              <a:gd name="T83" fmla="*/ 3708 h 3708"/>
              <a:gd name="T84" fmla="*/ 4799 w 4799"/>
              <a:gd name="T85" fmla="*/ 309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08">
                <a:moveTo>
                  <a:pt x="4401" y="1063"/>
                </a:moveTo>
                <a:lnTo>
                  <a:pt x="4401" y="1063"/>
                </a:lnTo>
                <a:cubicBezTo>
                  <a:pt x="4401" y="1129"/>
                  <a:pt x="4348" y="1182"/>
                  <a:pt x="4282" y="1182"/>
                </a:cubicBezTo>
                <a:lnTo>
                  <a:pt x="3024" y="1182"/>
                </a:lnTo>
                <a:cubicBezTo>
                  <a:pt x="2959" y="1182"/>
                  <a:pt x="2905" y="1129"/>
                  <a:pt x="2905" y="1063"/>
                </a:cubicBezTo>
                <a:lnTo>
                  <a:pt x="2905" y="736"/>
                </a:lnTo>
                <a:cubicBezTo>
                  <a:pt x="2905" y="670"/>
                  <a:pt x="2959" y="617"/>
                  <a:pt x="3024" y="617"/>
                </a:cubicBezTo>
                <a:lnTo>
                  <a:pt x="4282" y="617"/>
                </a:lnTo>
                <a:cubicBezTo>
                  <a:pt x="4348" y="617"/>
                  <a:pt x="4401" y="670"/>
                  <a:pt x="4401" y="736"/>
                </a:cubicBezTo>
                <a:lnTo>
                  <a:pt x="4401" y="1063"/>
                </a:lnTo>
                <a:lnTo>
                  <a:pt x="4401" y="1063"/>
                </a:lnTo>
                <a:close/>
                <a:moveTo>
                  <a:pt x="4282" y="488"/>
                </a:moveTo>
                <a:lnTo>
                  <a:pt x="4282" y="488"/>
                </a:lnTo>
                <a:lnTo>
                  <a:pt x="3024" y="488"/>
                </a:lnTo>
                <a:cubicBezTo>
                  <a:pt x="2887" y="488"/>
                  <a:pt x="2776" y="599"/>
                  <a:pt x="2776" y="736"/>
                </a:cubicBezTo>
                <a:lnTo>
                  <a:pt x="2776" y="1063"/>
                </a:lnTo>
                <a:cubicBezTo>
                  <a:pt x="2776" y="1200"/>
                  <a:pt x="2887" y="1311"/>
                  <a:pt x="3024" y="1311"/>
                </a:cubicBezTo>
                <a:lnTo>
                  <a:pt x="4282" y="1311"/>
                </a:lnTo>
                <a:cubicBezTo>
                  <a:pt x="4419" y="1311"/>
                  <a:pt x="4531" y="1200"/>
                  <a:pt x="4531" y="1063"/>
                </a:cubicBezTo>
                <a:lnTo>
                  <a:pt x="4531" y="736"/>
                </a:lnTo>
                <a:cubicBezTo>
                  <a:pt x="4531" y="599"/>
                  <a:pt x="4419" y="488"/>
                  <a:pt x="4282" y="488"/>
                </a:cubicBezTo>
                <a:lnTo>
                  <a:pt x="4282" y="488"/>
                </a:lnTo>
                <a:close/>
                <a:moveTo>
                  <a:pt x="3149" y="2045"/>
                </a:moveTo>
                <a:lnTo>
                  <a:pt x="3149" y="2045"/>
                </a:lnTo>
                <a:cubicBezTo>
                  <a:pt x="3149" y="2110"/>
                  <a:pt x="3096" y="2164"/>
                  <a:pt x="3031" y="2164"/>
                </a:cubicBezTo>
                <a:lnTo>
                  <a:pt x="1772" y="2164"/>
                </a:lnTo>
                <a:cubicBezTo>
                  <a:pt x="1707" y="2164"/>
                  <a:pt x="1654" y="2110"/>
                  <a:pt x="1654" y="2045"/>
                </a:cubicBezTo>
                <a:lnTo>
                  <a:pt x="1654" y="1718"/>
                </a:lnTo>
                <a:cubicBezTo>
                  <a:pt x="1654" y="1652"/>
                  <a:pt x="1707" y="1599"/>
                  <a:pt x="1772" y="1599"/>
                </a:cubicBezTo>
                <a:lnTo>
                  <a:pt x="3031" y="1599"/>
                </a:lnTo>
                <a:cubicBezTo>
                  <a:pt x="3096" y="1599"/>
                  <a:pt x="3149" y="1652"/>
                  <a:pt x="3149" y="1718"/>
                </a:cubicBezTo>
                <a:lnTo>
                  <a:pt x="3149" y="2045"/>
                </a:lnTo>
                <a:lnTo>
                  <a:pt x="3149" y="2045"/>
                </a:lnTo>
                <a:close/>
                <a:moveTo>
                  <a:pt x="3031" y="1470"/>
                </a:moveTo>
                <a:lnTo>
                  <a:pt x="3031" y="1470"/>
                </a:lnTo>
                <a:lnTo>
                  <a:pt x="1772" y="1470"/>
                </a:lnTo>
                <a:cubicBezTo>
                  <a:pt x="1636" y="1470"/>
                  <a:pt x="1524" y="1581"/>
                  <a:pt x="1524" y="1718"/>
                </a:cubicBezTo>
                <a:lnTo>
                  <a:pt x="1524" y="2045"/>
                </a:lnTo>
                <a:cubicBezTo>
                  <a:pt x="1524" y="2182"/>
                  <a:pt x="1636" y="2293"/>
                  <a:pt x="1772" y="2293"/>
                </a:cubicBezTo>
                <a:lnTo>
                  <a:pt x="3031" y="2293"/>
                </a:lnTo>
                <a:cubicBezTo>
                  <a:pt x="3168" y="2293"/>
                  <a:pt x="3279" y="2182"/>
                  <a:pt x="3279" y="2045"/>
                </a:cubicBezTo>
                <a:lnTo>
                  <a:pt x="3279" y="1718"/>
                </a:lnTo>
                <a:cubicBezTo>
                  <a:pt x="3279" y="1581"/>
                  <a:pt x="3168" y="1470"/>
                  <a:pt x="3031" y="1470"/>
                </a:cubicBezTo>
                <a:lnTo>
                  <a:pt x="3031" y="1470"/>
                </a:lnTo>
                <a:close/>
                <a:moveTo>
                  <a:pt x="1898" y="3027"/>
                </a:moveTo>
                <a:lnTo>
                  <a:pt x="1898" y="3027"/>
                </a:lnTo>
                <a:cubicBezTo>
                  <a:pt x="1898" y="3092"/>
                  <a:pt x="1844" y="3146"/>
                  <a:pt x="1779" y="3146"/>
                </a:cubicBezTo>
                <a:lnTo>
                  <a:pt x="521" y="3146"/>
                </a:lnTo>
                <a:cubicBezTo>
                  <a:pt x="455" y="3146"/>
                  <a:pt x="402" y="3092"/>
                  <a:pt x="402" y="3027"/>
                </a:cubicBezTo>
                <a:lnTo>
                  <a:pt x="402" y="2700"/>
                </a:lnTo>
                <a:cubicBezTo>
                  <a:pt x="402" y="2634"/>
                  <a:pt x="455" y="2581"/>
                  <a:pt x="521" y="2581"/>
                </a:cubicBezTo>
                <a:lnTo>
                  <a:pt x="1779" y="2581"/>
                </a:lnTo>
                <a:cubicBezTo>
                  <a:pt x="1844" y="2581"/>
                  <a:pt x="1898" y="2634"/>
                  <a:pt x="1898" y="2700"/>
                </a:cubicBezTo>
                <a:lnTo>
                  <a:pt x="1898" y="3027"/>
                </a:lnTo>
                <a:lnTo>
                  <a:pt x="1898" y="3027"/>
                </a:lnTo>
                <a:close/>
                <a:moveTo>
                  <a:pt x="1779" y="2451"/>
                </a:moveTo>
                <a:lnTo>
                  <a:pt x="1779" y="2451"/>
                </a:lnTo>
                <a:lnTo>
                  <a:pt x="521" y="2451"/>
                </a:lnTo>
                <a:cubicBezTo>
                  <a:pt x="384" y="2451"/>
                  <a:pt x="273" y="2563"/>
                  <a:pt x="273" y="2700"/>
                </a:cubicBezTo>
                <a:lnTo>
                  <a:pt x="273" y="3027"/>
                </a:lnTo>
                <a:cubicBezTo>
                  <a:pt x="273" y="3164"/>
                  <a:pt x="384" y="3275"/>
                  <a:pt x="521" y="3275"/>
                </a:cubicBezTo>
                <a:lnTo>
                  <a:pt x="1779" y="3275"/>
                </a:lnTo>
                <a:cubicBezTo>
                  <a:pt x="1916" y="3275"/>
                  <a:pt x="2027" y="3164"/>
                  <a:pt x="2027" y="3027"/>
                </a:cubicBezTo>
                <a:lnTo>
                  <a:pt x="2027" y="2700"/>
                </a:lnTo>
                <a:cubicBezTo>
                  <a:pt x="2027" y="2563"/>
                  <a:pt x="1916" y="2451"/>
                  <a:pt x="1779" y="2451"/>
                </a:cubicBezTo>
                <a:lnTo>
                  <a:pt x="1779" y="245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60703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Date Functions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74148847"/>
              </p:ext>
            </p:extLst>
          </p:nvPr>
        </p:nvGraphicFramePr>
        <p:xfrm>
          <a:off x="630936" y="1051560"/>
          <a:ext cx="7891272" cy="2377440"/>
        </p:xfrm>
        <a:graphic>
          <a:graphicData uri="http://schemas.openxmlformats.org/drawingml/2006/table">
            <a:tbl>
              <a:tblPr firstRow="1" bandRow="1">
                <a:tableStyleId>{72833802-FEF1-4C79-8D5D-14CF1EAF98D9}</a:tableStyleId>
              </a:tblPr>
              <a:tblGrid>
                <a:gridCol w="3200400">
                  <a:extLst>
                    <a:ext uri="{9D8B030D-6E8A-4147-A177-3AD203B41FA5}">
                      <a16:colId xmlns:a16="http://schemas.microsoft.com/office/drawing/2014/main" val="20000"/>
                    </a:ext>
                  </a:extLst>
                </a:gridCol>
                <a:gridCol w="4690872">
                  <a:extLst>
                    <a:ext uri="{9D8B030D-6E8A-4147-A177-3AD203B41FA5}">
                      <a16:colId xmlns:a16="http://schemas.microsoft.com/office/drawing/2014/main" val="20001"/>
                    </a:ext>
                  </a:extLst>
                </a:gridCol>
              </a:tblGrid>
              <a:tr h="457200">
                <a:tc>
                  <a:txBody>
                    <a:bodyPr/>
                    <a:lstStyle/>
                    <a:p>
                      <a:pPr algn="ctr"/>
                      <a:r>
                        <a:rPr lang="en-US" sz="2000" b="1" dirty="0">
                          <a:solidFill>
                            <a:srgbClr val="FFFFFF"/>
                          </a:solidFill>
                          <a:latin typeface="Calibri" panose="020F0502020204030204" pitchFamily="34" charset="0"/>
                        </a:rPr>
                        <a:t>Function </a:t>
                      </a:r>
                    </a:p>
                  </a:txBody>
                  <a:tcPr>
                    <a:lnL w="12700" cap="flat" cmpd="sng" algn="ctr">
                      <a:solidFill>
                        <a:srgbClr val="000000"/>
                      </a:solidFill>
                      <a:prstDash val="solid"/>
                    </a:lnL>
                    <a:lnR w="12700">
                      <a:solidFill>
                        <a:srgbClr val="FFFFFF"/>
                      </a:solidFill>
                    </a:lnR>
                    <a:lnT w="12700" cap="flat" cmpd="sng" algn="ctr">
                      <a:solidFill>
                        <a:srgbClr val="000000"/>
                      </a:solidFill>
                      <a:prstDash val="solid"/>
                    </a:lnT>
                    <a:lnB w="12700" cap="flat" cmpd="sng" algn="ctr">
                      <a:solidFill>
                        <a:srgbClr val="FFFFFF"/>
                      </a:solidFill>
                      <a:prstDash val="solid"/>
                    </a:lnB>
                    <a:solidFill>
                      <a:srgbClr val="003A5F"/>
                    </a:solidFill>
                  </a:tcPr>
                </a:tc>
                <a:tc>
                  <a:txBody>
                    <a:bodyPr/>
                    <a:lstStyle/>
                    <a:p>
                      <a:pPr algn="ctr"/>
                      <a:r>
                        <a:rPr lang="en-US" sz="2000" b="1" dirty="0">
                          <a:solidFill>
                            <a:srgbClr val="FFFFFF"/>
                          </a:solidFill>
                          <a:latin typeface="Calibri" panose="020F0502020204030204" pitchFamily="34" charset="0"/>
                        </a:rPr>
                        <a:t>What It Does</a:t>
                      </a:r>
                    </a:p>
                  </a:txBody>
                  <a:tcPr>
                    <a:lnL w="12700">
                      <a:solidFill>
                        <a:srgbClr val="FFFFFF"/>
                      </a:solidFill>
                    </a:lnL>
                    <a:lnR w="12700" cap="flat" cmpd="sng" algn="ctr">
                      <a:solidFill>
                        <a:srgbClr val="000000"/>
                      </a:solidFill>
                      <a:prstDash val="solid"/>
                    </a:lnR>
                    <a:lnT w="12700" cap="flat" cmpd="sng" algn="ctr">
                      <a:solidFill>
                        <a:srgbClr val="000000"/>
                      </a:solidFill>
                      <a:prstDash val="solid"/>
                    </a:lnT>
                    <a:lnB w="12700" cap="flat" cmpd="sng" algn="ctr">
                      <a:solidFill>
                        <a:srgbClr val="FFFFFF"/>
                      </a:solidFill>
                      <a:prstDash val="solid"/>
                    </a:lnB>
                    <a:solidFill>
                      <a:srgbClr val="003A5F"/>
                    </a:solidFill>
                  </a:tcPr>
                </a:tc>
                <a:extLst>
                  <a:ext uri="{0D108BD9-81ED-4DB2-BD59-A6C34878D82A}">
                    <a16:rowId xmlns:a16="http://schemas.microsoft.com/office/drawing/2014/main" val="10000"/>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TODAY()</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Returns the</a:t>
                      </a:r>
                      <a:r>
                        <a:rPr lang="en-US" b="0" baseline="0" dirty="0">
                          <a:solidFill>
                            <a:srgbClr val="000000"/>
                          </a:solidFill>
                          <a:latin typeface="Calibri Light" panose="020F0302020204030204" pitchFamily="34" charset="0"/>
                        </a:rPr>
                        <a:t> current date as a numeric SAS date value</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1"/>
                  </a:ext>
                </a:extLst>
              </a:tr>
              <a:tr h="640080">
                <a:tc>
                  <a:txBody>
                    <a:bodyPr/>
                    <a:lstStyle/>
                    <a:p>
                      <a:pPr algn="l">
                        <a:lnSpc>
                          <a:spcPct val="107000"/>
                        </a:lnSpc>
                      </a:pPr>
                      <a:r>
                        <a:rPr lang="en-US" sz="1800" b="0" dirty="0">
                          <a:solidFill>
                            <a:srgbClr val="000000"/>
                          </a:solidFill>
                          <a:latin typeface="Calibri Light" panose="020F0302020204030204" pitchFamily="34" charset="0"/>
                        </a:rPr>
                        <a:t>MDY (</a:t>
                      </a:r>
                      <a:r>
                        <a:rPr lang="en-US" sz="1800" b="0" i="1" dirty="0">
                          <a:solidFill>
                            <a:srgbClr val="000000"/>
                          </a:solidFill>
                          <a:latin typeface="Calibri Light" panose="020F0302020204030204" pitchFamily="34" charset="0"/>
                        </a:rPr>
                        <a:t>month</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day</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year</a:t>
                      </a:r>
                      <a:r>
                        <a:rPr lang="en-US" sz="1800" b="0" dirty="0">
                          <a:solidFill>
                            <a:srgbClr val="000000"/>
                          </a:solidFill>
                          <a:latin typeface="Calibri Light" panose="020F0302020204030204" pitchFamily="34" charset="0"/>
                        </a:rPr>
                        <a:t>)</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Returns</a:t>
                      </a:r>
                      <a:r>
                        <a:rPr lang="en-US" b="0" baseline="0" dirty="0">
                          <a:solidFill>
                            <a:srgbClr val="000000"/>
                          </a:solidFill>
                          <a:latin typeface="Calibri Light" panose="020F0302020204030204" pitchFamily="34" charset="0"/>
                        </a:rPr>
                        <a:t> a SAS date value from month, day, and year values</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2"/>
                  </a:ext>
                </a:extLst>
              </a:tr>
              <a:tr h="640080">
                <a:tc>
                  <a:txBody>
                    <a:bodyPr/>
                    <a:lstStyle/>
                    <a:p>
                      <a:pPr algn="l">
                        <a:lnSpc>
                          <a:spcPct val="107000"/>
                        </a:lnSpc>
                      </a:pPr>
                      <a:r>
                        <a:rPr lang="en-US" sz="1800" b="0" i="0" baseline="0" dirty="0">
                          <a:solidFill>
                            <a:srgbClr val="000000"/>
                          </a:solidFill>
                          <a:latin typeface="Calibri Light" panose="020F0302020204030204" pitchFamily="34" charset="0"/>
                        </a:rPr>
                        <a:t>YRDIF (</a:t>
                      </a:r>
                      <a:r>
                        <a:rPr lang="en-US" sz="1800" b="0" i="1" baseline="0" dirty="0">
                          <a:solidFill>
                            <a:srgbClr val="000000"/>
                          </a:solidFill>
                          <a:latin typeface="Calibri Light" panose="020F0302020204030204" pitchFamily="34" charset="0"/>
                        </a:rPr>
                        <a:t>startdate</a:t>
                      </a:r>
                      <a:r>
                        <a:rPr lang="en-US" sz="1800" b="0" baseline="0" dirty="0">
                          <a:solidFill>
                            <a:srgbClr val="000000"/>
                          </a:solidFill>
                          <a:latin typeface="Calibri Light" panose="020F0302020204030204" pitchFamily="34" charset="0"/>
                        </a:rPr>
                        <a:t>, </a:t>
                      </a:r>
                      <a:r>
                        <a:rPr lang="en-US" sz="1800" b="0" i="1" baseline="0" dirty="0">
                          <a:solidFill>
                            <a:srgbClr val="000000"/>
                          </a:solidFill>
                          <a:latin typeface="Calibri Light" panose="020F0302020204030204" pitchFamily="34" charset="0"/>
                        </a:rPr>
                        <a:t>enddate</a:t>
                      </a:r>
                      <a:r>
                        <a:rPr lang="en-US" sz="1800" b="0" baseline="0" dirty="0">
                          <a:solidFill>
                            <a:srgbClr val="000000"/>
                          </a:solidFill>
                          <a:latin typeface="Calibri Light" panose="020F0302020204030204" pitchFamily="34" charset="0"/>
                        </a:rPr>
                        <a:t>, 'AGE')</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000000"/>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Calculates</a:t>
                      </a:r>
                      <a:r>
                        <a:rPr lang="en-US" b="0" baseline="0" dirty="0">
                          <a:solidFill>
                            <a:srgbClr val="000000"/>
                          </a:solidFill>
                          <a:latin typeface="Calibri Light" panose="020F0302020204030204" pitchFamily="34" charset="0"/>
                        </a:rPr>
                        <a:t> a precise difference in years between two dates</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000000"/>
                      </a:solidFill>
                      <a:prstDash val="soli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0724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Using Date Functions</a:t>
            </a:r>
          </a:p>
        </p:txBody>
      </p:sp>
      <p:sp>
        <p:nvSpPr>
          <p:cNvPr id="3" name="DemoText"/>
          <p:cNvSpPr>
            <a:spLocks noGrp="1"/>
          </p:cNvSpPr>
          <p:nvPr>
            <p:ph type="body" sz="quarter" idx="10"/>
          </p:nvPr>
        </p:nvSpPr>
        <p:spPr>
          <a:xfrm>
            <a:off x="2827020" y="2689488"/>
            <a:ext cx="5035380" cy="445594"/>
          </a:xfrm>
        </p:spPr>
        <p:txBody>
          <a:bodyPr lIns="0" tIns="0" rIns="0" bIns="0">
            <a:noAutofit/>
          </a:bodyPr>
          <a:lstStyle/>
          <a:p>
            <a:pPr indent="0" algn="l">
              <a:lnSpc>
                <a:spcPct val="100000"/>
              </a:lnSpc>
              <a:spcAft>
                <a:spcPts val="400"/>
              </a:spcAft>
            </a:pPr>
            <a:r>
              <a:rPr lang="en-US" dirty="0"/>
              <a:t>This demonstration illustrates using date functions to manipulate existing date values.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p104d04</a:t>
            </a:r>
          </a:p>
        </p:txBody>
      </p:sp>
    </p:spTree>
    <p:custDataLst>
      <p:tags r:id="rId1"/>
    </p:custDataLst>
    <p:extLst>
      <p:ext uri="{BB962C8B-B14F-4D97-AF65-F5344CB8AC3E}">
        <p14:creationId xmlns:p14="http://schemas.microsoft.com/office/powerpoint/2010/main" val="2122511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6478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00140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4: Preparing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141268576"/>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a:solidFill>
                            <a:schemeClr val="bg1"/>
                          </a:solidFill>
                        </a:rPr>
                        <a:t>4.1 Reading and Filtering Data</a:t>
                      </a:r>
                      <a:endParaRPr lang="en-US" b="0"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4.2 Computing New Columns</a:t>
                      </a:r>
                      <a:endParaRPr lang="en-US"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rgbClr val="FFFFFF"/>
                          </a:solidFill>
                        </a:rPr>
                        <a:t>4.3 Conditional Processing</a:t>
                      </a:r>
                      <a:endParaRPr lang="en-US" sz="2000" b="1" dirty="0">
                        <a:solidFill>
                          <a:srgbClr val="FFFFFF"/>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42886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Conditional Processing with IF-THEN</a:t>
            </a:r>
          </a:p>
        </p:txBody>
      </p:sp>
      <p:sp>
        <p:nvSpPr>
          <p:cNvPr id="3" name="Rectangle 6"/>
          <p:cNvSpPr>
            <a:spLocks noChangeArrowheads="1"/>
          </p:cNvSpPr>
          <p:nvPr>
            <p:custDataLst>
              <p:tags r:id="rId1"/>
            </p:custDataLst>
          </p:nvPr>
        </p:nvSpPr>
        <p:spPr bwMode="auto">
          <a:xfrm>
            <a:off x="2943303" y="1053750"/>
            <a:ext cx="3271793"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IF </a:t>
            </a:r>
            <a:r>
              <a:rPr lang="en-US" sz="2000" i="1" dirty="0">
                <a:latin typeface="Calibri Light" panose="020F0302020204030204" pitchFamily="34" charset="0"/>
              </a:rPr>
              <a:t>expression </a:t>
            </a:r>
            <a:r>
              <a:rPr lang="en-US" sz="2000" b="1" dirty="0">
                <a:latin typeface="Calibri Light" panose="020F0302020204030204" pitchFamily="34" charset="0"/>
              </a:rPr>
              <a:t>THEN </a:t>
            </a:r>
            <a:r>
              <a:rPr lang="en-US" sz="2000" i="1" dirty="0">
                <a:latin typeface="Calibri Light" panose="020F0302020204030204" pitchFamily="34" charset="0"/>
              </a:rPr>
              <a:t>statement</a:t>
            </a:r>
            <a:r>
              <a:rPr lang="en-US" sz="2000" b="1" dirty="0">
                <a:latin typeface="Calibri Light" panose="020F0302020204030204" pitchFamily="34" charset="0"/>
              </a:rPr>
              <a:t>;</a:t>
            </a:r>
            <a:endParaRPr lang="en-US" sz="2000" dirty="0">
              <a:latin typeface="Calibri Light" panose="020F0302020204030204" pitchFamily="34" charset="0"/>
            </a:endParaRPr>
          </a:p>
        </p:txBody>
      </p:sp>
      <p:sp>
        <p:nvSpPr>
          <p:cNvPr id="5" name="Line Callout 1 4"/>
          <p:cNvSpPr/>
          <p:nvPr/>
        </p:nvSpPr>
        <p:spPr>
          <a:xfrm flipH="1">
            <a:off x="1085430" y="1963063"/>
            <a:ext cx="1950720" cy="609600"/>
          </a:xfrm>
          <a:prstGeom prst="borderCallout1">
            <a:avLst>
              <a:gd name="adj1" fmla="val 18750"/>
              <a:gd name="adj2" fmla="val 0"/>
              <a:gd name="adj3" fmla="val -83750"/>
              <a:gd name="adj4" fmla="val -3142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defines a condition</a:t>
            </a:r>
          </a:p>
        </p:txBody>
      </p:sp>
      <p:sp>
        <p:nvSpPr>
          <p:cNvPr id="6" name="Line Callout 1 5"/>
          <p:cNvSpPr/>
          <p:nvPr/>
        </p:nvSpPr>
        <p:spPr>
          <a:xfrm>
            <a:off x="5935560" y="1963063"/>
            <a:ext cx="1912620" cy="603306"/>
          </a:xfrm>
          <a:prstGeom prst="borderCallout1">
            <a:avLst>
              <a:gd name="adj1" fmla="val 18750"/>
              <a:gd name="adj2" fmla="val 0"/>
              <a:gd name="adj3" fmla="val -77444"/>
              <a:gd name="adj4" fmla="val -2362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any single SAS action</a:t>
            </a:r>
          </a:p>
        </p:txBody>
      </p:sp>
      <p:sp>
        <p:nvSpPr>
          <p:cNvPr id="7" name="Oval Callout 6"/>
          <p:cNvSpPr/>
          <p:nvPr/>
        </p:nvSpPr>
        <p:spPr>
          <a:xfrm>
            <a:off x="2976419" y="2246894"/>
            <a:ext cx="3195477" cy="1614446"/>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kern="1000" dirty="0"/>
              <a:t>If </a:t>
            </a:r>
            <a:r>
              <a:rPr lang="en-US" sz="2000" i="1" kern="1000" dirty="0"/>
              <a:t>expression </a:t>
            </a:r>
            <a:r>
              <a:rPr lang="en-US" sz="2000" kern="1000" dirty="0"/>
              <a:t>is true,</a:t>
            </a:r>
            <a:br>
              <a:rPr lang="en-US" sz="2000" kern="1000" dirty="0"/>
            </a:br>
            <a:r>
              <a:rPr lang="en-US" sz="2000" kern="1000" dirty="0"/>
              <a:t>then execute</a:t>
            </a:r>
            <a:br>
              <a:rPr lang="en-US" sz="2000" kern="1000" dirty="0"/>
            </a:br>
            <a:r>
              <a:rPr lang="en-US" sz="2000" kern="1000" dirty="0"/>
              <a:t>the </a:t>
            </a:r>
            <a:r>
              <a:rPr lang="en-US" sz="2000" i="1" kern="1000" dirty="0"/>
              <a:t>statement</a:t>
            </a:r>
            <a:r>
              <a:rPr lang="en-US" sz="2000" kern="1000" dirty="0"/>
              <a:t>.</a:t>
            </a:r>
          </a:p>
        </p:txBody>
      </p:sp>
      <p:sp>
        <p:nvSpPr>
          <p:cNvPr id="10" name="Freeform 16"/>
          <p:cNvSpPr>
            <a:spLocks noChangeAspect="1" noEditPoints="1"/>
          </p:cNvSpPr>
          <p:nvPr/>
        </p:nvSpPr>
        <p:spPr bwMode="auto">
          <a:xfrm>
            <a:off x="2976419" y="386134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20596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Conditional Processing with IF-THEN</a:t>
            </a:r>
          </a:p>
        </p:txBody>
      </p:sp>
      <p:sp>
        <p:nvSpPr>
          <p:cNvPr id="6" name="TextBox 5"/>
          <p:cNvSpPr txBox="1"/>
          <p:nvPr>
            <p:custDataLst>
              <p:tags r:id="rId1"/>
            </p:custDataLst>
          </p:nvPr>
        </p:nvSpPr>
        <p:spPr>
          <a:xfrm>
            <a:off x="626364" y="105375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MSRP&lt;30000 then Cost_Group=1;</a:t>
            </a:r>
          </a:p>
          <a:p>
            <a:pPr>
              <a:lnSpc>
                <a:spcPct val="85000"/>
              </a:lnSpc>
            </a:pPr>
            <a:r>
              <a:rPr lang="en-US" sz="1800" b="1" dirty="0">
                <a:latin typeface="Courier New" panose="02070309020205020404" pitchFamily="49" charset="0"/>
              </a:rPr>
              <a:t>    if MSRP&gt;=30000 then Cost_Group=2;</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pic>
        <p:nvPicPr>
          <p:cNvPr id="7" name="Picture 6"/>
          <p:cNvPicPr>
            <a:picLocks noChangeAspect="1"/>
          </p:cNvPicPr>
          <p:nvPr/>
        </p:nvPicPr>
        <p:blipFill>
          <a:blip r:embed="rId7"/>
          <a:stretch>
            <a:fillRect/>
          </a:stretch>
        </p:blipFill>
        <p:spPr>
          <a:xfrm>
            <a:off x="4571999" y="2467649"/>
            <a:ext cx="3931920" cy="1807048"/>
          </a:xfrm>
          <a:prstGeom prst="rect">
            <a:avLst/>
          </a:prstGeom>
          <a:ln w="12700">
            <a:solidFill>
              <a:schemeClr val="tx1"/>
            </a:solidFill>
          </a:ln>
          <a:effectLst/>
        </p:spPr>
      </p:pic>
      <p:sp>
        <p:nvSpPr>
          <p:cNvPr id="8" name="Rectangle 7"/>
          <p:cNvSpPr/>
          <p:nvPr>
            <p:custDataLst>
              <p:tags r:id="rId2"/>
            </p:custDataLst>
          </p:nvPr>
        </p:nvSpPr>
        <p:spPr>
          <a:xfrm>
            <a:off x="1221362" y="1575518"/>
            <a:ext cx="4567933" cy="50687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p:cNvSpPr/>
          <p:nvPr>
            <p:custDataLst>
              <p:tags r:id="rId3"/>
            </p:custDataLst>
          </p:nvPr>
        </p:nvSpPr>
        <p:spPr>
          <a:xfrm>
            <a:off x="7572206" y="2674721"/>
            <a:ext cx="914400" cy="1591056"/>
          </a:xfrm>
          <a:prstGeom prst="rect">
            <a:avLst/>
          </a:prstGeom>
          <a:solidFill>
            <a:srgbClr val="37FFD7">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 name="TextBox 2"/>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p104d05</a:t>
            </a:r>
          </a:p>
        </p:txBody>
      </p:sp>
    </p:spTree>
    <p:extLst>
      <p:ext uri="{BB962C8B-B14F-4D97-AF65-F5344CB8AC3E}">
        <p14:creationId xmlns:p14="http://schemas.microsoft.com/office/powerpoint/2010/main" val="3949333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4261534" cy="584775"/>
          </a:xfrm>
        </p:spPr>
        <p:txBody>
          <a:bodyPr lIns="0" tIns="0" rIns="0" bIns="0" anchor="t" anchorCtr="0">
            <a:noAutofit/>
          </a:bodyPr>
          <a:lstStyle/>
          <a:p>
            <a:pPr algn="l"/>
            <a:r>
              <a:rPr lang="en-US" dirty="0"/>
              <a:t>Conditional Processing with IF-THEN</a:t>
            </a:r>
          </a:p>
        </p:txBody>
      </p:sp>
      <p:sp>
        <p:nvSpPr>
          <p:cNvPr id="3" name="DemoText"/>
          <p:cNvSpPr>
            <a:spLocks noGrp="1"/>
          </p:cNvSpPr>
          <p:nvPr>
            <p:ph type="body" sz="quarter" idx="10"/>
          </p:nvPr>
        </p:nvSpPr>
        <p:spPr>
          <a:xfrm>
            <a:off x="2827020" y="2689488"/>
            <a:ext cx="5379134" cy="445594"/>
          </a:xfrm>
        </p:spPr>
        <p:txBody>
          <a:bodyPr lIns="0" tIns="0" rIns="0" bIns="0">
            <a:noAutofit/>
          </a:bodyPr>
          <a:lstStyle/>
          <a:p>
            <a:pPr indent="0" algn="l">
              <a:lnSpc>
                <a:spcPct val="100000"/>
              </a:lnSpc>
              <a:spcAft>
                <a:spcPts val="400"/>
              </a:spcAft>
            </a:pPr>
            <a:r>
              <a:rPr lang="en-US" dirty="0"/>
              <a:t>This demonstration illustrates using IF-THEN syntax to assign values conditionally to a new column.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p104d05</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Processing with IF-THEN/ELSE</a:t>
            </a:r>
          </a:p>
        </p:txBody>
      </p:sp>
      <p:sp>
        <p:nvSpPr>
          <p:cNvPr id="5" name="Rectangle 6"/>
          <p:cNvSpPr>
            <a:spLocks noChangeArrowheads="1"/>
          </p:cNvSpPr>
          <p:nvPr>
            <p:custDataLst>
              <p:tags r:id="rId1"/>
            </p:custDataLst>
          </p:nvPr>
        </p:nvSpPr>
        <p:spPr bwMode="auto">
          <a:xfrm>
            <a:off x="2555474" y="1049243"/>
            <a:ext cx="4046044" cy="141064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IF </a:t>
            </a:r>
            <a:r>
              <a:rPr lang="en-US" sz="2000" i="1" dirty="0">
                <a:latin typeface="Calibri Light" panose="020F0302020204030204" pitchFamily="34" charset="0"/>
              </a:rPr>
              <a:t>expression</a:t>
            </a:r>
            <a:r>
              <a:rPr lang="en-US" sz="2000" b="1" dirty="0">
                <a:latin typeface="Calibri Light" panose="020F0302020204030204" pitchFamily="34" charset="0"/>
              </a:rPr>
              <a:t> THEN </a:t>
            </a:r>
            <a:r>
              <a:rPr lang="en-US" sz="2000" i="1" dirty="0">
                <a:latin typeface="Calibri Light" panose="020F0302020204030204" pitchFamily="34" charset="0"/>
              </a:rPr>
              <a:t>statement</a:t>
            </a:r>
            <a:r>
              <a:rPr lang="en-US" sz="2000" b="1" dirty="0">
                <a:latin typeface="Calibri Light" panose="020F0302020204030204" pitchFamily="34" charset="0"/>
              </a:rPr>
              <a:t>;</a:t>
            </a:r>
          </a:p>
          <a:p>
            <a:pPr>
              <a:defRPr/>
            </a:pPr>
            <a:r>
              <a:rPr lang="en-US" sz="2000" b="1" dirty="0">
                <a:latin typeface="Calibri Light" panose="020F0302020204030204" pitchFamily="34" charset="0"/>
              </a:rPr>
              <a:t>&lt;ELSE IF </a:t>
            </a:r>
            <a:r>
              <a:rPr lang="en-US" sz="2000" i="1" dirty="0">
                <a:latin typeface="Calibri Light" panose="020F0302020204030204" pitchFamily="34" charset="0"/>
              </a:rPr>
              <a:t>expression</a:t>
            </a:r>
            <a:r>
              <a:rPr lang="en-US" sz="2000" b="1" dirty="0">
                <a:latin typeface="Calibri Light" panose="020F0302020204030204" pitchFamily="34" charset="0"/>
              </a:rPr>
              <a:t> THEN </a:t>
            </a:r>
            <a:r>
              <a:rPr lang="en-US" sz="2000" i="1" dirty="0">
                <a:latin typeface="Calibri Light" panose="020F0302020204030204" pitchFamily="34" charset="0"/>
              </a:rPr>
              <a:t>statement</a:t>
            </a:r>
            <a:r>
              <a:rPr lang="en-US" sz="2000" b="1" dirty="0">
                <a:latin typeface="Calibri Light" panose="020F0302020204030204" pitchFamily="34" charset="0"/>
              </a:rPr>
              <a:t>;&gt;</a:t>
            </a:r>
            <a:endParaRPr lang="en-US" sz="2000" dirty="0">
              <a:latin typeface="Calibri Light" panose="020F0302020204030204" pitchFamily="34" charset="0"/>
            </a:endParaRPr>
          </a:p>
          <a:p>
            <a:pPr>
              <a:defRPr/>
            </a:pPr>
            <a:r>
              <a:rPr lang="en-US" sz="2000" b="1" dirty="0">
                <a:latin typeface="Calibri Light" panose="020F0302020204030204" pitchFamily="34" charset="0"/>
              </a:rPr>
              <a:t>&lt;ELSE IF </a:t>
            </a:r>
            <a:r>
              <a:rPr lang="en-US" sz="2000" i="1" dirty="0">
                <a:latin typeface="Calibri Light" panose="020F0302020204030204" pitchFamily="34" charset="0"/>
              </a:rPr>
              <a:t>expression</a:t>
            </a:r>
            <a:r>
              <a:rPr lang="en-US" sz="2000" b="1" dirty="0">
                <a:latin typeface="Calibri Light" panose="020F0302020204030204" pitchFamily="34" charset="0"/>
              </a:rPr>
              <a:t> THEN </a:t>
            </a:r>
            <a:r>
              <a:rPr lang="en-US" sz="2000" i="1" dirty="0">
                <a:latin typeface="Calibri Light" panose="020F0302020204030204" pitchFamily="34" charset="0"/>
              </a:rPr>
              <a:t>statement</a:t>
            </a:r>
            <a:r>
              <a:rPr lang="en-US" sz="2000" b="1" dirty="0">
                <a:latin typeface="Calibri Light" panose="020F0302020204030204" pitchFamily="34" charset="0"/>
              </a:rPr>
              <a:t>;&gt;</a:t>
            </a:r>
          </a:p>
          <a:p>
            <a:pPr>
              <a:defRPr/>
            </a:pPr>
            <a:r>
              <a:rPr lang="en-US" sz="2000" b="1" dirty="0">
                <a:latin typeface="Calibri Light" panose="020F0302020204030204" pitchFamily="34" charset="0"/>
              </a:rPr>
              <a:t>ELSE </a:t>
            </a:r>
            <a:r>
              <a:rPr lang="en-US" sz="2000" i="1" dirty="0">
                <a:latin typeface="Calibri Light" panose="020F0302020204030204" pitchFamily="34" charset="0"/>
              </a:rPr>
              <a:t>statement</a:t>
            </a:r>
            <a:r>
              <a:rPr lang="en-US" sz="2000" b="1" dirty="0">
                <a:latin typeface="Calibri Light" panose="020F0302020204030204" pitchFamily="34" charset="0"/>
              </a:rPr>
              <a:t>;</a:t>
            </a:r>
          </a:p>
        </p:txBody>
      </p:sp>
      <p:sp>
        <p:nvSpPr>
          <p:cNvPr id="7" name="Oval Callout 6"/>
          <p:cNvSpPr/>
          <p:nvPr/>
        </p:nvSpPr>
        <p:spPr>
          <a:xfrm>
            <a:off x="5483491" y="2070752"/>
            <a:ext cx="2875649" cy="166561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5737305" y="2307580"/>
            <a:ext cx="2408476" cy="1323439"/>
          </a:xfrm>
          <a:prstGeom prst="rect">
            <a:avLst/>
          </a:prstGeom>
          <a:noFill/>
        </p:spPr>
        <p:txBody>
          <a:bodyPr wrap="square" rtlCol="0">
            <a:spAutoFit/>
          </a:bodyPr>
          <a:lstStyle/>
          <a:p>
            <a:pPr algn="ctr"/>
            <a:r>
              <a:rPr lang="en-US" sz="2000" kern="1000" dirty="0"/>
              <a:t>If </a:t>
            </a:r>
            <a:r>
              <a:rPr lang="en-US" sz="2000" i="1" kern="1000" dirty="0"/>
              <a:t>expression </a:t>
            </a:r>
            <a:r>
              <a:rPr lang="en-US" sz="2000" kern="1000" dirty="0"/>
              <a:t>is true,</a:t>
            </a:r>
            <a:br>
              <a:rPr lang="en-US" sz="2000" kern="1000" dirty="0"/>
            </a:br>
            <a:r>
              <a:rPr lang="en-US" sz="2000" kern="1000" dirty="0"/>
              <a:t>then execute</a:t>
            </a:r>
            <a:br>
              <a:rPr lang="en-US" sz="2000" kern="1000" dirty="0"/>
            </a:br>
            <a:r>
              <a:rPr lang="en-US" sz="2000" kern="1000" dirty="0"/>
              <a:t>the </a:t>
            </a:r>
            <a:r>
              <a:rPr lang="en-US" sz="2000" i="1" kern="1000" dirty="0"/>
              <a:t>statement</a:t>
            </a:r>
            <a:r>
              <a:rPr lang="en-US" sz="2000" kern="1000" dirty="0"/>
              <a:t> and </a:t>
            </a:r>
            <a:br>
              <a:rPr lang="en-US" sz="2000" kern="1000" dirty="0"/>
            </a:br>
            <a:r>
              <a:rPr lang="en-US" sz="2000" kern="1000" dirty="0"/>
              <a:t>skip the rest.</a:t>
            </a:r>
          </a:p>
        </p:txBody>
      </p:sp>
      <p:sp>
        <p:nvSpPr>
          <p:cNvPr id="11" name="Line Callout 1 10"/>
          <p:cNvSpPr/>
          <p:nvPr/>
        </p:nvSpPr>
        <p:spPr>
          <a:xfrm flipH="1">
            <a:off x="630936" y="2747468"/>
            <a:ext cx="2237935" cy="901336"/>
          </a:xfrm>
          <a:prstGeom prst="borderCallout1">
            <a:avLst>
              <a:gd name="adj1" fmla="val 18750"/>
              <a:gd name="adj2" fmla="val 0"/>
              <a:gd name="adj3" fmla="val -42963"/>
              <a:gd name="adj4" fmla="val -2064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If the others are not true, execute this statement.</a:t>
            </a:r>
          </a:p>
        </p:txBody>
      </p:sp>
      <p:sp>
        <p:nvSpPr>
          <p:cNvPr id="10" name="Freeform 16"/>
          <p:cNvSpPr>
            <a:spLocks noChangeAspect="1" noEditPoints="1"/>
          </p:cNvSpPr>
          <p:nvPr/>
        </p:nvSpPr>
        <p:spPr bwMode="auto">
          <a:xfrm>
            <a:off x="5342104" y="3697584"/>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24889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custDataLst>
              <p:tags r:id="rId1"/>
            </p:custDataLst>
          </p:nvPr>
        </p:nvSpPr>
        <p:spPr>
          <a:xfrm>
            <a:off x="1662547" y="1645920"/>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5" name="Rectangle 4"/>
          <p:cNvSpPr/>
          <p:nvPr>
            <p:custDataLst>
              <p:tags r:id="rId2"/>
            </p:custDataLst>
          </p:nvPr>
        </p:nvSpPr>
        <p:spPr>
          <a:xfrm>
            <a:off x="2241840" y="2433657"/>
            <a:ext cx="642040" cy="714524"/>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TextBox 2"/>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341406357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custDataLst>
              <p:tags r:id="rId1"/>
            </p:custDataLst>
          </p:nvPr>
        </p:nvSpPr>
        <p:spPr>
          <a:xfrm>
            <a:off x="1662547" y="1645920"/>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3" name="Line Callout 1 2"/>
          <p:cNvSpPr/>
          <p:nvPr/>
        </p:nvSpPr>
        <p:spPr>
          <a:xfrm flipH="1">
            <a:off x="977813" y="2027056"/>
            <a:ext cx="755765" cy="304093"/>
          </a:xfrm>
          <a:prstGeom prst="borderCallout1">
            <a:avLst>
              <a:gd name="adj1" fmla="val 18750"/>
              <a:gd name="adj2" fmla="val 0"/>
              <a:gd name="adj3" fmla="val 91909"/>
              <a:gd name="adj4" fmla="val -71687"/>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false</a:t>
            </a:r>
          </a:p>
        </p:txBody>
      </p:sp>
      <p:sp>
        <p:nvSpPr>
          <p:cNvPr id="8" name="TextBox 7"/>
          <p:cNvSpPr txBox="1"/>
          <p:nvPr>
            <p:custDataLst>
              <p:tags r:id="rId2"/>
            </p:custDataLst>
          </p:nvPr>
        </p:nvSpPr>
        <p:spPr>
          <a:xfrm>
            <a:off x="1181834" y="1051654"/>
            <a:ext cx="2696054" cy="400110"/>
          </a:xfrm>
          <a:prstGeom prst="rect">
            <a:avLst/>
          </a:prstGeom>
          <a:solidFill>
            <a:srgbClr val="FFE79B"/>
          </a:solidFill>
          <a:ln w="12700">
            <a:solidFill>
              <a:prstClr val="black"/>
            </a:solidFill>
          </a:ln>
        </p:spPr>
        <p:txBody>
          <a:bodyPr vert="horz" wrap="square" rtlCol="0">
            <a:spAutoFit/>
          </a:bodyPr>
          <a:lstStyle/>
          <a:p>
            <a:r>
              <a:rPr lang="en-US" sz="2000" dirty="0">
                <a:latin typeface="Calibri Light" panose="020F0302020204030204" pitchFamily="34" charset="0"/>
              </a:rPr>
              <a:t> Example: MSRP=35000</a:t>
            </a:r>
          </a:p>
        </p:txBody>
      </p:sp>
      <p:sp>
        <p:nvSpPr>
          <p:cNvPr id="5" name="Rectangle 4"/>
          <p:cNvSpPr/>
          <p:nvPr>
            <p:custDataLst>
              <p:tags r:id="rId3"/>
            </p:custDataLst>
          </p:nvPr>
        </p:nvSpPr>
        <p:spPr>
          <a:xfrm>
            <a:off x="2694422" y="2167452"/>
            <a:ext cx="13653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TextBox 9"/>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26502436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the DATA Step to Create a SAS Data Set</a:t>
            </a:r>
          </a:p>
        </p:txBody>
      </p:sp>
      <p:sp>
        <p:nvSpPr>
          <p:cNvPr id="7" name="Rectangle 6"/>
          <p:cNvSpPr/>
          <p:nvPr>
            <p:custDataLst>
              <p:tags r:id="rId1"/>
            </p:custDataLst>
          </p:nvPr>
        </p:nvSpPr>
        <p:spPr>
          <a:xfrm>
            <a:off x="3679466" y="1666908"/>
            <a:ext cx="3017520" cy="1145955"/>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8" name="Line Callout 1 7"/>
          <p:cNvSpPr/>
          <p:nvPr/>
        </p:nvSpPr>
        <p:spPr>
          <a:xfrm flipH="1">
            <a:off x="1147311" y="1526875"/>
            <a:ext cx="1825017" cy="749633"/>
          </a:xfrm>
          <a:prstGeom prst="borderCallout1">
            <a:avLst>
              <a:gd name="adj1" fmla="val 18750"/>
              <a:gd name="adj2" fmla="val 0"/>
              <a:gd name="adj3" fmla="val 42500"/>
              <a:gd name="adj4" fmla="val -4134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specifies the table to create</a:t>
            </a:r>
          </a:p>
        </p:txBody>
      </p:sp>
      <p:sp>
        <p:nvSpPr>
          <p:cNvPr id="9" name="Line Callout 1 8"/>
          <p:cNvSpPr/>
          <p:nvPr/>
        </p:nvSpPr>
        <p:spPr>
          <a:xfrm flipH="1">
            <a:off x="1147311" y="2532584"/>
            <a:ext cx="1825018" cy="749808"/>
          </a:xfrm>
          <a:prstGeom prst="borderCallout1">
            <a:avLst>
              <a:gd name="adj1" fmla="val 18750"/>
              <a:gd name="adj2" fmla="val 0"/>
              <a:gd name="adj3" fmla="val -36977"/>
              <a:gd name="adj4" fmla="val -5948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specifies the table to read</a:t>
            </a:r>
          </a:p>
        </p:txBody>
      </p:sp>
    </p:spTree>
    <p:extLst>
      <p:ext uri="{BB962C8B-B14F-4D97-AF65-F5344CB8AC3E}">
        <p14:creationId xmlns:p14="http://schemas.microsoft.com/office/powerpoint/2010/main" val="1068624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custDataLst>
              <p:tags r:id="rId1"/>
            </p:custDataLst>
          </p:nvPr>
        </p:nvSpPr>
        <p:spPr>
          <a:xfrm>
            <a:off x="1662547" y="1645920"/>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3" name="Line Callout 1 2"/>
          <p:cNvSpPr/>
          <p:nvPr/>
        </p:nvSpPr>
        <p:spPr>
          <a:xfrm flipH="1">
            <a:off x="990203" y="2259932"/>
            <a:ext cx="755765" cy="304093"/>
          </a:xfrm>
          <a:prstGeom prst="borderCallout1">
            <a:avLst>
              <a:gd name="adj1" fmla="val 18750"/>
              <a:gd name="adj2" fmla="val 0"/>
              <a:gd name="adj3" fmla="val 97604"/>
              <a:gd name="adj4" fmla="val -65363"/>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true</a:t>
            </a:r>
          </a:p>
        </p:txBody>
      </p:sp>
      <p:sp>
        <p:nvSpPr>
          <p:cNvPr id="8" name="TextBox 7"/>
          <p:cNvSpPr txBox="1"/>
          <p:nvPr>
            <p:custDataLst>
              <p:tags r:id="rId2"/>
            </p:custDataLst>
          </p:nvPr>
        </p:nvSpPr>
        <p:spPr>
          <a:xfrm>
            <a:off x="1181834" y="1051654"/>
            <a:ext cx="2696054" cy="400110"/>
          </a:xfrm>
          <a:prstGeom prst="rect">
            <a:avLst/>
          </a:prstGeom>
          <a:solidFill>
            <a:srgbClr val="FFE79B"/>
          </a:solidFill>
          <a:ln w="12700">
            <a:solidFill>
              <a:prstClr val="black"/>
            </a:solidFill>
          </a:ln>
        </p:spPr>
        <p:txBody>
          <a:bodyPr vert="horz" wrap="square" rtlCol="0">
            <a:spAutoFit/>
          </a:bodyPr>
          <a:lstStyle/>
          <a:p>
            <a:r>
              <a:rPr lang="en-US" sz="2000" dirty="0">
                <a:latin typeface="Calibri Light" panose="020F0302020204030204" pitchFamily="34" charset="0"/>
              </a:rPr>
              <a:t> Example: MSRP=35000</a:t>
            </a:r>
          </a:p>
        </p:txBody>
      </p:sp>
      <p:sp>
        <p:nvSpPr>
          <p:cNvPr id="10" name="Line Callout 1 9"/>
          <p:cNvSpPr/>
          <p:nvPr/>
        </p:nvSpPr>
        <p:spPr>
          <a:xfrm>
            <a:off x="7506927" y="2259932"/>
            <a:ext cx="1007225" cy="304800"/>
          </a:xfrm>
          <a:prstGeom prst="borderCallout1">
            <a:avLst>
              <a:gd name="adj1" fmla="val 18750"/>
              <a:gd name="adj2" fmla="val 0"/>
              <a:gd name="adj3" fmla="val 68636"/>
              <a:gd name="adj4" fmla="val -30674"/>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execute</a:t>
            </a:r>
          </a:p>
        </p:txBody>
      </p:sp>
      <p:sp>
        <p:nvSpPr>
          <p:cNvPr id="5" name="Rectangle 4"/>
          <p:cNvSpPr/>
          <p:nvPr>
            <p:custDataLst>
              <p:tags r:id="rId3"/>
            </p:custDataLst>
          </p:nvPr>
        </p:nvSpPr>
        <p:spPr>
          <a:xfrm>
            <a:off x="3386572" y="2440785"/>
            <a:ext cx="13653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Rectangle 6"/>
          <p:cNvSpPr/>
          <p:nvPr>
            <p:custDataLst>
              <p:tags r:id="rId4"/>
            </p:custDataLst>
          </p:nvPr>
        </p:nvSpPr>
        <p:spPr>
          <a:xfrm>
            <a:off x="5561447" y="2440785"/>
            <a:ext cx="16383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TextBox 12"/>
          <p:cNvSpPr txBox="1"/>
          <p:nvPr>
            <p:custDataLst>
              <p:tags r:id="rId5"/>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117903161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custDataLst>
              <p:tags r:id="rId1"/>
            </p:custDataLst>
          </p:nvPr>
        </p:nvSpPr>
        <p:spPr>
          <a:xfrm>
            <a:off x="1662547" y="1649957"/>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8" name="TextBox 7"/>
          <p:cNvSpPr txBox="1"/>
          <p:nvPr>
            <p:custDataLst>
              <p:tags r:id="rId2"/>
            </p:custDataLst>
          </p:nvPr>
        </p:nvSpPr>
        <p:spPr>
          <a:xfrm>
            <a:off x="1181834" y="1051650"/>
            <a:ext cx="2696054" cy="400110"/>
          </a:xfrm>
          <a:prstGeom prst="rect">
            <a:avLst/>
          </a:prstGeom>
          <a:solidFill>
            <a:srgbClr val="FFE79B"/>
          </a:solidFill>
          <a:ln w="12700">
            <a:solidFill>
              <a:prstClr val="black"/>
            </a:solidFill>
          </a:ln>
        </p:spPr>
        <p:txBody>
          <a:bodyPr vert="horz" wrap="square" rtlCol="0">
            <a:spAutoFit/>
          </a:bodyPr>
          <a:lstStyle/>
          <a:p>
            <a:r>
              <a:rPr lang="en-US" sz="2000" dirty="0">
                <a:latin typeface="Calibri Light" panose="020F0302020204030204" pitchFamily="34" charset="0"/>
              </a:rPr>
              <a:t> Example: MSRP=35000</a:t>
            </a:r>
          </a:p>
        </p:txBody>
      </p:sp>
      <p:sp>
        <p:nvSpPr>
          <p:cNvPr id="10" name="Line Callout 1 9"/>
          <p:cNvSpPr/>
          <p:nvPr/>
        </p:nvSpPr>
        <p:spPr>
          <a:xfrm>
            <a:off x="7863623" y="2237796"/>
            <a:ext cx="629593" cy="304800"/>
          </a:xfrm>
          <a:prstGeom prst="borderCallout1">
            <a:avLst>
              <a:gd name="adj1" fmla="val 18750"/>
              <a:gd name="adj2" fmla="val 0"/>
              <a:gd name="adj3" fmla="val 160682"/>
              <a:gd name="adj4" fmla="val -91541"/>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skip</a:t>
            </a:r>
          </a:p>
        </p:txBody>
      </p:sp>
      <p:sp>
        <p:nvSpPr>
          <p:cNvPr id="3" name="Rectangle 2"/>
          <p:cNvSpPr/>
          <p:nvPr>
            <p:custDataLst>
              <p:tags r:id="rId3"/>
            </p:custDataLst>
          </p:nvPr>
        </p:nvSpPr>
        <p:spPr>
          <a:xfrm>
            <a:off x="2265797" y="2671545"/>
            <a:ext cx="50514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Rectangle 6"/>
          <p:cNvSpPr/>
          <p:nvPr>
            <p:custDataLst>
              <p:tags r:id="rId4"/>
            </p:custDataLst>
          </p:nvPr>
        </p:nvSpPr>
        <p:spPr>
          <a:xfrm>
            <a:off x="2265797" y="2904717"/>
            <a:ext cx="24575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TextBox 10"/>
          <p:cNvSpPr txBox="1"/>
          <p:nvPr>
            <p:custDataLst>
              <p:tags r:id="rId5"/>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315851359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custDataLst>
              <p:tags r:id="rId1"/>
            </p:custDataLst>
          </p:nvPr>
        </p:nvSpPr>
        <p:spPr>
          <a:xfrm>
            <a:off x="1662547" y="1645920"/>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8" name="TextBox 7"/>
          <p:cNvSpPr txBox="1"/>
          <p:nvPr>
            <p:custDataLst>
              <p:tags r:id="rId2"/>
            </p:custDataLst>
          </p:nvPr>
        </p:nvSpPr>
        <p:spPr>
          <a:xfrm>
            <a:off x="1181834" y="1051655"/>
            <a:ext cx="2696054" cy="400110"/>
          </a:xfrm>
          <a:prstGeom prst="rect">
            <a:avLst/>
          </a:prstGeom>
          <a:solidFill>
            <a:schemeClr val="accent4">
              <a:lumMod val="20000"/>
              <a:lumOff val="80000"/>
            </a:schemeClr>
          </a:solidFill>
          <a:ln w="12700">
            <a:solidFill>
              <a:prstClr val="black"/>
            </a:solidFill>
          </a:ln>
        </p:spPr>
        <p:txBody>
          <a:bodyPr vert="horz" wrap="square" rtlCol="0">
            <a:spAutoFit/>
          </a:bodyPr>
          <a:lstStyle/>
          <a:p>
            <a:r>
              <a:rPr lang="en-US" sz="2000" dirty="0">
                <a:latin typeface="Calibri Light" panose="020F0302020204030204" pitchFamily="34" charset="0"/>
              </a:rPr>
              <a:t> Example: MSRP=75000</a:t>
            </a:r>
          </a:p>
        </p:txBody>
      </p:sp>
      <p:sp>
        <p:nvSpPr>
          <p:cNvPr id="7" name="Rectangle 6"/>
          <p:cNvSpPr/>
          <p:nvPr>
            <p:custDataLst>
              <p:tags r:id="rId3"/>
            </p:custDataLst>
          </p:nvPr>
        </p:nvSpPr>
        <p:spPr>
          <a:xfrm>
            <a:off x="2303897" y="2920347"/>
            <a:ext cx="24575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TextBox 11"/>
          <p:cNvSpPr txBox="1"/>
          <p:nvPr/>
        </p:nvSpPr>
        <p:spPr>
          <a:xfrm>
            <a:off x="5939106" y="3573545"/>
            <a:ext cx="2438411" cy="923330"/>
          </a:xfrm>
          <a:prstGeom prst="rect">
            <a:avLst/>
          </a:prstGeom>
          <a:solidFill>
            <a:srgbClr val="D7EAA0"/>
          </a:solidFill>
          <a:ln w="12700">
            <a:solidFill>
              <a:schemeClr val="tx1"/>
            </a:solidFill>
          </a:ln>
        </p:spPr>
        <p:txBody>
          <a:bodyPr wrap="square" rtlCol="0">
            <a:spAutoFit/>
          </a:bodyPr>
          <a:lstStyle/>
          <a:p>
            <a:r>
              <a:rPr lang="en-US" sz="1800" dirty="0"/>
              <a:t>The final ELSE statement </a:t>
            </a:r>
            <a:r>
              <a:rPr lang="en-US" sz="1800" dirty="0">
                <a:solidFill>
                  <a:srgbClr val="000000"/>
                </a:solidFill>
              </a:rPr>
              <a:t>executes</a:t>
            </a:r>
            <a:r>
              <a:rPr lang="en-US" sz="1800" dirty="0"/>
              <a:t> if all previous conditions were false.</a:t>
            </a:r>
          </a:p>
        </p:txBody>
      </p:sp>
      <p:sp>
        <p:nvSpPr>
          <p:cNvPr id="10" name="Line Callout 1 9"/>
          <p:cNvSpPr/>
          <p:nvPr/>
        </p:nvSpPr>
        <p:spPr>
          <a:xfrm flipH="1">
            <a:off x="750789" y="2273756"/>
            <a:ext cx="755765" cy="304093"/>
          </a:xfrm>
          <a:prstGeom prst="borderCallout1">
            <a:avLst>
              <a:gd name="adj1" fmla="val 47388"/>
              <a:gd name="adj2" fmla="val 0"/>
              <a:gd name="adj3" fmla="val 17928"/>
              <a:gd name="adj4" fmla="val -92812"/>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false</a:t>
            </a:r>
          </a:p>
        </p:txBody>
      </p:sp>
      <p:sp>
        <p:nvSpPr>
          <p:cNvPr id="14" name="Line Callout 1 13"/>
          <p:cNvSpPr/>
          <p:nvPr/>
        </p:nvSpPr>
        <p:spPr>
          <a:xfrm flipH="1">
            <a:off x="478833" y="3161447"/>
            <a:ext cx="1007225" cy="304800"/>
          </a:xfrm>
          <a:prstGeom prst="borderCallout1">
            <a:avLst>
              <a:gd name="adj1" fmla="val 18750"/>
              <a:gd name="adj2" fmla="val 0"/>
              <a:gd name="adj3" fmla="val -38972"/>
              <a:gd name="adj4" fmla="val -69159"/>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execute</a:t>
            </a:r>
          </a:p>
        </p:txBody>
      </p:sp>
      <p:cxnSp>
        <p:nvCxnSpPr>
          <p:cNvPr id="5" name="Straight Arrow Connector 4"/>
          <p:cNvCxnSpPr>
            <a:stCxn id="10" idx="2"/>
          </p:cNvCxnSpPr>
          <p:nvPr/>
        </p:nvCxnSpPr>
        <p:spPr>
          <a:xfrm>
            <a:off x="1506554" y="2425803"/>
            <a:ext cx="686537" cy="124503"/>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p:cNvCxnSpPr>
          <p:nvPr/>
        </p:nvCxnSpPr>
        <p:spPr>
          <a:xfrm>
            <a:off x="1506554" y="2425803"/>
            <a:ext cx="686537" cy="369871"/>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422969000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4.07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a:buClrTx/>
              <a:buSzPct val="100000"/>
            </a:pPr>
            <a:r>
              <a:rPr lang="en-US" altLang="en-US" dirty="0"/>
              <a:t>Open </a:t>
            </a:r>
            <a:r>
              <a:rPr lang="en-US" b="1" dirty="0"/>
              <a:t>p104a07</a:t>
            </a:r>
            <a:r>
              <a:rPr lang="en-US" altLang="en-US" b="1" dirty="0"/>
              <a:t>.sas</a:t>
            </a:r>
            <a:r>
              <a:rPr lang="en-US" altLang="en-US" dirty="0"/>
              <a:t> </a:t>
            </a:r>
            <a:r>
              <a:rPr lang="en-US" dirty="0"/>
              <a:t>from the </a:t>
            </a:r>
            <a:r>
              <a:rPr lang="en-US" b="1" dirty="0"/>
              <a:t>activities</a:t>
            </a:r>
            <a:r>
              <a:rPr lang="en-US" dirty="0"/>
              <a:t> folder and perform the following tasks:</a:t>
            </a:r>
            <a:r>
              <a:rPr lang="en-US" altLang="en-US" dirty="0"/>
              <a:t> </a:t>
            </a:r>
          </a:p>
          <a:p>
            <a:pPr marL="344488" indent="-344488">
              <a:buClrTx/>
              <a:buSzPct val="100000"/>
              <a:buFont typeface="+mj-lt"/>
              <a:buAutoNum type="arabicPeriod"/>
            </a:pPr>
            <a:r>
              <a:rPr lang="en-US" altLang="en-US" dirty="0"/>
              <a:t>Add the </a:t>
            </a:r>
            <a:r>
              <a:rPr lang="en-US" altLang="en-US" b="1" dirty="0"/>
              <a:t>ELSE</a:t>
            </a:r>
            <a:r>
              <a:rPr lang="en-US" altLang="en-US" dirty="0"/>
              <a:t> keyword to test conditions sequentially until a true condition is met. </a:t>
            </a:r>
          </a:p>
          <a:p>
            <a:pPr marL="344488" indent="-344488">
              <a:buClrTx/>
              <a:buSzPct val="100000"/>
              <a:buFont typeface="+mj-lt"/>
              <a:buAutoNum type="arabicPeriod"/>
            </a:pPr>
            <a:r>
              <a:rPr lang="en-US" altLang="en-US" dirty="0"/>
              <a:t>Change the final IF-THEN statement to an ELSE statement.</a:t>
            </a:r>
          </a:p>
          <a:p>
            <a:pPr marL="344488" indent="-344488">
              <a:buClrTx/>
              <a:buSzPct val="100000"/>
              <a:buFont typeface="+mj-lt"/>
              <a:buAutoNum type="arabicPeriod"/>
            </a:pPr>
            <a:r>
              <a:rPr lang="en-US" altLang="en-US" dirty="0"/>
              <a:t>How many storms are in </a:t>
            </a:r>
            <a:r>
              <a:rPr lang="en-US" altLang="en-US" b="1" dirty="0"/>
              <a:t>PressureGroup</a:t>
            </a:r>
            <a:r>
              <a:rPr lang="en-US" altLang="en-US" dirty="0"/>
              <a:t> 1?</a:t>
            </a: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4.07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5" name="TextBox 4"/>
          <p:cNvSpPr txBox="1"/>
          <p:nvPr>
            <p:custDataLst>
              <p:tags r:id="rId2"/>
            </p:custDataLst>
          </p:nvPr>
        </p:nvSpPr>
        <p:spPr>
          <a:xfrm>
            <a:off x="630936" y="1051560"/>
            <a:ext cx="7891272"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storm_cat;</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keep Name Basin MinPressure StartDate PressureGroup;</a:t>
            </a:r>
          </a:p>
          <a:p>
            <a:pPr>
              <a:lnSpc>
                <a:spcPct val="85000"/>
              </a:lnSpc>
            </a:pPr>
            <a:r>
              <a:rPr lang="en-US" sz="1800" b="1" dirty="0">
                <a:latin typeface="Courier New" panose="02070309020205020404" pitchFamily="49" charset="0"/>
              </a:rPr>
              <a:t>    *add ELSE keyword and remove final condition;</a:t>
            </a:r>
          </a:p>
          <a:p>
            <a:pPr>
              <a:lnSpc>
                <a:spcPct val="85000"/>
              </a:lnSpc>
            </a:pPr>
            <a:r>
              <a:rPr lang="en-US" sz="1800" b="1" dirty="0">
                <a:latin typeface="Courier New" panose="02070309020205020404" pitchFamily="49" charset="0"/>
              </a:rPr>
              <a:t>    if MinPressure=. then PressureGroup=.;</a:t>
            </a:r>
          </a:p>
          <a:p>
            <a:pPr>
              <a:lnSpc>
                <a:spcPct val="85000"/>
              </a:lnSpc>
            </a:pPr>
            <a:r>
              <a:rPr lang="en-US" sz="1800" b="1" dirty="0">
                <a:latin typeface="Courier New" panose="02070309020205020404" pitchFamily="49" charset="0"/>
              </a:rPr>
              <a:t>    else if MinPressure&lt;=920 then PressureGroup=1;</a:t>
            </a:r>
          </a:p>
          <a:p>
            <a:pPr>
              <a:lnSpc>
                <a:spcPct val="85000"/>
              </a:lnSpc>
            </a:pPr>
            <a:r>
              <a:rPr lang="en-US" sz="1800" b="1" dirty="0">
                <a:latin typeface="Courier New" panose="02070309020205020404" pitchFamily="49" charset="0"/>
              </a:rPr>
              <a:t>    else PressureGroup=0;</a:t>
            </a:r>
          </a:p>
          <a:p>
            <a:pPr>
              <a:lnSpc>
                <a:spcPct val="85000"/>
              </a:lnSpc>
            </a:pPr>
            <a:r>
              <a:rPr lang="en-US" sz="1800" b="1" dirty="0">
                <a:latin typeface="Courier New" panose="02070309020205020404" pitchFamily="49" charset="0"/>
              </a:rPr>
              <a:t>run;</a:t>
            </a:r>
          </a:p>
        </p:txBody>
      </p:sp>
      <p:sp>
        <p:nvSpPr>
          <p:cNvPr id="4" name="Rectangle 3"/>
          <p:cNvSpPr/>
          <p:nvPr>
            <p:custDataLst>
              <p:tags r:id="rId3"/>
            </p:custDataLst>
          </p:nvPr>
        </p:nvSpPr>
        <p:spPr>
          <a:xfrm>
            <a:off x="1250829" y="2299576"/>
            <a:ext cx="62802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Rectangle 5"/>
          <p:cNvSpPr/>
          <p:nvPr>
            <p:custDataLst>
              <p:tags r:id="rId4"/>
            </p:custDataLst>
          </p:nvPr>
        </p:nvSpPr>
        <p:spPr>
          <a:xfrm>
            <a:off x="1250829" y="2532748"/>
            <a:ext cx="28670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3" name="Picture 2"/>
          <p:cNvPicPr>
            <a:picLocks noChangeAspect="1"/>
          </p:cNvPicPr>
          <p:nvPr/>
        </p:nvPicPr>
        <p:blipFill>
          <a:blip r:embed="rId8"/>
          <a:stretch>
            <a:fillRect/>
          </a:stretch>
        </p:blipFill>
        <p:spPr>
          <a:xfrm>
            <a:off x="5221763" y="3218688"/>
            <a:ext cx="3291840" cy="1315161"/>
          </a:xfrm>
          <a:prstGeom prst="rect">
            <a:avLst/>
          </a:prstGeom>
          <a:ln w="12700">
            <a:solidFill>
              <a:schemeClr val="tx1"/>
            </a:solidFill>
          </a:ln>
        </p:spPr>
      </p:pic>
      <p:sp>
        <p:nvSpPr>
          <p:cNvPr id="8" name="Oval 7"/>
          <p:cNvSpPr/>
          <p:nvPr>
            <p:custDataLst>
              <p:tags r:id="rId5"/>
            </p:custDataLst>
          </p:nvPr>
        </p:nvSpPr>
        <p:spPr>
          <a:xfrm>
            <a:off x="5789153" y="4069591"/>
            <a:ext cx="1022838" cy="253771"/>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p:nvPicPr>
        <p:blipFill>
          <a:blip r:embed="rId9"/>
          <a:stretch>
            <a:fillRect/>
          </a:stretch>
        </p:blipFill>
        <p:spPr>
          <a:xfrm>
            <a:off x="630937" y="3221231"/>
            <a:ext cx="4197973" cy="1554480"/>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054453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630936" y="1482033"/>
            <a:ext cx="5556008"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cars2;</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if MSRP&lt;60000 then CarType="Basic";</a:t>
            </a:r>
          </a:p>
          <a:p>
            <a:pPr>
              <a:lnSpc>
                <a:spcPct val="85000"/>
              </a:lnSpc>
            </a:pPr>
            <a:r>
              <a:rPr lang="en-US" sz="1800" b="1" dirty="0">
                <a:latin typeface="Courier New" panose="02070309020205020404" pitchFamily="49" charset="0"/>
                <a:cs typeface="Courier New" panose="02070309020205020404" pitchFamily="49" charset="0"/>
              </a:rPr>
              <a:t>    else CarType="Luxury";</a:t>
            </a:r>
          </a:p>
          <a:p>
            <a:pPr>
              <a:lnSpc>
                <a:spcPct val="85000"/>
              </a:lnSpc>
            </a:pPr>
            <a:r>
              <a:rPr lang="en-US" sz="1800" b="1" dirty="0">
                <a:latin typeface="Courier New" panose="02070309020205020404" pitchFamily="49" charset="0"/>
                <a:cs typeface="Courier New" panose="02070309020205020404" pitchFamily="49" charset="0"/>
              </a:rPr>
              <a:t>    keep Make Model MSRP CarType;</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2" name="Title 1"/>
          <p:cNvSpPr>
            <a:spLocks noGrp="1"/>
          </p:cNvSpPr>
          <p:nvPr>
            <p:ph type="title"/>
          </p:nvPr>
        </p:nvSpPr>
        <p:spPr/>
        <p:txBody>
          <a:bodyPr/>
          <a:lstStyle/>
          <a:p>
            <a:r>
              <a:rPr lang="en-US" dirty="0"/>
              <a:t>Creating Character Columns with IF-THEN/ELSE</a:t>
            </a:r>
          </a:p>
        </p:txBody>
      </p:sp>
      <p:sp>
        <p:nvSpPr>
          <p:cNvPr id="8" name="Rectangle 7"/>
          <p:cNvSpPr/>
          <p:nvPr>
            <p:custDataLst>
              <p:tags r:id="rId2"/>
            </p:custDataLst>
          </p:nvPr>
        </p:nvSpPr>
        <p:spPr>
          <a:xfrm>
            <a:off x="1231318" y="2037156"/>
            <a:ext cx="4792394" cy="456851"/>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TextBox 8"/>
          <p:cNvSpPr txBox="1"/>
          <p:nvPr/>
        </p:nvSpPr>
        <p:spPr>
          <a:xfrm>
            <a:off x="5704693" y="1056951"/>
            <a:ext cx="2834640" cy="923330"/>
          </a:xfrm>
          <a:prstGeom prst="rect">
            <a:avLst/>
          </a:prstGeom>
          <a:solidFill>
            <a:srgbClr val="D7EAA0"/>
          </a:solidFill>
          <a:ln w="12700">
            <a:solidFill>
              <a:schemeClr val="tx1"/>
            </a:solidFill>
          </a:ln>
        </p:spPr>
        <p:txBody>
          <a:bodyPr wrap="square" rtlCol="0">
            <a:spAutoFit/>
          </a:bodyPr>
          <a:lstStyle/>
          <a:p>
            <a:pPr algn="ctr"/>
            <a:r>
              <a:rPr lang="en-US" sz="1800" dirty="0"/>
              <a:t>Based on the value of </a:t>
            </a:r>
            <a:r>
              <a:rPr lang="en-US" sz="1800" b="1" dirty="0"/>
              <a:t>MSRP</a:t>
            </a:r>
            <a:r>
              <a:rPr lang="en-US" sz="1800" dirty="0"/>
              <a:t>,</a:t>
            </a:r>
            <a:br>
              <a:rPr lang="en-US" sz="1800" dirty="0"/>
            </a:br>
            <a:r>
              <a:rPr lang="en-US" sz="1800" dirty="0"/>
              <a:t>assign a value to the new</a:t>
            </a:r>
            <a:br>
              <a:rPr lang="en-US" sz="1800" dirty="0"/>
            </a:br>
            <a:r>
              <a:rPr lang="en-US" sz="1800" dirty="0"/>
              <a:t>character column </a:t>
            </a:r>
            <a:r>
              <a:rPr lang="en-US" sz="1800" b="1" dirty="0" err="1"/>
              <a:t>CarType</a:t>
            </a:r>
            <a:r>
              <a:rPr lang="en-US" sz="1800" dirty="0"/>
              <a:t>.</a:t>
            </a:r>
          </a:p>
        </p:txBody>
      </p:sp>
      <p:pic>
        <p:nvPicPr>
          <p:cNvPr id="6" name="Picture 5"/>
          <p:cNvPicPr>
            <a:picLocks noChangeAspect="1"/>
          </p:cNvPicPr>
          <p:nvPr/>
        </p:nvPicPr>
        <p:blipFill>
          <a:blip r:embed="rId7"/>
          <a:stretch>
            <a:fillRect/>
          </a:stretch>
        </p:blipFill>
        <p:spPr>
          <a:xfrm>
            <a:off x="5155717" y="2794030"/>
            <a:ext cx="3355758" cy="1930046"/>
          </a:xfrm>
          <a:prstGeom prst="rect">
            <a:avLst/>
          </a:prstGeom>
          <a:ln w="12700">
            <a:solidFill>
              <a:schemeClr val="tx1"/>
            </a:solidFill>
          </a:ln>
        </p:spPr>
      </p:pic>
      <p:sp>
        <p:nvSpPr>
          <p:cNvPr id="10" name="Rectangle 9"/>
          <p:cNvSpPr/>
          <p:nvPr>
            <p:custDataLst>
              <p:tags r:id="rId3"/>
            </p:custDataLst>
          </p:nvPr>
        </p:nvSpPr>
        <p:spPr>
          <a:xfrm>
            <a:off x="7664145" y="3013536"/>
            <a:ext cx="847330" cy="1710539"/>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TextBox 10"/>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196946582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custDataLst>
              <p:tags r:id="rId1"/>
            </p:custDataLst>
          </p:nvPr>
        </p:nvSpPr>
        <p:spPr>
          <a:xfrm>
            <a:off x="616197" y="1058038"/>
            <a:ext cx="5556008"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cars2;</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if MSRP&lt;60000 then CarType="Basic";</a:t>
            </a:r>
          </a:p>
          <a:p>
            <a:pPr>
              <a:lnSpc>
                <a:spcPct val="85000"/>
              </a:lnSpc>
            </a:pPr>
            <a:r>
              <a:rPr lang="en-US" sz="1800" b="1" dirty="0">
                <a:latin typeface="Courier New" panose="02070309020205020404" pitchFamily="49" charset="0"/>
                <a:cs typeface="Courier New" panose="02070309020205020404" pitchFamily="49" charset="0"/>
              </a:rPr>
              <a:t>    else CarType="Luxury";</a:t>
            </a:r>
          </a:p>
          <a:p>
            <a:pPr>
              <a:lnSpc>
                <a:spcPct val="85000"/>
              </a:lnSpc>
            </a:pPr>
            <a:r>
              <a:rPr lang="en-US" sz="1800" b="1" dirty="0">
                <a:latin typeface="Courier New" panose="02070309020205020404" pitchFamily="49" charset="0"/>
                <a:cs typeface="Courier New" panose="02070309020205020404" pitchFamily="49" charset="0"/>
              </a:rPr>
              <a:t>    keep Make Model MSRP CarType;</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2" name="Title 1"/>
          <p:cNvSpPr>
            <a:spLocks noGrp="1"/>
          </p:cNvSpPr>
          <p:nvPr>
            <p:ph type="title"/>
          </p:nvPr>
        </p:nvSpPr>
        <p:spPr/>
        <p:txBody>
          <a:bodyPr/>
          <a:lstStyle/>
          <a:p>
            <a:r>
              <a:rPr lang="en-US" dirty="0"/>
              <a:t>Creating Character Columns with IF-THEN/ELSE</a:t>
            </a:r>
          </a:p>
        </p:txBody>
      </p:sp>
      <p:sp>
        <p:nvSpPr>
          <p:cNvPr id="12" name="Line Callout 1 11"/>
          <p:cNvSpPr/>
          <p:nvPr/>
        </p:nvSpPr>
        <p:spPr>
          <a:xfrm>
            <a:off x="6422879" y="1051560"/>
            <a:ext cx="2110111" cy="990370"/>
          </a:xfrm>
          <a:prstGeom prst="borderCallout1">
            <a:avLst>
              <a:gd name="adj1" fmla="val 18750"/>
              <a:gd name="adj2" fmla="val 0"/>
              <a:gd name="adj3" fmla="val 55575"/>
              <a:gd name="adj4" fmla="val -27969"/>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creates a new character column with a length of 5</a:t>
            </a:r>
          </a:p>
        </p:txBody>
      </p:sp>
      <p:sp>
        <p:nvSpPr>
          <p:cNvPr id="5" name="Rectangle 4"/>
          <p:cNvSpPr/>
          <p:nvPr>
            <p:custDataLst>
              <p:tags r:id="rId2"/>
            </p:custDataLst>
          </p:nvPr>
        </p:nvSpPr>
        <p:spPr>
          <a:xfrm>
            <a:off x="3851522" y="1613282"/>
            <a:ext cx="20479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Oval Callout 10"/>
          <p:cNvSpPr/>
          <p:nvPr/>
        </p:nvSpPr>
        <p:spPr>
          <a:xfrm>
            <a:off x="5908432" y="2435469"/>
            <a:ext cx="2943640" cy="174613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TextBox 14"/>
          <p:cNvSpPr txBox="1"/>
          <p:nvPr/>
        </p:nvSpPr>
        <p:spPr>
          <a:xfrm>
            <a:off x="6064939" y="2732768"/>
            <a:ext cx="2630626" cy="1323439"/>
          </a:xfrm>
          <a:prstGeom prst="rect">
            <a:avLst/>
          </a:prstGeom>
          <a:noFill/>
        </p:spPr>
        <p:txBody>
          <a:bodyPr wrap="square" rtlCol="0">
            <a:spAutoFit/>
          </a:bodyPr>
          <a:lstStyle/>
          <a:p>
            <a:pPr algn="ctr"/>
            <a:r>
              <a:rPr lang="en-US" sz="2000" kern="1000" dirty="0"/>
              <a:t>The first mention of a column in the DATA step defines the name, </a:t>
            </a:r>
            <a:r>
              <a:rPr lang="en-US" sz="2000" kern="1000" dirty="0">
                <a:solidFill>
                  <a:srgbClr val="000000"/>
                </a:solidFill>
              </a:rPr>
              <a:t>type, and</a:t>
            </a:r>
            <a:r>
              <a:rPr lang="en-US" sz="2000" kern="1000" dirty="0"/>
              <a:t> length.</a:t>
            </a:r>
          </a:p>
        </p:txBody>
      </p:sp>
      <p:sp>
        <p:nvSpPr>
          <p:cNvPr id="16" name="Freeform 16"/>
          <p:cNvSpPr>
            <a:spLocks noChangeAspect="1" noEditPoints="1"/>
          </p:cNvSpPr>
          <p:nvPr/>
        </p:nvSpPr>
        <p:spPr bwMode="auto">
          <a:xfrm>
            <a:off x="5835035" y="4078209"/>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7" name="Picture 16"/>
          <p:cNvPicPr>
            <a:picLocks noChangeAspect="1"/>
          </p:cNvPicPr>
          <p:nvPr/>
        </p:nvPicPr>
        <p:blipFill>
          <a:blip r:embed="rId7"/>
          <a:stretch>
            <a:fillRect/>
          </a:stretch>
        </p:blipFill>
        <p:spPr>
          <a:xfrm>
            <a:off x="1516122" y="2754555"/>
            <a:ext cx="3497694" cy="2011680"/>
          </a:xfrm>
          <a:prstGeom prst="rect">
            <a:avLst/>
          </a:prstGeom>
          <a:ln w="12700">
            <a:solidFill>
              <a:schemeClr val="tx1"/>
            </a:solidFill>
          </a:ln>
        </p:spPr>
      </p:pic>
      <p:sp>
        <p:nvSpPr>
          <p:cNvPr id="14" name="Rectangle 13"/>
          <p:cNvSpPr/>
          <p:nvPr>
            <p:custDataLst>
              <p:tags r:id="rId3"/>
            </p:custDataLst>
          </p:nvPr>
        </p:nvSpPr>
        <p:spPr>
          <a:xfrm>
            <a:off x="4120029" y="4319282"/>
            <a:ext cx="877824" cy="21031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9" name="TextBox 18"/>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279976428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Character Columns with IF-THEN/ELSE</a:t>
            </a:r>
          </a:p>
        </p:txBody>
      </p:sp>
      <p:sp>
        <p:nvSpPr>
          <p:cNvPr id="5" name="Rectangle 6"/>
          <p:cNvSpPr>
            <a:spLocks noChangeArrowheads="1"/>
          </p:cNvSpPr>
          <p:nvPr>
            <p:custDataLst>
              <p:tags r:id="rId1"/>
            </p:custDataLst>
          </p:nvPr>
        </p:nvSpPr>
        <p:spPr bwMode="auto">
          <a:xfrm>
            <a:off x="1609127" y="1222076"/>
            <a:ext cx="3305457"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LENGTH </a:t>
            </a:r>
            <a:r>
              <a:rPr lang="en-US" sz="2000" i="1" dirty="0">
                <a:latin typeface="Calibri Light" panose="020F0302020204030204" pitchFamily="34" charset="0"/>
              </a:rPr>
              <a:t>char-column</a:t>
            </a:r>
            <a:r>
              <a:rPr lang="en-US" sz="2000" b="1" dirty="0">
                <a:latin typeface="Calibri Light" panose="020F0302020204030204" pitchFamily="34" charset="0"/>
              </a:rPr>
              <a:t> $ </a:t>
            </a:r>
            <a:r>
              <a:rPr lang="en-US" sz="2000" i="1" dirty="0">
                <a:latin typeface="Calibri Light" panose="020F0302020204030204" pitchFamily="34" charset="0"/>
              </a:rPr>
              <a:t>length</a:t>
            </a:r>
            <a:r>
              <a:rPr lang="en-US" sz="2000" b="1" dirty="0">
                <a:latin typeface="Calibri Light" panose="020F0302020204030204" pitchFamily="34" charset="0"/>
              </a:rPr>
              <a:t>;</a:t>
            </a:r>
          </a:p>
        </p:txBody>
      </p:sp>
      <p:sp>
        <p:nvSpPr>
          <p:cNvPr id="7" name="Oval Callout 6"/>
          <p:cNvSpPr/>
          <p:nvPr/>
        </p:nvSpPr>
        <p:spPr>
          <a:xfrm>
            <a:off x="5976422" y="2515983"/>
            <a:ext cx="2651760" cy="166561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6105545" y="2882525"/>
            <a:ext cx="2368020" cy="923330"/>
          </a:xfrm>
          <a:prstGeom prst="rect">
            <a:avLst/>
          </a:prstGeom>
          <a:noFill/>
        </p:spPr>
        <p:txBody>
          <a:bodyPr wrap="square" lIns="0" tIns="0" rIns="0" bIns="0" rtlCol="0">
            <a:spAutoFit/>
          </a:bodyPr>
          <a:lstStyle/>
          <a:p>
            <a:pPr algn="ctr"/>
            <a:r>
              <a:rPr lang="en-US" sz="2000" kern="1000" dirty="0"/>
              <a:t>Using the LENGTH statement leaves nothing to chance.</a:t>
            </a:r>
          </a:p>
        </p:txBody>
      </p:sp>
      <p:sp>
        <p:nvSpPr>
          <p:cNvPr id="12" name="Line Callout 1 11"/>
          <p:cNvSpPr/>
          <p:nvPr/>
        </p:nvSpPr>
        <p:spPr>
          <a:xfrm flipH="1">
            <a:off x="1206048" y="2046952"/>
            <a:ext cx="1787059" cy="868307"/>
          </a:xfrm>
          <a:prstGeom prst="borderCallout1">
            <a:avLst>
              <a:gd name="adj1" fmla="val 18750"/>
              <a:gd name="adj2" fmla="val 0"/>
              <a:gd name="adj3" fmla="val -44167"/>
              <a:gd name="adj4" fmla="val -20848"/>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column name in the case that </a:t>
            </a:r>
            <a:br>
              <a:rPr lang="en-US" dirty="0">
                <a:solidFill>
                  <a:srgbClr val="000000"/>
                </a:solidFill>
              </a:rPr>
            </a:br>
            <a:r>
              <a:rPr lang="en-US" dirty="0">
                <a:solidFill>
                  <a:srgbClr val="000000"/>
                </a:solidFill>
              </a:rPr>
              <a:t>you specify</a:t>
            </a:r>
          </a:p>
        </p:txBody>
      </p:sp>
      <p:sp>
        <p:nvSpPr>
          <p:cNvPr id="13" name="Line Callout 1 12"/>
          <p:cNvSpPr/>
          <p:nvPr/>
        </p:nvSpPr>
        <p:spPr>
          <a:xfrm>
            <a:off x="4145973" y="2046952"/>
            <a:ext cx="1392883" cy="881765"/>
          </a:xfrm>
          <a:prstGeom prst="borderCallout1">
            <a:avLst>
              <a:gd name="adj1" fmla="val 18750"/>
              <a:gd name="adj2" fmla="val 0"/>
              <a:gd name="adj3" fmla="val -45877"/>
              <a:gd name="adj4" fmla="val -14522"/>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indicator for a character column</a:t>
            </a:r>
          </a:p>
        </p:txBody>
      </p:sp>
      <p:sp>
        <p:nvSpPr>
          <p:cNvPr id="14" name="Line Callout 1 13"/>
          <p:cNvSpPr/>
          <p:nvPr/>
        </p:nvSpPr>
        <p:spPr>
          <a:xfrm>
            <a:off x="5634409" y="1051371"/>
            <a:ext cx="1316697" cy="828725"/>
          </a:xfrm>
          <a:prstGeom prst="borderCallout1">
            <a:avLst>
              <a:gd name="adj1" fmla="val 18750"/>
              <a:gd name="adj2" fmla="val 0"/>
              <a:gd name="adj3" fmla="val 41631"/>
              <a:gd name="adj4" fmla="val -61177"/>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number of bytes or characters</a:t>
            </a:r>
          </a:p>
        </p:txBody>
      </p:sp>
      <p:sp>
        <p:nvSpPr>
          <p:cNvPr id="10" name="Freeform 16"/>
          <p:cNvSpPr>
            <a:spLocks noChangeAspect="1" noEditPoints="1"/>
          </p:cNvSpPr>
          <p:nvPr/>
        </p:nvSpPr>
        <p:spPr bwMode="auto">
          <a:xfrm>
            <a:off x="5835035" y="4078209"/>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TextBox 1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155164592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custDataLst>
              <p:tags r:id="rId1"/>
            </p:custDataLst>
          </p:nvPr>
        </p:nvSpPr>
        <p:spPr>
          <a:xfrm>
            <a:off x="630936" y="1259290"/>
            <a:ext cx="5556008"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cars2;</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length CarType $ 6;</a:t>
            </a:r>
          </a:p>
          <a:p>
            <a:pPr>
              <a:lnSpc>
                <a:spcPct val="85000"/>
              </a:lnSpc>
            </a:pPr>
            <a:r>
              <a:rPr lang="en-US" sz="1800" b="1" dirty="0">
                <a:latin typeface="Courier New" panose="02070309020205020404" pitchFamily="49" charset="0"/>
                <a:cs typeface="Courier New" panose="02070309020205020404" pitchFamily="49" charset="0"/>
              </a:rPr>
              <a:t>    if MSRP&lt;60000 then CarType="Basic";</a:t>
            </a:r>
          </a:p>
          <a:p>
            <a:pPr>
              <a:lnSpc>
                <a:spcPct val="85000"/>
              </a:lnSpc>
            </a:pPr>
            <a:r>
              <a:rPr lang="en-US" sz="1800" b="1" dirty="0">
                <a:latin typeface="Courier New" panose="02070309020205020404" pitchFamily="49" charset="0"/>
                <a:cs typeface="Courier New" panose="02070309020205020404" pitchFamily="49" charset="0"/>
              </a:rPr>
              <a:t>    else CarType="Luxury";</a:t>
            </a:r>
          </a:p>
          <a:p>
            <a:pPr>
              <a:lnSpc>
                <a:spcPct val="85000"/>
              </a:lnSpc>
            </a:pPr>
            <a:r>
              <a:rPr lang="en-US" sz="1800" b="1" dirty="0">
                <a:latin typeface="Courier New" panose="02070309020205020404" pitchFamily="49" charset="0"/>
                <a:cs typeface="Courier New" panose="02070309020205020404" pitchFamily="49" charset="0"/>
              </a:rPr>
              <a:t>    keep Make Model MSRP CarType;</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2" name="Title 1"/>
          <p:cNvSpPr>
            <a:spLocks noGrp="1"/>
          </p:cNvSpPr>
          <p:nvPr>
            <p:ph type="title"/>
          </p:nvPr>
        </p:nvSpPr>
        <p:spPr/>
        <p:txBody>
          <a:bodyPr/>
          <a:lstStyle/>
          <a:p>
            <a:r>
              <a:rPr lang="en-US" dirty="0"/>
              <a:t>Creating Character Columns with IF-THEN/ELSE</a:t>
            </a:r>
          </a:p>
        </p:txBody>
      </p:sp>
      <p:sp>
        <p:nvSpPr>
          <p:cNvPr id="3" name="Line Callout 1 2"/>
          <p:cNvSpPr/>
          <p:nvPr/>
        </p:nvSpPr>
        <p:spPr>
          <a:xfrm>
            <a:off x="5784914" y="1051560"/>
            <a:ext cx="2743200" cy="886112"/>
          </a:xfrm>
          <a:prstGeom prst="borderCallout1">
            <a:avLst>
              <a:gd name="adj1" fmla="val 18750"/>
              <a:gd name="adj2" fmla="val 0"/>
              <a:gd name="adj3" fmla="val 95765"/>
              <a:gd name="adj4" fmla="val -67903"/>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explicitly creates</a:t>
            </a:r>
            <a:br>
              <a:rPr lang="en-US" dirty="0">
                <a:solidFill>
                  <a:srgbClr val="000000"/>
                </a:solidFill>
              </a:rPr>
            </a:br>
            <a:r>
              <a:rPr lang="en-US" dirty="0">
                <a:solidFill>
                  <a:srgbClr val="000000"/>
                </a:solidFill>
              </a:rPr>
              <a:t>a new character column</a:t>
            </a:r>
            <a:br>
              <a:rPr lang="en-US" dirty="0">
                <a:solidFill>
                  <a:srgbClr val="000000"/>
                </a:solidFill>
              </a:rPr>
            </a:br>
            <a:r>
              <a:rPr lang="en-US" dirty="0">
                <a:solidFill>
                  <a:srgbClr val="000000"/>
                </a:solidFill>
              </a:rPr>
              <a:t>with a length of 6</a:t>
            </a:r>
          </a:p>
        </p:txBody>
      </p:sp>
      <p:sp>
        <p:nvSpPr>
          <p:cNvPr id="12" name="Rectangle 11"/>
          <p:cNvSpPr/>
          <p:nvPr>
            <p:custDataLst>
              <p:tags r:id="rId2"/>
            </p:custDataLst>
          </p:nvPr>
        </p:nvSpPr>
        <p:spPr>
          <a:xfrm>
            <a:off x="1226901" y="1814534"/>
            <a:ext cx="25940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4" name="Picture 3"/>
          <p:cNvPicPr>
            <a:picLocks noChangeAspect="1"/>
          </p:cNvPicPr>
          <p:nvPr/>
        </p:nvPicPr>
        <p:blipFill>
          <a:blip r:embed="rId7"/>
          <a:stretch>
            <a:fillRect/>
          </a:stretch>
        </p:blipFill>
        <p:spPr>
          <a:xfrm>
            <a:off x="5303561" y="2609849"/>
            <a:ext cx="3449700" cy="1974106"/>
          </a:xfrm>
          <a:prstGeom prst="rect">
            <a:avLst/>
          </a:prstGeom>
          <a:ln w="12700">
            <a:solidFill>
              <a:schemeClr val="tx1"/>
            </a:solidFill>
          </a:ln>
        </p:spPr>
      </p:pic>
      <p:sp>
        <p:nvSpPr>
          <p:cNvPr id="10" name="Rectangle 9"/>
          <p:cNvSpPr/>
          <p:nvPr>
            <p:custDataLst>
              <p:tags r:id="rId3"/>
            </p:custDataLst>
          </p:nvPr>
        </p:nvSpPr>
        <p:spPr>
          <a:xfrm>
            <a:off x="7883076" y="4157784"/>
            <a:ext cx="870185" cy="21101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TextBox 12"/>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70337345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4.08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a:xfrm>
            <a:off x="626364" y="805297"/>
            <a:ext cx="7891272" cy="4099212"/>
          </a:xfrm>
        </p:spPr>
        <p:txBody>
          <a:bodyPr/>
          <a:lstStyle/>
          <a:p>
            <a:pPr>
              <a:buClrTx/>
              <a:buSzPct val="100000"/>
            </a:pPr>
            <a:r>
              <a:rPr lang="en-US" altLang="en-US" dirty="0"/>
              <a:t>Open </a:t>
            </a:r>
            <a:r>
              <a:rPr lang="en-US" altLang="en-US" b="1" dirty="0"/>
              <a:t>p104a08.sas</a:t>
            </a:r>
            <a:r>
              <a:rPr lang="en-US" altLang="en-US" dirty="0"/>
              <a:t> </a:t>
            </a:r>
            <a:r>
              <a:rPr lang="en-US" dirty="0"/>
              <a:t>from the </a:t>
            </a:r>
            <a:r>
              <a:rPr lang="en-US" b="1" dirty="0"/>
              <a:t>activities</a:t>
            </a:r>
            <a:r>
              <a:rPr lang="en-US" dirty="0"/>
              <a:t> folder and perform the following tasks:</a:t>
            </a:r>
            <a:r>
              <a:rPr lang="en-US" altLang="en-US" dirty="0"/>
              <a:t> </a:t>
            </a:r>
          </a:p>
          <a:p>
            <a:pPr marL="344488" indent="-344488">
              <a:buClrTx/>
              <a:buSzPct val="100000"/>
              <a:buFont typeface="+mj-lt"/>
              <a:buAutoNum type="arabicPeriod"/>
            </a:pPr>
            <a:r>
              <a:rPr lang="en-US" altLang="en-US" dirty="0"/>
              <a:t>Run the program and examine the results. Why is </a:t>
            </a:r>
            <a:r>
              <a:rPr lang="en-US" altLang="en-US" b="1" dirty="0"/>
              <a:t>Ocean</a:t>
            </a:r>
            <a:r>
              <a:rPr lang="en-US" altLang="en-US" dirty="0"/>
              <a:t> truncated? </a:t>
            </a:r>
            <a:br>
              <a:rPr lang="en-US" altLang="en-US" dirty="0"/>
            </a:br>
            <a:r>
              <a:rPr lang="en-US" altLang="en-US" dirty="0"/>
              <a:t>What value is assigned when Basin='</a:t>
            </a:r>
            <a:r>
              <a:rPr lang="en-US" altLang="en-US" i="1" dirty="0" err="1">
                <a:solidFill>
                  <a:srgbClr val="000000"/>
                </a:solidFill>
              </a:rPr>
              <a:t>na</a:t>
            </a:r>
            <a:r>
              <a:rPr lang="en-US" altLang="en-US" dirty="0"/>
              <a:t>'?</a:t>
            </a:r>
          </a:p>
          <a:p>
            <a:pPr marL="344488" indent="-344488">
              <a:buClrTx/>
              <a:buSzPct val="100000"/>
              <a:buFont typeface="+mj-lt"/>
              <a:buAutoNum type="arabicPeriod"/>
            </a:pPr>
            <a:r>
              <a:rPr lang="en-US" altLang="en-US" dirty="0"/>
              <a:t>Modify the program to add a LENGTH statement to declare the name, type, and length of </a:t>
            </a:r>
            <a:r>
              <a:rPr lang="en-US" altLang="en-US" b="1" dirty="0"/>
              <a:t>Ocean</a:t>
            </a:r>
            <a:r>
              <a:rPr lang="en-US" altLang="en-US" dirty="0"/>
              <a:t> before the column is created.</a:t>
            </a:r>
          </a:p>
          <a:p>
            <a:pPr marL="344488" indent="-344488">
              <a:buFont typeface="+mj-lt"/>
              <a:buAutoNum type="arabicPeriod"/>
            </a:pPr>
            <a:endParaRPr lang="en-US" altLang="en-US" sz="1000" dirty="0"/>
          </a:p>
          <a:p>
            <a:pPr marL="344488" indent="-344488">
              <a:buFont typeface="+mj-lt"/>
              <a:buAutoNum type="arabicPeriod"/>
            </a:pPr>
            <a:endParaRPr lang="en-US" altLang="en-US" dirty="0"/>
          </a:p>
          <a:p>
            <a:pPr marL="344488" indent="-344488">
              <a:buClrTx/>
              <a:buSzPct val="100000"/>
              <a:buFont typeface="+mj-lt"/>
              <a:buAutoNum type="arabicPeriod"/>
            </a:pPr>
            <a:r>
              <a:rPr lang="en-US" altLang="en-US" dirty="0"/>
              <a:t>Add an assignment statement after the KEEP statement to convert </a:t>
            </a:r>
            <a:r>
              <a:rPr lang="en-US" altLang="en-US" b="1" dirty="0"/>
              <a:t>Basin</a:t>
            </a:r>
            <a:r>
              <a:rPr lang="en-US" altLang="en-US" dirty="0"/>
              <a:t> to uppercase. Run the program.</a:t>
            </a:r>
          </a:p>
          <a:p>
            <a:pPr marL="344488" indent="-344488">
              <a:buClrTx/>
              <a:buSzPct val="100000"/>
              <a:buFont typeface="+mj-lt"/>
              <a:buAutoNum type="arabicPeriod"/>
            </a:pPr>
            <a:r>
              <a:rPr lang="en-US" altLang="en-US" dirty="0"/>
              <a:t>Move the LENGTH statement to the end of the DATA step. Run the program. Does it matter where the LENGTH statement is in the DATA step?</a:t>
            </a:r>
            <a:endParaRPr lang="en-US" altLang="en-US" dirty="0">
              <a:solidFill>
                <a:schemeClr val="tx1"/>
              </a:solidFill>
            </a:endParaRPr>
          </a:p>
        </p:txBody>
      </p:sp>
      <p:sp>
        <p:nvSpPr>
          <p:cNvPr id="5" name="Rectangle 6"/>
          <p:cNvSpPr>
            <a:spLocks noChangeArrowheads="1"/>
          </p:cNvSpPr>
          <p:nvPr>
            <p:custDataLst>
              <p:tags r:id="rId2"/>
            </p:custDataLst>
          </p:nvPr>
        </p:nvSpPr>
        <p:spPr bwMode="auto">
          <a:xfrm>
            <a:off x="2919473" y="2600014"/>
            <a:ext cx="3305457"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LENGTH </a:t>
            </a:r>
            <a:r>
              <a:rPr lang="en-US" sz="2000" i="1" dirty="0">
                <a:latin typeface="Calibri Light" panose="020F0302020204030204" pitchFamily="34" charset="0"/>
              </a:rPr>
              <a:t>char-column</a:t>
            </a:r>
            <a:r>
              <a:rPr lang="en-US" sz="2000" b="1" dirty="0">
                <a:latin typeface="Calibri Light" panose="020F0302020204030204" pitchFamily="34" charset="0"/>
              </a:rPr>
              <a:t> $ </a:t>
            </a:r>
            <a:r>
              <a:rPr lang="en-US" sz="2000" i="1" dirty="0">
                <a:latin typeface="Calibri Light" panose="020F0302020204030204" pitchFamily="34" charset="0"/>
              </a:rPr>
              <a:t>length</a:t>
            </a:r>
            <a:r>
              <a:rPr lang="en-US" sz="2000" b="1" dirty="0">
                <a:latin typeface="Calibri Light" panose="020F0302020204030204" pitchFamily="34" charset="0"/>
              </a:rPr>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Using the DATA Step to Create a SAS Data Set</a:t>
            </a:r>
          </a:p>
        </p:txBody>
      </p:sp>
      <p:sp>
        <p:nvSpPr>
          <p:cNvPr id="2" name="Content Placeholder 1"/>
          <p:cNvSpPr>
            <a:spLocks noGrp="1"/>
          </p:cNvSpPr>
          <p:nvPr>
            <p:ph idx="1"/>
          </p:nvPr>
        </p:nvSpPr>
        <p:spPr/>
        <p:txBody>
          <a:bodyPr/>
          <a:lstStyle/>
          <a:p>
            <a:r>
              <a:rPr lang="en-US" dirty="0"/>
              <a:t> </a:t>
            </a:r>
          </a:p>
        </p:txBody>
      </p:sp>
      <p:sp>
        <p:nvSpPr>
          <p:cNvPr id="4" name="TextBox 3"/>
          <p:cNvSpPr txBox="1"/>
          <p:nvPr>
            <p:custDataLst>
              <p:tags r:id="rId1"/>
            </p:custDataLst>
          </p:nvPr>
        </p:nvSpPr>
        <p:spPr>
          <a:xfrm>
            <a:off x="2580982" y="1516107"/>
            <a:ext cx="3212418" cy="88588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myclass;</a:t>
            </a:r>
          </a:p>
          <a:p>
            <a:pPr>
              <a:lnSpc>
                <a:spcPct val="85000"/>
              </a:lnSpc>
            </a:pPr>
            <a:r>
              <a:rPr lang="en-US" sz="1800" b="1" dirty="0">
                <a:latin typeface="Courier New" panose="02070309020205020404" pitchFamily="49" charset="0"/>
              </a:rPr>
              <a:t>   </a:t>
            </a:r>
            <a:r>
              <a:rPr lang="en-US" b="1" dirty="0">
                <a:latin typeface="Courier New" panose="02070309020205020404" pitchFamily="49" charset="0"/>
              </a:rPr>
              <a:t> </a:t>
            </a:r>
            <a:r>
              <a:rPr lang="en-US" sz="1800" b="1" dirty="0">
                <a:latin typeface="Courier New" panose="02070309020205020404" pitchFamily="49" charset="0"/>
              </a:rPr>
              <a:t>set sashelp.class;</a:t>
            </a:r>
          </a:p>
          <a:p>
            <a:pPr>
              <a:lnSpc>
                <a:spcPct val="85000"/>
              </a:lnSpc>
            </a:pPr>
            <a:r>
              <a:rPr lang="en-US" sz="1800" b="1" dirty="0">
                <a:latin typeface="Courier New" panose="02070309020205020404" pitchFamily="49" charset="0"/>
              </a:rPr>
              <a:t>run;</a:t>
            </a:r>
          </a:p>
        </p:txBody>
      </p:sp>
      <p:sp>
        <p:nvSpPr>
          <p:cNvPr id="5" name="Line Callout 1 4"/>
          <p:cNvSpPr/>
          <p:nvPr/>
        </p:nvSpPr>
        <p:spPr>
          <a:xfrm flipH="1">
            <a:off x="626358" y="881168"/>
            <a:ext cx="1732782" cy="923330"/>
          </a:xfrm>
          <a:prstGeom prst="borderCallout1">
            <a:avLst>
              <a:gd name="adj1" fmla="val 41257"/>
              <a:gd name="adj2" fmla="val 0"/>
              <a:gd name="adj3" fmla="val 81019"/>
              <a:gd name="adj4" fmla="val -16890"/>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900" tIns="45720" rIns="88900" bIns="45720" numCol="1" spcCol="0" rtlCol="0" fromWordArt="0" anchor="ctr" anchorCtr="0" forceAA="0" compatLnSpc="1">
            <a:prstTxWarp prst="textNoShape">
              <a:avLst/>
            </a:prstTxWarp>
            <a:spAutoFit/>
          </a:bodyPr>
          <a:lstStyle/>
          <a:p>
            <a:pPr algn="ctr"/>
            <a:r>
              <a:rPr lang="en-US" dirty="0">
                <a:solidFill>
                  <a:srgbClr val="000000"/>
                </a:solidFill>
              </a:rPr>
              <a:t>creates the table</a:t>
            </a:r>
            <a:br>
              <a:rPr lang="en-US" dirty="0">
                <a:solidFill>
                  <a:srgbClr val="000000"/>
                </a:solidFill>
              </a:rPr>
            </a:br>
            <a:r>
              <a:rPr lang="en-US" b="1" dirty="0" err="1">
                <a:solidFill>
                  <a:srgbClr val="000000"/>
                </a:solidFill>
              </a:rPr>
              <a:t>myclass</a:t>
            </a:r>
            <a:r>
              <a:rPr lang="en-US" dirty="0">
                <a:solidFill>
                  <a:srgbClr val="000000"/>
                </a:solidFill>
              </a:rPr>
              <a:t> in the</a:t>
            </a:r>
            <a:br>
              <a:rPr lang="en-US" dirty="0">
                <a:solidFill>
                  <a:srgbClr val="000000"/>
                </a:solidFill>
              </a:rPr>
            </a:br>
            <a:r>
              <a:rPr lang="en-US" b="1" dirty="0">
                <a:solidFill>
                  <a:srgbClr val="000000"/>
                </a:solidFill>
              </a:rPr>
              <a:t>Work</a:t>
            </a:r>
            <a:r>
              <a:rPr lang="en-US" dirty="0">
                <a:solidFill>
                  <a:srgbClr val="000000"/>
                </a:solidFill>
              </a:rPr>
              <a:t> library</a:t>
            </a:r>
          </a:p>
        </p:txBody>
      </p:sp>
      <p:sp>
        <p:nvSpPr>
          <p:cNvPr id="6" name="Line Callout 1 5"/>
          <p:cNvSpPr/>
          <p:nvPr/>
        </p:nvSpPr>
        <p:spPr>
          <a:xfrm flipH="1">
            <a:off x="621780" y="2009464"/>
            <a:ext cx="1737360" cy="923544"/>
          </a:xfrm>
          <a:prstGeom prst="borderCallout1">
            <a:avLst>
              <a:gd name="adj1" fmla="val 18750"/>
              <a:gd name="adj2" fmla="val 0"/>
              <a:gd name="adj3" fmla="val -5917"/>
              <a:gd name="adj4" fmla="val -4241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reads the table </a:t>
            </a:r>
            <a:r>
              <a:rPr lang="en-US" b="1" dirty="0">
                <a:solidFill>
                  <a:srgbClr val="000000"/>
                </a:solidFill>
              </a:rPr>
              <a:t>class</a:t>
            </a:r>
            <a:r>
              <a:rPr lang="en-US" dirty="0">
                <a:solidFill>
                  <a:srgbClr val="000000"/>
                </a:solidFill>
              </a:rPr>
              <a:t> in the </a:t>
            </a:r>
            <a:r>
              <a:rPr lang="en-US" b="1" dirty="0">
                <a:solidFill>
                  <a:srgbClr val="000000"/>
                </a:solidFill>
              </a:rPr>
              <a:t>Sashelp</a:t>
            </a:r>
            <a:r>
              <a:rPr lang="en-US" dirty="0">
                <a:solidFill>
                  <a:srgbClr val="000000"/>
                </a:solidFill>
              </a:rPr>
              <a:t> library</a:t>
            </a:r>
          </a:p>
        </p:txBody>
      </p:sp>
      <p:pic>
        <p:nvPicPr>
          <p:cNvPr id="9" name="Picture 8"/>
          <p:cNvPicPr>
            <a:picLocks noChangeAspect="1"/>
          </p:cNvPicPr>
          <p:nvPr/>
        </p:nvPicPr>
        <p:blipFill>
          <a:blip r:embed="rId4"/>
          <a:stretch>
            <a:fillRect/>
          </a:stretch>
        </p:blipFill>
        <p:spPr>
          <a:xfrm>
            <a:off x="5934513" y="1516107"/>
            <a:ext cx="2834947" cy="2788976"/>
          </a:xfrm>
          <a:prstGeom prst="rect">
            <a:avLst/>
          </a:prstGeom>
          <a:ln w="12700">
            <a:solidFill>
              <a:schemeClr val="tx1"/>
            </a:solidFill>
          </a:ln>
        </p:spPr>
      </p:pic>
    </p:spTree>
    <p:extLst>
      <p:ext uri="{BB962C8B-B14F-4D97-AF65-F5344CB8AC3E}">
        <p14:creationId xmlns:p14="http://schemas.microsoft.com/office/powerpoint/2010/main" val="3761217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4.08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6" name="TextBox 5"/>
          <p:cNvSpPr txBox="1"/>
          <p:nvPr>
            <p:custDataLst>
              <p:tags r:id="rId2"/>
            </p:custDataLst>
          </p:nvPr>
        </p:nvSpPr>
        <p:spPr>
          <a:xfrm>
            <a:off x="632615" y="1054105"/>
            <a:ext cx="6796732" cy="2534027"/>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storm_summary2;</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length Ocean $ 8;</a:t>
            </a:r>
          </a:p>
          <a:p>
            <a:pPr>
              <a:lnSpc>
                <a:spcPct val="85000"/>
              </a:lnSpc>
            </a:pPr>
            <a:r>
              <a:rPr lang="en-US" sz="1800" b="1" dirty="0">
                <a:latin typeface="Courier New" panose="02070309020205020404" pitchFamily="49" charset="0"/>
              </a:rPr>
              <a:t>    keep Basin Season Name MaxWindMPH Ocean;</a:t>
            </a:r>
          </a:p>
          <a:p>
            <a:pPr>
              <a:lnSpc>
                <a:spcPct val="85000"/>
              </a:lnSpc>
            </a:pPr>
            <a:r>
              <a:rPr lang="en-US" sz="1800" b="1" dirty="0">
                <a:latin typeface="Courier New" panose="02070309020205020404" pitchFamily="49" charset="0"/>
              </a:rPr>
              <a:t>    Basin=upcase(Basin);</a:t>
            </a:r>
          </a:p>
          <a:p>
            <a:pPr>
              <a:lnSpc>
                <a:spcPct val="85000"/>
              </a:lnSpc>
            </a:pPr>
            <a:r>
              <a:rPr lang="en-US" sz="1800" b="1" dirty="0">
                <a:latin typeface="Courier New" panose="02070309020205020404" pitchFamily="49" charset="0"/>
              </a:rPr>
              <a:t>    OceanCode=substr(Basin,2,1);</a:t>
            </a:r>
          </a:p>
          <a:p>
            <a:pPr>
              <a:lnSpc>
                <a:spcPct val="85000"/>
              </a:lnSpc>
            </a:pPr>
            <a:r>
              <a:rPr lang="en-US" sz="1800" b="1" dirty="0">
                <a:latin typeface="Courier New" panose="02070309020205020404" pitchFamily="49" charset="0"/>
              </a:rPr>
              <a:t>    if OceanCode="I" then Ocean="Indian";</a:t>
            </a:r>
          </a:p>
          <a:p>
            <a:pPr>
              <a:lnSpc>
                <a:spcPct val="85000"/>
              </a:lnSpc>
            </a:pPr>
            <a:r>
              <a:rPr lang="en-US" sz="1800" b="1" dirty="0">
                <a:latin typeface="Courier New" panose="02070309020205020404" pitchFamily="49" charset="0"/>
              </a:rPr>
              <a:t>    else if OceanCode="A" then Ocean="Atlantic";</a:t>
            </a:r>
          </a:p>
          <a:p>
            <a:pPr>
              <a:lnSpc>
                <a:spcPct val="85000"/>
              </a:lnSpc>
            </a:pPr>
            <a:r>
              <a:rPr lang="en-US" sz="1800" b="1" dirty="0">
                <a:latin typeface="Courier New" panose="02070309020205020404" pitchFamily="49" charset="0"/>
              </a:rPr>
              <a:t>    else Ocean="Pacific";</a:t>
            </a:r>
          </a:p>
          <a:p>
            <a:pPr>
              <a:lnSpc>
                <a:spcPct val="85000"/>
              </a:lnSpc>
            </a:pPr>
            <a:r>
              <a:rPr lang="en-US" sz="1800" b="1" dirty="0">
                <a:latin typeface="Courier New" panose="02070309020205020404" pitchFamily="49" charset="0"/>
              </a:rPr>
              <a:t>run;</a:t>
            </a:r>
          </a:p>
        </p:txBody>
      </p:sp>
      <p:sp>
        <p:nvSpPr>
          <p:cNvPr id="7" name="Rectangle 6"/>
          <p:cNvSpPr/>
          <p:nvPr>
            <p:custDataLst>
              <p:tags r:id="rId3"/>
            </p:custDataLst>
          </p:nvPr>
        </p:nvSpPr>
        <p:spPr>
          <a:xfrm>
            <a:off x="1254283" y="1606359"/>
            <a:ext cx="23209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Rectangle 7"/>
          <p:cNvSpPr/>
          <p:nvPr>
            <p:custDataLst>
              <p:tags r:id="rId4"/>
            </p:custDataLst>
          </p:nvPr>
        </p:nvSpPr>
        <p:spPr>
          <a:xfrm>
            <a:off x="1245657" y="2067680"/>
            <a:ext cx="27305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Line Callout 1 1"/>
          <p:cNvSpPr/>
          <p:nvPr/>
        </p:nvSpPr>
        <p:spPr>
          <a:xfrm>
            <a:off x="6262803" y="841437"/>
            <a:ext cx="2265374" cy="881508"/>
          </a:xfrm>
          <a:prstGeom prst="borderCallout1">
            <a:avLst>
              <a:gd name="adj1" fmla="val 99863"/>
              <a:gd name="adj2" fmla="val 54932"/>
              <a:gd name="adj3" fmla="val 190203"/>
              <a:gd name="adj4" fmla="val -925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Without the LENGTH statement, </a:t>
            </a:r>
            <a:r>
              <a:rPr lang="en-US" b="1" dirty="0">
                <a:solidFill>
                  <a:srgbClr val="000000"/>
                </a:solidFill>
              </a:rPr>
              <a:t>Ocean</a:t>
            </a:r>
            <a:r>
              <a:rPr lang="en-US" dirty="0">
                <a:solidFill>
                  <a:srgbClr val="000000"/>
                </a:solidFill>
              </a:rPr>
              <a:t> had a length of 6.</a:t>
            </a:r>
          </a:p>
        </p:txBody>
      </p:sp>
      <p:sp>
        <p:nvSpPr>
          <p:cNvPr id="4" name="Line Callout 1 3"/>
          <p:cNvSpPr/>
          <p:nvPr/>
        </p:nvSpPr>
        <p:spPr>
          <a:xfrm>
            <a:off x="3575272" y="3544368"/>
            <a:ext cx="3555677" cy="897290"/>
          </a:xfrm>
          <a:prstGeom prst="borderCallout1">
            <a:avLst>
              <a:gd name="adj1" fmla="val 18750"/>
              <a:gd name="adj2" fmla="val 0"/>
              <a:gd name="adj3" fmla="val -32315"/>
              <a:gd name="adj4" fmla="val -1403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Without converting </a:t>
            </a:r>
            <a:r>
              <a:rPr lang="en-US" b="1" dirty="0">
                <a:solidFill>
                  <a:srgbClr val="000000"/>
                </a:solidFill>
              </a:rPr>
              <a:t>Basin</a:t>
            </a:r>
            <a:r>
              <a:rPr lang="en-US" dirty="0">
                <a:solidFill>
                  <a:srgbClr val="000000"/>
                </a:solidFill>
              </a:rPr>
              <a:t> to uppercase, all lowercase </a:t>
            </a:r>
            <a:r>
              <a:rPr lang="en-US" b="1" dirty="0" err="1">
                <a:solidFill>
                  <a:srgbClr val="000000"/>
                </a:solidFill>
              </a:rPr>
              <a:t>OceanCode</a:t>
            </a:r>
            <a:r>
              <a:rPr lang="en-US" dirty="0">
                <a:solidFill>
                  <a:srgbClr val="000000"/>
                </a:solidFill>
              </a:rPr>
              <a:t> values were assigned as </a:t>
            </a:r>
            <a:r>
              <a:rPr lang="en-US" i="1" dirty="0">
                <a:solidFill>
                  <a:srgbClr val="000000"/>
                </a:solidFill>
              </a:rPr>
              <a:t>Pacific</a:t>
            </a:r>
            <a:r>
              <a:rPr lang="en-US" dirty="0">
                <a:solidFill>
                  <a:srgbClr val="000000"/>
                </a:solidFill>
              </a:rPr>
              <a:t>. </a:t>
            </a:r>
          </a:p>
        </p:txBody>
      </p:sp>
    </p:spTree>
    <p:custDataLst>
      <p:tags r:id="rId1"/>
    </p:custDataLst>
    <p:extLst>
      <p:ext uri="{BB962C8B-B14F-4D97-AF65-F5344CB8AC3E}">
        <p14:creationId xmlns:p14="http://schemas.microsoft.com/office/powerpoint/2010/main" val="3258383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4.08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r>
              <a:rPr lang="en-US" altLang="en-US" dirty="0"/>
              <a:t>Does it matter where the LENGTH statement is in the DATA step?</a:t>
            </a:r>
          </a:p>
          <a:p>
            <a:r>
              <a:rPr lang="en-US" altLang="en-US" b="1" dirty="0"/>
              <a:t>Yes, the length of a column is set the first time it occurs in the DATA step. </a:t>
            </a:r>
            <a:br>
              <a:rPr lang="en-US" altLang="en-US" b="1" dirty="0"/>
            </a:br>
            <a:r>
              <a:rPr lang="en-US" altLang="en-US" b="1" dirty="0"/>
              <a:t>It cannot be changed by a LENGTH statement that occurs later in the code.</a:t>
            </a:r>
            <a:endParaRPr lang="en-US" altLang="en-US" b="1" dirty="0">
              <a:solidFill>
                <a:schemeClr val="tx1"/>
              </a:solidFill>
            </a:endParaRPr>
          </a:p>
        </p:txBody>
      </p:sp>
      <p:sp>
        <p:nvSpPr>
          <p:cNvPr id="5" name="TextBox 4"/>
          <p:cNvSpPr txBox="1"/>
          <p:nvPr/>
        </p:nvSpPr>
        <p:spPr>
          <a:xfrm>
            <a:off x="626364" y="2002429"/>
            <a:ext cx="5510015" cy="2118529"/>
          </a:xfrm>
          <a:prstGeom prst="rect">
            <a:avLst/>
          </a:prstGeom>
          <a:solidFill>
            <a:srgbClr val="FFFFFF"/>
          </a:solidFill>
          <a:ln w="19050" cmpd="sng">
            <a:solidFill>
              <a:schemeClr val="tx2"/>
            </a:solidFill>
          </a:ln>
        </p:spPr>
        <p:txBody>
          <a:bodyPr vert="horz" wrap="square" lIns="88900" tIns="88900" rIns="88900" bIns="88900" rtlCol="0">
            <a:spAutoFit/>
          </a:bodyPr>
          <a:lstStyle/>
          <a:p>
            <a:r>
              <a:rPr lang="en-US" sz="1400" dirty="0">
                <a:solidFill>
                  <a:srgbClr val="000000"/>
                </a:solidFill>
                <a:latin typeface="SAS Monospace" panose="020B0609020202020204" pitchFamily="49" charset="0"/>
              </a:rPr>
              <a:t>56         	else Ocean="Pacific";</a:t>
            </a:r>
          </a:p>
          <a:p>
            <a:r>
              <a:rPr lang="en-US" sz="1400" dirty="0">
                <a:solidFill>
                  <a:srgbClr val="000000"/>
                </a:solidFill>
                <a:latin typeface="SAS Monospace" panose="020B0609020202020204" pitchFamily="49" charset="0"/>
              </a:rPr>
              <a:t>57         	length Ocean $ 8;</a:t>
            </a:r>
          </a:p>
          <a:p>
            <a:r>
              <a:rPr lang="en-US" sz="1400" dirty="0">
                <a:solidFill>
                  <a:srgbClr val="009600"/>
                </a:solidFill>
                <a:latin typeface="SAS Monospace" panose="020B0609020202020204" pitchFamily="49" charset="0"/>
              </a:rPr>
              <a:t>WARNING: Length of character variable Ocean has         </a:t>
            </a:r>
          </a:p>
          <a:p>
            <a:r>
              <a:rPr lang="en-US" sz="1400" dirty="0">
                <a:solidFill>
                  <a:srgbClr val="009600"/>
                </a:solidFill>
                <a:latin typeface="SAS Monospace" panose="020B0609020202020204" pitchFamily="49" charset="0"/>
              </a:rPr>
              <a:t>         already been set. </a:t>
            </a:r>
          </a:p>
          <a:p>
            <a:r>
              <a:rPr lang="en-US" sz="1400" dirty="0">
                <a:solidFill>
                  <a:srgbClr val="009600"/>
                </a:solidFill>
                <a:latin typeface="SAS Monospace" panose="020B0609020202020204" pitchFamily="49" charset="0"/>
              </a:rPr>
              <a:t>         Use the LENGTH statement as the very  </a:t>
            </a:r>
          </a:p>
          <a:p>
            <a:r>
              <a:rPr lang="en-US" sz="1400" dirty="0">
                <a:solidFill>
                  <a:srgbClr val="009600"/>
                </a:solidFill>
                <a:latin typeface="SAS Monospace" panose="020B0609020202020204" pitchFamily="49" charset="0"/>
              </a:rPr>
              <a:t>         first statement in the DATA STEP to </a:t>
            </a:r>
          </a:p>
          <a:p>
            <a:r>
              <a:rPr lang="en-US" sz="1400" dirty="0">
                <a:solidFill>
                  <a:srgbClr val="009600"/>
                </a:solidFill>
                <a:latin typeface="SAS Monospace" panose="020B0609020202020204" pitchFamily="49" charset="0"/>
              </a:rPr>
              <a:t>         declare the length of a character </a:t>
            </a:r>
          </a:p>
          <a:p>
            <a:r>
              <a:rPr lang="en-US" sz="1400" dirty="0">
                <a:solidFill>
                  <a:srgbClr val="009600"/>
                </a:solidFill>
                <a:latin typeface="SAS Monospace" panose="020B0609020202020204" pitchFamily="49" charset="0"/>
              </a:rPr>
              <a:t>         variable.</a:t>
            </a:r>
          </a:p>
          <a:p>
            <a:r>
              <a:rPr lang="en-US" sz="1400" dirty="0">
                <a:solidFill>
                  <a:srgbClr val="000000"/>
                </a:solidFill>
                <a:latin typeface="SAS Monospace" panose="020B0609020202020204" pitchFamily="49" charset="0"/>
              </a:rPr>
              <a:t>58         run;</a:t>
            </a:r>
            <a:endParaRPr lang="en-US" dirty="0">
              <a:solidFill>
                <a:srgbClr val="000000"/>
              </a:solidFill>
              <a:latin typeface="SAS Monospace" panose="020B0609020202020204" pitchFamily="49" charset="0"/>
            </a:endParaRPr>
          </a:p>
        </p:txBody>
      </p:sp>
      <p:sp>
        <p:nvSpPr>
          <p:cNvPr id="9" name="Oval Callout 8"/>
          <p:cNvSpPr/>
          <p:nvPr/>
        </p:nvSpPr>
        <p:spPr>
          <a:xfrm>
            <a:off x="5963478" y="2228850"/>
            <a:ext cx="2970971" cy="1781840"/>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kern="1000" dirty="0"/>
              <a:t>The order of KEEP, DROP, and </a:t>
            </a:r>
            <a:r>
              <a:rPr lang="en-US" kern="1000" dirty="0"/>
              <a:t>WHERE </a:t>
            </a:r>
            <a:r>
              <a:rPr lang="en-US" sz="1800" kern="1000" dirty="0"/>
              <a:t>statements does not matter in the DATA step. </a:t>
            </a:r>
          </a:p>
        </p:txBody>
      </p:sp>
      <p:sp>
        <p:nvSpPr>
          <p:cNvPr id="12" name="Freeform 16"/>
          <p:cNvSpPr>
            <a:spLocks noChangeAspect="1" noEditPoints="1"/>
          </p:cNvSpPr>
          <p:nvPr/>
        </p:nvSpPr>
        <p:spPr bwMode="auto">
          <a:xfrm>
            <a:off x="6050677" y="406232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571000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custDataLst>
              <p:tags r:id="rId1"/>
            </p:custDataLst>
          </p:nvPr>
        </p:nvSpPr>
        <p:spPr>
          <a:xfrm>
            <a:off x="283964" y="1053055"/>
            <a:ext cx="8588890"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cars2;</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if MPG_City&gt;26 and MPG_Highway&gt;30 then Efficiency=1;</a:t>
            </a:r>
          </a:p>
          <a:p>
            <a:pPr>
              <a:lnSpc>
                <a:spcPct val="85000"/>
              </a:lnSpc>
            </a:pPr>
            <a:r>
              <a:rPr lang="en-US" sz="1800" b="1" dirty="0">
                <a:latin typeface="Courier New" panose="02070309020205020404" pitchFamily="49" charset="0"/>
                <a:cs typeface="Courier New" panose="02070309020205020404" pitchFamily="49" charset="0"/>
              </a:rPr>
              <a:t>    else if MPG_City&gt;20 and MPG_Highway&gt;25 then Efficiency=2;</a:t>
            </a:r>
          </a:p>
          <a:p>
            <a:pPr>
              <a:lnSpc>
                <a:spcPct val="85000"/>
              </a:lnSpc>
            </a:pPr>
            <a:r>
              <a:rPr lang="en-US" sz="1800" b="1" dirty="0">
                <a:latin typeface="Courier New" panose="02070309020205020404" pitchFamily="49" charset="0"/>
                <a:cs typeface="Courier New" panose="02070309020205020404" pitchFamily="49" charset="0"/>
              </a:rPr>
              <a:t>    else Efficiency=3;</a:t>
            </a:r>
          </a:p>
          <a:p>
            <a:pPr>
              <a:lnSpc>
                <a:spcPct val="85000"/>
              </a:lnSpc>
            </a:pPr>
            <a:r>
              <a:rPr lang="en-US" sz="1800" b="1" dirty="0">
                <a:latin typeface="Courier New" panose="02070309020205020404" pitchFamily="49" charset="0"/>
                <a:cs typeface="Courier New" panose="02070309020205020404" pitchFamily="49" charset="0"/>
              </a:rPr>
              <a:t>    keep Make Model MPG_City MPG_Highway Efficiency;</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2" name="Title 1"/>
          <p:cNvSpPr>
            <a:spLocks noGrp="1"/>
          </p:cNvSpPr>
          <p:nvPr>
            <p:ph type="title"/>
          </p:nvPr>
        </p:nvSpPr>
        <p:spPr/>
        <p:txBody>
          <a:bodyPr/>
          <a:lstStyle/>
          <a:p>
            <a:r>
              <a:rPr lang="en-US" dirty="0"/>
              <a:t>Using Compound Conditions with IF-THEN/ELSE</a:t>
            </a:r>
          </a:p>
        </p:txBody>
      </p:sp>
      <p:sp>
        <p:nvSpPr>
          <p:cNvPr id="3" name="Line Callout 1 2"/>
          <p:cNvSpPr/>
          <p:nvPr/>
        </p:nvSpPr>
        <p:spPr>
          <a:xfrm flipH="1">
            <a:off x="729404" y="3143789"/>
            <a:ext cx="1841299" cy="642777"/>
          </a:xfrm>
          <a:prstGeom prst="borderCallout1">
            <a:avLst>
              <a:gd name="adj1" fmla="val 18750"/>
              <a:gd name="adj2" fmla="val 0"/>
              <a:gd name="adj3" fmla="val -204641"/>
              <a:gd name="adj4" fmla="val -27199"/>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Both conditions must be true.</a:t>
            </a:r>
          </a:p>
        </p:txBody>
      </p:sp>
      <p:sp>
        <p:nvSpPr>
          <p:cNvPr id="12" name="Rectangle 11"/>
          <p:cNvSpPr/>
          <p:nvPr>
            <p:custDataLst>
              <p:tags r:id="rId2"/>
            </p:custDataLst>
          </p:nvPr>
        </p:nvSpPr>
        <p:spPr>
          <a:xfrm>
            <a:off x="2959711" y="1608299"/>
            <a:ext cx="4096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TextBox 6"/>
          <p:cNvSpPr txBox="1"/>
          <p:nvPr/>
        </p:nvSpPr>
        <p:spPr>
          <a:xfrm>
            <a:off x="912118" y="3945203"/>
            <a:ext cx="1923326" cy="646331"/>
          </a:xfrm>
          <a:prstGeom prst="rect">
            <a:avLst/>
          </a:prstGeom>
          <a:solidFill>
            <a:srgbClr val="D7EAA0"/>
          </a:solidFill>
          <a:ln w="12700">
            <a:solidFill>
              <a:schemeClr val="tx1"/>
            </a:solidFill>
          </a:ln>
        </p:spPr>
        <p:txBody>
          <a:bodyPr wrap="square" rtlCol="0">
            <a:spAutoFit/>
          </a:bodyPr>
          <a:lstStyle/>
          <a:p>
            <a:pPr algn="ctr"/>
            <a:r>
              <a:rPr lang="en-US" dirty="0"/>
              <a:t>O</a:t>
            </a:r>
            <a:r>
              <a:rPr lang="en-US" sz="1800" dirty="0"/>
              <a:t>ne condition</a:t>
            </a:r>
          </a:p>
          <a:p>
            <a:pPr algn="ctr"/>
            <a:r>
              <a:rPr lang="en-US" sz="1800" dirty="0"/>
              <a:t>must be true.</a:t>
            </a:r>
          </a:p>
        </p:txBody>
      </p:sp>
      <p:sp>
        <p:nvSpPr>
          <p:cNvPr id="11" name="Oval 10"/>
          <p:cNvSpPr/>
          <p:nvPr/>
        </p:nvSpPr>
        <p:spPr>
          <a:xfrm>
            <a:off x="481302" y="3896265"/>
            <a:ext cx="702945" cy="685507"/>
          </a:xfrm>
          <a:prstGeom prst="ellipse">
            <a:avLst/>
          </a:prstGeom>
          <a:solidFill>
            <a:schemeClr val="accent6">
              <a:lumMod val="40000"/>
              <a:lumOff val="60000"/>
            </a:scheme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chemeClr val="tx1"/>
                </a:solidFill>
              </a:rPr>
              <a:t>OR</a:t>
            </a:r>
          </a:p>
        </p:txBody>
      </p:sp>
      <p:pic>
        <p:nvPicPr>
          <p:cNvPr id="10" name="Picture 9"/>
          <p:cNvPicPr>
            <a:picLocks noChangeAspect="1"/>
          </p:cNvPicPr>
          <p:nvPr/>
        </p:nvPicPr>
        <p:blipFill>
          <a:blip r:embed="rId5"/>
          <a:stretch>
            <a:fillRect/>
          </a:stretch>
        </p:blipFill>
        <p:spPr>
          <a:xfrm>
            <a:off x="3121198" y="3113972"/>
            <a:ext cx="5774254" cy="1297454"/>
          </a:xfrm>
          <a:prstGeom prst="rect">
            <a:avLst/>
          </a:prstGeom>
          <a:ln w="12700">
            <a:solidFill>
              <a:schemeClr val="tx1"/>
            </a:solidFill>
          </a:ln>
        </p:spPr>
      </p:pic>
      <p:sp>
        <p:nvSpPr>
          <p:cNvPr id="8" name="Oval 7"/>
          <p:cNvSpPr/>
          <p:nvPr/>
        </p:nvSpPr>
        <p:spPr>
          <a:xfrm>
            <a:off x="43806" y="3082931"/>
            <a:ext cx="842376" cy="703635"/>
          </a:xfrm>
          <a:prstGeom prst="ellipse">
            <a:avLst/>
          </a:prstGeom>
          <a:solidFill>
            <a:schemeClr val="accent6">
              <a:lumMod val="40000"/>
              <a:lumOff val="60000"/>
            </a:scheme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chemeClr val="tx1"/>
                </a:solidFill>
              </a:rPr>
              <a:t>AND</a:t>
            </a:r>
          </a:p>
        </p:txBody>
      </p:sp>
    </p:spTree>
    <p:extLst>
      <p:ext uri="{BB962C8B-B14F-4D97-AF65-F5344CB8AC3E}">
        <p14:creationId xmlns:p14="http://schemas.microsoft.com/office/powerpoint/2010/main" val="974684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Processing Multiple Statements</a:t>
            </a:r>
          </a:p>
        </p:txBody>
      </p:sp>
      <p:sp>
        <p:nvSpPr>
          <p:cNvPr id="8" name="TextBox 7"/>
          <p:cNvSpPr txBox="1"/>
          <p:nvPr>
            <p:custDataLst>
              <p:tags r:id="rId1"/>
            </p:custDataLst>
          </p:nvPr>
        </p:nvSpPr>
        <p:spPr>
          <a:xfrm>
            <a:off x="282554" y="1053571"/>
            <a:ext cx="8588890"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length Cost_Type $ 4;</a:t>
            </a:r>
          </a:p>
          <a:p>
            <a:pPr>
              <a:lnSpc>
                <a:spcPct val="85000"/>
              </a:lnSpc>
            </a:pPr>
            <a:r>
              <a:rPr lang="en-US" sz="1800" b="1" dirty="0">
                <a:latin typeface="Courier New" panose="02070309020205020404" pitchFamily="49" charset="0"/>
              </a:rPr>
              <a:t>    if MSRP&lt;20000 then Cost_Group=1 and Cost_Type="Low";</a:t>
            </a:r>
          </a:p>
          <a:p>
            <a:pPr>
              <a:lnSpc>
                <a:spcPct val="85000"/>
              </a:lnSpc>
            </a:pPr>
            <a:r>
              <a:rPr lang="en-US" sz="1800" b="1" dirty="0">
                <a:latin typeface="Courier New" panose="02070309020205020404" pitchFamily="49" charset="0"/>
              </a:rPr>
              <a:t>    else if MSRP&lt;40000 then Cost_Group=2 and Cost_Type="Mid";</a:t>
            </a:r>
          </a:p>
          <a:p>
            <a:pPr>
              <a:lnSpc>
                <a:spcPct val="85000"/>
              </a:lnSpc>
            </a:pPr>
            <a:r>
              <a:rPr lang="en-US" sz="1800" b="1" dirty="0">
                <a:latin typeface="Courier New" panose="02070309020205020404" pitchFamily="49" charset="0"/>
              </a:rPr>
              <a:t>    else Cost_Group=3 and Cost_Type="High";</a:t>
            </a:r>
          </a:p>
          <a:p>
            <a:pPr>
              <a:lnSpc>
                <a:spcPct val="85000"/>
              </a:lnSpc>
            </a:pPr>
            <a:r>
              <a:rPr lang="en-US" sz="1800" b="1" dirty="0">
                <a:latin typeface="Courier New" panose="02070309020205020404" pitchFamily="49" charset="0"/>
              </a:rPr>
              <a:t>run;</a:t>
            </a:r>
          </a:p>
        </p:txBody>
      </p:sp>
      <p:sp>
        <p:nvSpPr>
          <p:cNvPr id="9" name="Oval Callout 8"/>
          <p:cNvSpPr/>
          <p:nvPr/>
        </p:nvSpPr>
        <p:spPr>
          <a:xfrm>
            <a:off x="5669561" y="2599688"/>
            <a:ext cx="3196883" cy="154005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kern="1000" dirty="0"/>
              <a:t>This </a:t>
            </a:r>
            <a:r>
              <a:rPr lang="en-US" sz="1800" kern="1000"/>
              <a:t>program </a:t>
            </a:r>
            <a:r>
              <a:rPr lang="en-US" sz="1800" kern="1000">
                <a:solidFill>
                  <a:srgbClr val="000000"/>
                </a:solidFill>
              </a:rPr>
              <a:t>doesn’t</a:t>
            </a:r>
            <a:r>
              <a:rPr lang="en-US" sz="1800" kern="1000"/>
              <a:t> </a:t>
            </a:r>
            <a:r>
              <a:rPr lang="en-US" sz="1800" kern="1000" dirty="0"/>
              <a:t>work because only one statement is permitted after THEN.</a:t>
            </a:r>
          </a:p>
        </p:txBody>
      </p:sp>
      <p:sp>
        <p:nvSpPr>
          <p:cNvPr id="12" name="Line Callout 1 11"/>
          <p:cNvSpPr/>
          <p:nvPr/>
        </p:nvSpPr>
        <p:spPr>
          <a:xfrm flipH="1">
            <a:off x="867726" y="3136968"/>
            <a:ext cx="1984023" cy="884143"/>
          </a:xfrm>
          <a:prstGeom prst="borderCallout1">
            <a:avLst>
              <a:gd name="adj1" fmla="val 18750"/>
              <a:gd name="adj2" fmla="val 0"/>
              <a:gd name="adj3" fmla="val -70029"/>
              <a:gd name="adj4" fmla="val -26232"/>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Compound statements</a:t>
            </a:r>
            <a:br>
              <a:rPr lang="en-US" dirty="0">
                <a:solidFill>
                  <a:srgbClr val="000000"/>
                </a:solidFill>
              </a:rPr>
            </a:br>
            <a:r>
              <a:rPr lang="en-US" dirty="0">
                <a:solidFill>
                  <a:srgbClr val="000000"/>
                </a:solidFill>
              </a:rPr>
              <a:t>are not allowed.</a:t>
            </a:r>
          </a:p>
        </p:txBody>
      </p:sp>
      <p:sp>
        <p:nvSpPr>
          <p:cNvPr id="13" name="Freeform 16"/>
          <p:cNvSpPr>
            <a:spLocks noChangeAspect="1" noEditPoints="1"/>
          </p:cNvSpPr>
          <p:nvPr/>
        </p:nvSpPr>
        <p:spPr bwMode="auto">
          <a:xfrm>
            <a:off x="5741377" y="4138342"/>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Rectangle 1">
            <a:extLst>
              <a:ext uri="{FF2B5EF4-FFF2-40B4-BE49-F238E27FC236}">
                <a16:creationId xmlns:a16="http://schemas.microsoft.com/office/drawing/2014/main" id="{04256D01-C66A-4938-A3DA-3522E1B164E4}"/>
              </a:ext>
            </a:extLst>
          </p:cNvPr>
          <p:cNvSpPr/>
          <p:nvPr>
            <p:custDataLst>
              <p:tags r:id="rId2"/>
            </p:custDataLst>
          </p:nvPr>
        </p:nvSpPr>
        <p:spPr>
          <a:xfrm>
            <a:off x="5286354" y="1841987"/>
            <a:ext cx="4096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F0D89446-7ED6-40F5-A4A7-B6427A6A1DA6}"/>
              </a:ext>
            </a:extLst>
          </p:cNvPr>
          <p:cNvSpPr/>
          <p:nvPr>
            <p:custDataLst>
              <p:tags r:id="rId3"/>
            </p:custDataLst>
          </p:nvPr>
        </p:nvSpPr>
        <p:spPr>
          <a:xfrm>
            <a:off x="5968979" y="2075159"/>
            <a:ext cx="4096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13CB4F2A-879D-45A5-B828-6B5662071B0B}"/>
              </a:ext>
            </a:extLst>
          </p:cNvPr>
          <p:cNvSpPr/>
          <p:nvPr>
            <p:custDataLst>
              <p:tags r:id="rId4"/>
            </p:custDataLst>
          </p:nvPr>
        </p:nvSpPr>
        <p:spPr>
          <a:xfrm>
            <a:off x="3375004" y="2308331"/>
            <a:ext cx="4096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19148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Processing Multiple Statements with IF-THEN/DO</a:t>
            </a:r>
          </a:p>
        </p:txBody>
      </p:sp>
      <p:sp>
        <p:nvSpPr>
          <p:cNvPr id="5" name="Rectangle 6"/>
          <p:cNvSpPr>
            <a:spLocks noChangeArrowheads="1"/>
          </p:cNvSpPr>
          <p:nvPr>
            <p:custDataLst>
              <p:tags r:id="rId1"/>
            </p:custDataLst>
          </p:nvPr>
        </p:nvSpPr>
        <p:spPr bwMode="auto">
          <a:xfrm>
            <a:off x="3040122" y="1045004"/>
            <a:ext cx="3071162" cy="2949525"/>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IF </a:t>
            </a:r>
            <a:r>
              <a:rPr lang="en-US" sz="2000" i="1" dirty="0">
                <a:latin typeface="Calibri Light" panose="020F0302020204030204" pitchFamily="34" charset="0"/>
              </a:rPr>
              <a:t>expression </a:t>
            </a:r>
            <a:r>
              <a:rPr lang="en-US" sz="2000" b="1" dirty="0">
                <a:latin typeface="Calibri Light" panose="020F0302020204030204" pitchFamily="34" charset="0"/>
              </a:rPr>
              <a:t>THEN DO; </a:t>
            </a:r>
          </a:p>
          <a:p>
            <a:pPr>
              <a:defRPr/>
            </a:pPr>
            <a:r>
              <a:rPr lang="en-US" sz="2000" b="1" dirty="0">
                <a:latin typeface="Calibri Light" panose="020F0302020204030204" pitchFamily="34" charset="0"/>
              </a:rPr>
              <a:t>    &lt;</a:t>
            </a:r>
            <a:r>
              <a:rPr lang="en-US" sz="2000" i="1" dirty="0">
                <a:latin typeface="Calibri Light" panose="020F0302020204030204" pitchFamily="34" charset="0"/>
              </a:rPr>
              <a:t>executable</a:t>
            </a:r>
            <a:r>
              <a:rPr lang="en-US" sz="2000" b="1" dirty="0">
                <a:latin typeface="Calibri Light" panose="020F0302020204030204" pitchFamily="34" charset="0"/>
              </a:rPr>
              <a:t> </a:t>
            </a:r>
            <a:r>
              <a:rPr lang="en-US" sz="2000" i="1" dirty="0">
                <a:latin typeface="Calibri Light" panose="020F0302020204030204" pitchFamily="34" charset="0"/>
              </a:rPr>
              <a:t>statements</a:t>
            </a:r>
            <a:r>
              <a:rPr lang="en-US" sz="2000" b="1" dirty="0">
                <a:latin typeface="Calibri Light" panose="020F0302020204030204" pitchFamily="34" charset="0"/>
              </a:rPr>
              <a:t>&gt;</a:t>
            </a:r>
            <a:endParaRPr lang="en-US" sz="2000" dirty="0">
              <a:latin typeface="Calibri Light" panose="020F0302020204030204" pitchFamily="34" charset="0"/>
            </a:endParaRPr>
          </a:p>
          <a:p>
            <a:pPr>
              <a:defRPr/>
            </a:pPr>
            <a:r>
              <a:rPr lang="en-US" sz="2000" b="1" dirty="0">
                <a:latin typeface="Calibri Light" panose="020F0302020204030204" pitchFamily="34" charset="0"/>
              </a:rPr>
              <a:t>END;</a:t>
            </a:r>
          </a:p>
          <a:p>
            <a:pPr>
              <a:defRPr/>
            </a:pPr>
            <a:r>
              <a:rPr lang="en-US" sz="2000" b="1" dirty="0">
                <a:latin typeface="Calibri Light" panose="020F0302020204030204" pitchFamily="34" charset="0"/>
              </a:rPr>
              <a:t>ELSE IF </a:t>
            </a:r>
            <a:r>
              <a:rPr lang="en-US" sz="2000" i="1" dirty="0">
                <a:latin typeface="Calibri Light" panose="020F0302020204030204" pitchFamily="34" charset="0"/>
              </a:rPr>
              <a:t>expression </a:t>
            </a:r>
            <a:r>
              <a:rPr lang="en-US" sz="2000" b="1" dirty="0">
                <a:latin typeface="Calibri Light" panose="020F0302020204030204" pitchFamily="34" charset="0"/>
              </a:rPr>
              <a:t>THEN DO;</a:t>
            </a:r>
          </a:p>
          <a:p>
            <a:pPr>
              <a:defRPr/>
            </a:pPr>
            <a:r>
              <a:rPr lang="en-US" sz="2000" b="1" dirty="0">
                <a:latin typeface="Calibri Light" panose="020F0302020204030204" pitchFamily="34" charset="0"/>
              </a:rPr>
              <a:t>    &lt;</a:t>
            </a:r>
            <a:r>
              <a:rPr lang="en-US" sz="2000" i="1" dirty="0">
                <a:latin typeface="Calibri Light" panose="020F0302020204030204" pitchFamily="34" charset="0"/>
              </a:rPr>
              <a:t>executable</a:t>
            </a:r>
            <a:r>
              <a:rPr lang="en-US" sz="2000" b="1" dirty="0">
                <a:latin typeface="Calibri Light" panose="020F0302020204030204" pitchFamily="34" charset="0"/>
              </a:rPr>
              <a:t> </a:t>
            </a:r>
            <a:r>
              <a:rPr lang="en-US" sz="2000" i="1" dirty="0">
                <a:latin typeface="Calibri Light" panose="020F0302020204030204" pitchFamily="34" charset="0"/>
              </a:rPr>
              <a:t>statements</a:t>
            </a:r>
            <a:r>
              <a:rPr lang="en-US" sz="2000" b="1" dirty="0">
                <a:latin typeface="Calibri Light" panose="020F0302020204030204" pitchFamily="34" charset="0"/>
              </a:rPr>
              <a:t>&gt;</a:t>
            </a:r>
            <a:endParaRPr lang="en-US" sz="2000" dirty="0">
              <a:latin typeface="Calibri Light" panose="020F0302020204030204" pitchFamily="34" charset="0"/>
            </a:endParaRPr>
          </a:p>
          <a:p>
            <a:pPr>
              <a:defRPr/>
            </a:pPr>
            <a:r>
              <a:rPr lang="en-US" sz="2000" b="1" dirty="0">
                <a:latin typeface="Calibri Light" panose="020F0302020204030204" pitchFamily="34" charset="0"/>
              </a:rPr>
              <a:t>END;</a:t>
            </a:r>
          </a:p>
          <a:p>
            <a:pPr>
              <a:defRPr/>
            </a:pPr>
            <a:r>
              <a:rPr lang="en-US" sz="2000" b="1" dirty="0">
                <a:latin typeface="Calibri Light" panose="020F0302020204030204" pitchFamily="34" charset="0"/>
              </a:rPr>
              <a:t>ELSE DO;</a:t>
            </a:r>
          </a:p>
          <a:p>
            <a:pPr>
              <a:defRPr/>
            </a:pPr>
            <a:r>
              <a:rPr lang="en-US" sz="2000" b="1" dirty="0">
                <a:latin typeface="Calibri Light" panose="020F0302020204030204" pitchFamily="34" charset="0"/>
              </a:rPr>
              <a:t>    &lt;</a:t>
            </a:r>
            <a:r>
              <a:rPr lang="en-US" sz="2000" i="1" dirty="0">
                <a:latin typeface="Calibri Light" panose="020F0302020204030204" pitchFamily="34" charset="0"/>
              </a:rPr>
              <a:t>executable statements</a:t>
            </a:r>
            <a:r>
              <a:rPr lang="en-US" sz="2000" b="1" dirty="0">
                <a:latin typeface="Calibri Light" panose="020F0302020204030204" pitchFamily="34" charset="0"/>
              </a:rPr>
              <a:t>&gt;</a:t>
            </a:r>
          </a:p>
          <a:p>
            <a:pPr>
              <a:defRPr/>
            </a:pPr>
            <a:r>
              <a:rPr lang="en-US" sz="2000" b="1" dirty="0">
                <a:latin typeface="Calibri Light" panose="020F0302020204030204" pitchFamily="34" charset="0"/>
              </a:rPr>
              <a:t>END;</a:t>
            </a:r>
          </a:p>
        </p:txBody>
      </p:sp>
      <p:sp>
        <p:nvSpPr>
          <p:cNvPr id="7" name="Oval Callout 6"/>
          <p:cNvSpPr/>
          <p:nvPr/>
        </p:nvSpPr>
        <p:spPr>
          <a:xfrm>
            <a:off x="6062611" y="2345072"/>
            <a:ext cx="2875649" cy="166561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6316425" y="2581900"/>
            <a:ext cx="2368020" cy="1323439"/>
          </a:xfrm>
          <a:prstGeom prst="rect">
            <a:avLst/>
          </a:prstGeom>
          <a:noFill/>
        </p:spPr>
        <p:txBody>
          <a:bodyPr wrap="square" rtlCol="0">
            <a:spAutoFit/>
          </a:bodyPr>
          <a:lstStyle/>
          <a:p>
            <a:pPr algn="ctr"/>
            <a:r>
              <a:rPr lang="en-US" sz="2000" kern="1000" dirty="0"/>
              <a:t>If </a:t>
            </a:r>
            <a:r>
              <a:rPr lang="en-US" sz="2000" i="1" kern="1000" dirty="0"/>
              <a:t>expression </a:t>
            </a:r>
            <a:r>
              <a:rPr lang="en-US" sz="2000" kern="1000" dirty="0"/>
              <a:t>is true,</a:t>
            </a:r>
            <a:br>
              <a:rPr lang="en-US" sz="2000" kern="1000" dirty="0"/>
            </a:br>
            <a:r>
              <a:rPr lang="en-US" sz="2000" kern="1000" dirty="0"/>
              <a:t>then execute all the </a:t>
            </a:r>
            <a:r>
              <a:rPr lang="en-US" sz="2000" i="1" kern="1000" dirty="0"/>
              <a:t>statements</a:t>
            </a:r>
            <a:r>
              <a:rPr lang="en-US" sz="2000" kern="1000" dirty="0"/>
              <a:t> between DO and END.</a:t>
            </a:r>
          </a:p>
        </p:txBody>
      </p:sp>
      <p:sp>
        <p:nvSpPr>
          <p:cNvPr id="10" name="Freeform 16"/>
          <p:cNvSpPr>
            <a:spLocks noChangeAspect="1" noEditPoints="1"/>
          </p:cNvSpPr>
          <p:nvPr/>
        </p:nvSpPr>
        <p:spPr bwMode="auto">
          <a:xfrm>
            <a:off x="6083929" y="406232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81921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Multiple Statements with IF-THEN/DO</a:t>
            </a:r>
          </a:p>
        </p:txBody>
      </p:sp>
      <p:sp>
        <p:nvSpPr>
          <p:cNvPr id="4" name="Content Placeholder 3"/>
          <p:cNvSpPr>
            <a:spLocks noGrp="1"/>
          </p:cNvSpPr>
          <p:nvPr>
            <p:ph idx="1"/>
          </p:nvPr>
        </p:nvSpPr>
        <p:spPr/>
        <p:txBody>
          <a:bodyPr/>
          <a:lstStyle/>
          <a:p>
            <a:pPr marL="0" indent="0">
              <a:buNone/>
            </a:pPr>
            <a:endParaRPr lang="en-US" dirty="0"/>
          </a:p>
          <a:p>
            <a:endParaRPr lang="en-US" dirty="0"/>
          </a:p>
          <a:p>
            <a:pPr marL="0" indent="0">
              <a:buNone/>
            </a:pPr>
            <a:endParaRPr lang="en-US" dirty="0"/>
          </a:p>
        </p:txBody>
      </p:sp>
      <p:sp>
        <p:nvSpPr>
          <p:cNvPr id="5" name="TextBox 4"/>
          <p:cNvSpPr txBox="1"/>
          <p:nvPr>
            <p:custDataLst>
              <p:tags r:id="rId1"/>
            </p:custDataLst>
          </p:nvPr>
        </p:nvSpPr>
        <p:spPr>
          <a:xfrm>
            <a:off x="2007190" y="859330"/>
            <a:ext cx="5142433" cy="394672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under40 over40;</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keep Make Model MSRP </a:t>
            </a:r>
            <a:r>
              <a:rPr lang="en-US" sz="1800" b="1" dirty="0" err="1">
                <a:latin typeface="Courier New" panose="02070309020205020404" pitchFamily="49" charset="0"/>
                <a:cs typeface="Courier New" panose="02070309020205020404" pitchFamily="49" charset="0"/>
              </a:rPr>
              <a:t>Cost_Group</a:t>
            </a:r>
            <a:r>
              <a:rPr lang="en-US" sz="1800" b="1" dirty="0">
                <a:latin typeface="Courier New" panose="02070309020205020404" pitchFamily="49" charset="0"/>
                <a:cs typeface="Courier New" panose="02070309020205020404" pitchFamily="49" charset="0"/>
              </a:rPr>
              <a:t>;</a:t>
            </a:r>
          </a:p>
          <a:p>
            <a:pPr>
              <a:lnSpc>
                <a:spcPct val="85000"/>
              </a:lnSpc>
            </a:pPr>
            <a:r>
              <a:rPr lang="en-US" sz="1800" b="1" dirty="0">
                <a:latin typeface="Courier New" panose="02070309020205020404" pitchFamily="49" charset="0"/>
                <a:cs typeface="Courier New" panose="02070309020205020404" pitchFamily="49" charset="0"/>
              </a:rPr>
              <a:t>    if MSRP&lt;20000 then do;</a:t>
            </a:r>
          </a:p>
          <a:p>
            <a:pPr>
              <a:lnSpc>
                <a:spcPct val="85000"/>
              </a:lnSpc>
            </a:pPr>
            <a:r>
              <a:rPr lang="en-US" sz="1800" b="1" dirty="0">
                <a:latin typeface="Courier New" panose="02070309020205020404" pitchFamily="49" charset="0"/>
                <a:cs typeface="Courier New" panose="02070309020205020404" pitchFamily="49" charset="0"/>
              </a:rPr>
              <a:t>       Cost_Group=1;</a:t>
            </a:r>
          </a:p>
          <a:p>
            <a:pPr>
              <a:lnSpc>
                <a:spcPct val="85000"/>
              </a:lnSpc>
            </a:pPr>
            <a:r>
              <a:rPr lang="en-US" sz="1800" b="1" dirty="0">
                <a:latin typeface="Courier New" panose="02070309020205020404" pitchFamily="49" charset="0"/>
                <a:cs typeface="Courier New" panose="02070309020205020404" pitchFamily="49" charset="0"/>
              </a:rPr>
              <a:t>       output under40;</a:t>
            </a:r>
          </a:p>
          <a:p>
            <a:pPr>
              <a:lnSpc>
                <a:spcPct val="85000"/>
              </a:lnSpc>
            </a:pPr>
            <a:r>
              <a:rPr lang="en-US" sz="1800" b="1" dirty="0">
                <a:latin typeface="Courier New" panose="02070309020205020404" pitchFamily="49" charset="0"/>
                <a:cs typeface="Courier New" panose="02070309020205020404" pitchFamily="49" charset="0"/>
              </a:rPr>
              <a:t>    end;</a:t>
            </a:r>
          </a:p>
          <a:p>
            <a:pPr>
              <a:lnSpc>
                <a:spcPct val="85000"/>
              </a:lnSpc>
            </a:pPr>
            <a:r>
              <a:rPr lang="en-US" sz="1800" b="1" dirty="0">
                <a:latin typeface="Courier New" panose="02070309020205020404" pitchFamily="49" charset="0"/>
                <a:cs typeface="Courier New" panose="02070309020205020404" pitchFamily="49" charset="0"/>
              </a:rPr>
              <a:t>    else if MSRP&lt;40000 then do;</a:t>
            </a:r>
          </a:p>
          <a:p>
            <a:pPr>
              <a:lnSpc>
                <a:spcPct val="85000"/>
              </a:lnSpc>
            </a:pPr>
            <a:r>
              <a:rPr lang="en-US" sz="1800" b="1" dirty="0">
                <a:latin typeface="Courier New" panose="02070309020205020404" pitchFamily="49" charset="0"/>
                <a:cs typeface="Courier New" panose="02070309020205020404" pitchFamily="49" charset="0"/>
              </a:rPr>
              <a:t>       Cost_Group=2;</a:t>
            </a:r>
          </a:p>
          <a:p>
            <a:pPr>
              <a:lnSpc>
                <a:spcPct val="85000"/>
              </a:lnSpc>
            </a:pPr>
            <a:r>
              <a:rPr lang="en-US" sz="1800" b="1" dirty="0">
                <a:latin typeface="Courier New" panose="02070309020205020404" pitchFamily="49" charset="0"/>
                <a:cs typeface="Courier New" panose="02070309020205020404" pitchFamily="49" charset="0"/>
              </a:rPr>
              <a:t>       output under40;</a:t>
            </a:r>
          </a:p>
          <a:p>
            <a:pPr>
              <a:lnSpc>
                <a:spcPct val="85000"/>
              </a:lnSpc>
            </a:pPr>
            <a:r>
              <a:rPr lang="en-US" sz="1800" b="1" dirty="0">
                <a:latin typeface="Courier New" panose="02070309020205020404" pitchFamily="49" charset="0"/>
                <a:cs typeface="Courier New" panose="02070309020205020404" pitchFamily="49" charset="0"/>
              </a:rPr>
              <a:t>    end;</a:t>
            </a:r>
          </a:p>
          <a:p>
            <a:pPr>
              <a:lnSpc>
                <a:spcPct val="85000"/>
              </a:lnSpc>
            </a:pPr>
            <a:r>
              <a:rPr lang="en-US" sz="1800" b="1" dirty="0">
                <a:latin typeface="Courier New" panose="02070309020205020404" pitchFamily="49" charset="0"/>
                <a:cs typeface="Courier New" panose="02070309020205020404" pitchFamily="49" charset="0"/>
              </a:rPr>
              <a:t>    else do;</a:t>
            </a:r>
          </a:p>
          <a:p>
            <a:pPr>
              <a:lnSpc>
                <a:spcPct val="85000"/>
              </a:lnSpc>
            </a:pPr>
            <a:r>
              <a:rPr lang="en-US" sz="1800" b="1" dirty="0">
                <a:latin typeface="Courier New" panose="02070309020205020404" pitchFamily="49" charset="0"/>
                <a:cs typeface="Courier New" panose="02070309020205020404" pitchFamily="49" charset="0"/>
              </a:rPr>
              <a:t>       Cost_Group=3;</a:t>
            </a:r>
          </a:p>
          <a:p>
            <a:pPr>
              <a:lnSpc>
                <a:spcPct val="85000"/>
              </a:lnSpc>
            </a:pPr>
            <a:r>
              <a:rPr lang="en-US" sz="1800" b="1" dirty="0">
                <a:latin typeface="Courier New" panose="02070309020205020404" pitchFamily="49" charset="0"/>
                <a:cs typeface="Courier New" panose="02070309020205020404" pitchFamily="49" charset="0"/>
              </a:rPr>
              <a:t>       output over40;</a:t>
            </a:r>
          </a:p>
          <a:p>
            <a:pPr>
              <a:lnSpc>
                <a:spcPct val="85000"/>
              </a:lnSpc>
            </a:pPr>
            <a:r>
              <a:rPr lang="en-US" sz="1800" b="1" dirty="0">
                <a:latin typeface="Courier New" panose="02070309020205020404" pitchFamily="49" charset="0"/>
                <a:cs typeface="Courier New" panose="02070309020205020404" pitchFamily="49" charset="0"/>
              </a:rPr>
              <a:t>    end;</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12" name="Line Callout 1 11"/>
          <p:cNvSpPr/>
          <p:nvPr/>
        </p:nvSpPr>
        <p:spPr>
          <a:xfrm flipH="1">
            <a:off x="250507" y="1366304"/>
            <a:ext cx="1463040" cy="545623"/>
          </a:xfrm>
          <a:prstGeom prst="borderCallout1">
            <a:avLst>
              <a:gd name="adj1" fmla="val 18750"/>
              <a:gd name="adj2" fmla="val 0"/>
              <a:gd name="adj3" fmla="val -43223"/>
              <a:gd name="adj4" fmla="val -74418"/>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create two tables</a:t>
            </a:r>
          </a:p>
        </p:txBody>
      </p:sp>
      <p:sp>
        <p:nvSpPr>
          <p:cNvPr id="13" name="Line Callout 1 12"/>
          <p:cNvSpPr/>
          <p:nvPr/>
        </p:nvSpPr>
        <p:spPr>
          <a:xfrm flipH="1">
            <a:off x="6661260" y="2031321"/>
            <a:ext cx="1463040" cy="884143"/>
          </a:xfrm>
          <a:prstGeom prst="borderCallout1">
            <a:avLst>
              <a:gd name="adj1" fmla="val 30503"/>
              <a:gd name="adj2" fmla="val 100000"/>
              <a:gd name="adj3" fmla="val 22418"/>
              <a:gd name="adj4" fmla="val 209358"/>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conditionally output to one table</a:t>
            </a:r>
          </a:p>
        </p:txBody>
      </p:sp>
      <p:sp>
        <p:nvSpPr>
          <p:cNvPr id="8" name="Rectangle 6"/>
          <p:cNvSpPr>
            <a:spLocks noChangeArrowheads="1"/>
          </p:cNvSpPr>
          <p:nvPr>
            <p:custDataLst>
              <p:tags r:id="rId2"/>
            </p:custDataLst>
          </p:nvPr>
        </p:nvSpPr>
        <p:spPr bwMode="auto">
          <a:xfrm>
            <a:off x="250507" y="1986079"/>
            <a:ext cx="2297303"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square" lIns="88900" tIns="88900" rIns="88900" bIns="88900" anchor="ctr">
            <a:spAutoFit/>
          </a:bodyPr>
          <a:lstStyle/>
          <a:p>
            <a:pPr>
              <a:defRPr/>
            </a:pPr>
            <a:r>
              <a:rPr lang="en-US" sz="2000" b="1" dirty="0">
                <a:latin typeface="Calibri Light" panose="020F0302020204030204" pitchFamily="34" charset="0"/>
              </a:rPr>
              <a:t>DATA </a:t>
            </a:r>
            <a:r>
              <a:rPr lang="en-US" sz="2000" i="1" dirty="0">
                <a:latin typeface="Calibri Light" panose="020F0302020204030204" pitchFamily="34" charset="0"/>
              </a:rPr>
              <a:t>table1 table2...</a:t>
            </a:r>
          </a:p>
        </p:txBody>
      </p:sp>
      <p:sp>
        <p:nvSpPr>
          <p:cNvPr id="9" name="Rectangle 6"/>
          <p:cNvSpPr>
            <a:spLocks noChangeArrowheads="1"/>
          </p:cNvSpPr>
          <p:nvPr>
            <p:custDataLst>
              <p:tags r:id="rId3"/>
            </p:custDataLst>
          </p:nvPr>
        </p:nvSpPr>
        <p:spPr bwMode="auto">
          <a:xfrm>
            <a:off x="6540694" y="3044052"/>
            <a:ext cx="1704173"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square" lIns="88900" tIns="88900" rIns="88900" bIns="88900" anchor="ctr">
            <a:spAutoFit/>
          </a:bodyPr>
          <a:lstStyle/>
          <a:p>
            <a:pPr>
              <a:defRPr/>
            </a:pPr>
            <a:r>
              <a:rPr lang="en-US" sz="2000" b="1" dirty="0">
                <a:latin typeface="Calibri Light" panose="020F0302020204030204" pitchFamily="34" charset="0"/>
              </a:rPr>
              <a:t>OUTPUT </a:t>
            </a:r>
            <a:r>
              <a:rPr lang="en-US" sz="2000" i="1" dirty="0">
                <a:latin typeface="Calibri Light" panose="020F0302020204030204" pitchFamily="34" charset="0"/>
              </a:rPr>
              <a:t>table</a:t>
            </a:r>
            <a:r>
              <a:rPr lang="en-US" sz="2000" b="1" dirty="0">
                <a:latin typeface="Calibri Light" panose="020F0302020204030204" pitchFamily="34" charset="0"/>
              </a:rPr>
              <a:t>;</a:t>
            </a:r>
          </a:p>
        </p:txBody>
      </p:sp>
      <p:sp>
        <p:nvSpPr>
          <p:cNvPr id="10" name="TextBox 9"/>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p104d07</a:t>
            </a:r>
          </a:p>
        </p:txBody>
      </p:sp>
    </p:spTree>
    <p:extLst>
      <p:ext uri="{BB962C8B-B14F-4D97-AF65-F5344CB8AC3E}">
        <p14:creationId xmlns:p14="http://schemas.microsoft.com/office/powerpoint/2010/main" val="1411965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4.09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r>
              <a:rPr lang="en-US" altLang="en-US" dirty="0">
                <a:solidFill>
                  <a:schemeClr val="tx1"/>
                </a:solidFill>
              </a:rPr>
              <a:t>Open </a:t>
            </a:r>
            <a:r>
              <a:rPr lang="en-US" altLang="en-US" b="1" dirty="0">
                <a:solidFill>
                  <a:schemeClr val="tx1"/>
                </a:solidFill>
              </a:rPr>
              <a:t>p104a09.sas </a:t>
            </a:r>
            <a:r>
              <a:rPr lang="en-US" dirty="0"/>
              <a:t>from the </a:t>
            </a:r>
            <a:r>
              <a:rPr lang="en-US" b="1" dirty="0"/>
              <a:t>activities</a:t>
            </a:r>
            <a:r>
              <a:rPr lang="en-US" dirty="0"/>
              <a:t> folder.</a:t>
            </a:r>
            <a:r>
              <a:rPr lang="en-US" altLang="en-US" dirty="0"/>
              <a:t> </a:t>
            </a:r>
            <a:r>
              <a:rPr lang="en-US" altLang="en-US" dirty="0">
                <a:solidFill>
                  <a:schemeClr val="tx1"/>
                </a:solidFill>
              </a:rPr>
              <a:t>Run the program. Why does the program fail?</a:t>
            </a:r>
          </a:p>
        </p:txBody>
      </p:sp>
      <p:sp>
        <p:nvSpPr>
          <p:cNvPr id="3" name="TextBox 2"/>
          <p:cNvSpPr txBox="1"/>
          <p:nvPr>
            <p:custDataLst>
              <p:tags r:id="rId2"/>
            </p:custDataLst>
          </p:nvPr>
        </p:nvSpPr>
        <p:spPr>
          <a:xfrm>
            <a:off x="2852516" y="1557306"/>
            <a:ext cx="3488134" cy="230896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girls boys;</a:t>
            </a:r>
          </a:p>
          <a:p>
            <a:pPr>
              <a:lnSpc>
                <a:spcPct val="85000"/>
              </a:lnSpc>
            </a:pPr>
            <a:r>
              <a:rPr lang="en-US" sz="1800" b="1" dirty="0">
                <a:latin typeface="Courier New" panose="02070309020205020404" pitchFamily="49" charset="0"/>
              </a:rPr>
              <a:t>    set sashelp.class;</a:t>
            </a:r>
          </a:p>
          <a:p>
            <a:pPr>
              <a:lnSpc>
                <a:spcPct val="85000"/>
              </a:lnSpc>
            </a:pPr>
            <a:r>
              <a:rPr lang="en-US" sz="1800" b="1" dirty="0">
                <a:latin typeface="Courier New" panose="02070309020205020404" pitchFamily="49" charset="0"/>
              </a:rPr>
              <a:t>    if sex="F" then do;</a:t>
            </a:r>
          </a:p>
          <a:p>
            <a:pPr>
              <a:lnSpc>
                <a:spcPct val="85000"/>
              </a:lnSpc>
            </a:pPr>
            <a:r>
              <a:rPr lang="en-US" sz="1800" b="1" dirty="0">
                <a:latin typeface="Courier New" panose="02070309020205020404" pitchFamily="49" charset="0"/>
              </a:rPr>
              <a:t>    </a:t>
            </a:r>
            <a:r>
              <a:rPr lang="en-US" b="1" dirty="0">
                <a:latin typeface="Courier New" panose="02070309020205020404" pitchFamily="49" charset="0"/>
              </a:rPr>
              <a:t>    </a:t>
            </a:r>
            <a:r>
              <a:rPr lang="en-US" sz="1800" b="1" dirty="0">
                <a:latin typeface="Courier New" panose="02070309020205020404" pitchFamily="49" charset="0"/>
              </a:rPr>
              <a:t>Gender="Female";</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output girls;</a:t>
            </a:r>
          </a:p>
          <a:p>
            <a:pPr>
              <a:lnSpc>
                <a:spcPct val="85000"/>
              </a:lnSpc>
            </a:pPr>
            <a:r>
              <a:rPr lang="en-US" sz="1800" b="1" dirty="0">
                <a:latin typeface="Courier New" panose="02070309020205020404" pitchFamily="49" charset="0"/>
              </a:rPr>
              <a:t>    else do;</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Gender="Male";</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output boys;</a:t>
            </a:r>
          </a:p>
          <a:p>
            <a:pPr>
              <a:lnSpc>
                <a:spcPct val="85000"/>
              </a:lnSpc>
            </a:pPr>
            <a:r>
              <a:rPr lang="en-US" sz="1800" b="1" dirty="0">
                <a:latin typeface="Courier New" panose="02070309020205020404" pitchFamily="49" charset="0"/>
              </a:rPr>
              <a:t>run;</a:t>
            </a: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4.09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r>
              <a:rPr lang="en-US" altLang="en-US" dirty="0"/>
              <a:t>Open </a:t>
            </a:r>
            <a:r>
              <a:rPr lang="en-US" altLang="en-US" b="1" dirty="0"/>
              <a:t>p104a09.sas </a:t>
            </a:r>
            <a:r>
              <a:rPr lang="en-US" dirty="0"/>
              <a:t>from the </a:t>
            </a:r>
            <a:r>
              <a:rPr lang="en-US" b="1" dirty="0"/>
              <a:t>activities</a:t>
            </a:r>
            <a:r>
              <a:rPr lang="en-US" dirty="0"/>
              <a:t> folder.</a:t>
            </a:r>
            <a:r>
              <a:rPr lang="en-US" altLang="en-US" dirty="0"/>
              <a:t> Run the program. Why does the program fail?</a:t>
            </a:r>
          </a:p>
        </p:txBody>
      </p:sp>
      <p:sp>
        <p:nvSpPr>
          <p:cNvPr id="5" name="TextBox 4"/>
          <p:cNvSpPr txBox="1"/>
          <p:nvPr/>
        </p:nvSpPr>
        <p:spPr>
          <a:xfrm>
            <a:off x="630936" y="1531594"/>
            <a:ext cx="5232523" cy="394980"/>
          </a:xfrm>
          <a:prstGeom prst="rect">
            <a:avLst/>
          </a:prstGeom>
          <a:solidFill>
            <a:srgbClr val="FFFFFF"/>
          </a:solidFill>
          <a:ln w="19050" cmpd="sng">
            <a:solidFill>
              <a:schemeClr val="tx2"/>
            </a:solidFill>
          </a:ln>
        </p:spPr>
        <p:txBody>
          <a:bodyPr vert="horz" wrap="none" lIns="88900" tIns="88900" rIns="88900" bIns="88900" rtlCol="0">
            <a:spAutoFit/>
          </a:bodyPr>
          <a:lstStyle/>
          <a:p>
            <a:r>
              <a:rPr lang="en-US" sz="1400" dirty="0">
                <a:solidFill>
                  <a:srgbClr val="960000"/>
                </a:solidFill>
                <a:latin typeface="SAS Monospace" panose="020B0609020202020204" pitchFamily="49" charset="0"/>
              </a:rPr>
              <a:t>ERROR 117-185: There were 2 unclosed DO blocks.</a:t>
            </a:r>
            <a:endParaRPr lang="en-US" dirty="0">
              <a:solidFill>
                <a:srgbClr val="960000"/>
              </a:solidFill>
              <a:latin typeface="SAS Monospace" panose="020B0609020202020204" pitchFamily="49" charset="0"/>
            </a:endParaRPr>
          </a:p>
        </p:txBody>
      </p:sp>
      <p:sp>
        <p:nvSpPr>
          <p:cNvPr id="9" name="Oval Callout 8"/>
          <p:cNvSpPr/>
          <p:nvPr/>
        </p:nvSpPr>
        <p:spPr>
          <a:xfrm>
            <a:off x="5715001" y="2129644"/>
            <a:ext cx="3223260" cy="1881046"/>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TextBox 9"/>
          <p:cNvSpPr txBox="1"/>
          <p:nvPr/>
        </p:nvSpPr>
        <p:spPr>
          <a:xfrm>
            <a:off x="6026373" y="2379474"/>
            <a:ext cx="2600516" cy="1631216"/>
          </a:xfrm>
          <a:prstGeom prst="rect">
            <a:avLst/>
          </a:prstGeom>
          <a:noFill/>
        </p:spPr>
        <p:txBody>
          <a:bodyPr wrap="square" rtlCol="0">
            <a:spAutoFit/>
          </a:bodyPr>
          <a:lstStyle/>
          <a:p>
            <a:pPr algn="ctr"/>
            <a:r>
              <a:rPr lang="en-US" sz="2000" kern="1000" dirty="0"/>
              <a:t>Using the Format Code feature in Enterprise Guide and SAS Studio helps you identify the DO blocks. </a:t>
            </a:r>
          </a:p>
        </p:txBody>
      </p:sp>
      <p:sp>
        <p:nvSpPr>
          <p:cNvPr id="11" name="Freeform 16"/>
          <p:cNvSpPr>
            <a:spLocks noChangeAspect="1" noEditPoints="1"/>
          </p:cNvSpPr>
          <p:nvPr/>
        </p:nvSpPr>
        <p:spPr bwMode="auto">
          <a:xfrm>
            <a:off x="5770731" y="4081935"/>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extBox 11"/>
          <p:cNvSpPr txBox="1"/>
          <p:nvPr>
            <p:custDataLst>
              <p:tags r:id="rId2"/>
            </p:custDataLst>
          </p:nvPr>
        </p:nvSpPr>
        <p:spPr>
          <a:xfrm>
            <a:off x="630936" y="2022665"/>
            <a:ext cx="3488134" cy="277986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girls boys;</a:t>
            </a:r>
          </a:p>
          <a:p>
            <a:pPr>
              <a:lnSpc>
                <a:spcPct val="85000"/>
              </a:lnSpc>
            </a:pPr>
            <a:r>
              <a:rPr lang="en-US" sz="1800" b="1" dirty="0">
                <a:latin typeface="Courier New" panose="02070309020205020404" pitchFamily="49" charset="0"/>
              </a:rPr>
              <a:t>    set sashelp.class;</a:t>
            </a:r>
          </a:p>
          <a:p>
            <a:pPr>
              <a:lnSpc>
                <a:spcPct val="85000"/>
              </a:lnSpc>
            </a:pPr>
            <a:r>
              <a:rPr lang="en-US" sz="1800" b="1" dirty="0">
                <a:latin typeface="Courier New" panose="02070309020205020404" pitchFamily="49" charset="0"/>
              </a:rPr>
              <a:t>    if sex="F" then do;</a:t>
            </a:r>
          </a:p>
          <a:p>
            <a:pPr>
              <a:lnSpc>
                <a:spcPct val="85000"/>
              </a:lnSpc>
            </a:pPr>
            <a:r>
              <a:rPr lang="en-US" sz="1800" b="1" dirty="0">
                <a:latin typeface="Courier New" panose="02070309020205020404" pitchFamily="49" charset="0"/>
              </a:rPr>
              <a:t>        Gender="Female";</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output girls;</a:t>
            </a:r>
          </a:p>
          <a:p>
            <a:pPr>
              <a:lnSpc>
                <a:spcPct val="85000"/>
              </a:lnSpc>
            </a:pPr>
            <a:r>
              <a:rPr lang="en-US" sz="1800" b="1" dirty="0">
                <a:latin typeface="Courier New" panose="02070309020205020404" pitchFamily="49" charset="0"/>
              </a:rPr>
              <a:t>    end;</a:t>
            </a:r>
          </a:p>
          <a:p>
            <a:pPr>
              <a:lnSpc>
                <a:spcPct val="85000"/>
              </a:lnSpc>
            </a:pPr>
            <a:r>
              <a:rPr lang="en-US" sz="1800" b="1" dirty="0">
                <a:latin typeface="Courier New" panose="02070309020205020404" pitchFamily="49" charset="0"/>
              </a:rPr>
              <a:t>    else do;</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Gender="Male";</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output boys;</a:t>
            </a:r>
          </a:p>
          <a:p>
            <a:pPr>
              <a:lnSpc>
                <a:spcPct val="85000"/>
              </a:lnSpc>
            </a:pPr>
            <a:r>
              <a:rPr lang="en-US" sz="1800" b="1" dirty="0">
                <a:latin typeface="Courier New" panose="02070309020205020404" pitchFamily="49" charset="0"/>
              </a:rPr>
              <a:t>    end;</a:t>
            </a:r>
          </a:p>
          <a:p>
            <a:pPr>
              <a:lnSpc>
                <a:spcPct val="85000"/>
              </a:lnSpc>
            </a:pPr>
            <a:r>
              <a:rPr lang="en-US" sz="1800" b="1" dirty="0">
                <a:latin typeface="Courier New" panose="02070309020205020404" pitchFamily="49" charset="0"/>
              </a:rPr>
              <a:t>run;</a:t>
            </a:r>
          </a:p>
        </p:txBody>
      </p:sp>
      <p:sp>
        <p:nvSpPr>
          <p:cNvPr id="13" name="Rectangle 12"/>
          <p:cNvSpPr/>
          <p:nvPr>
            <p:custDataLst>
              <p:tags r:id="rId3"/>
            </p:custDataLst>
          </p:nvPr>
        </p:nvSpPr>
        <p:spPr>
          <a:xfrm>
            <a:off x="1248549" y="4194485"/>
            <a:ext cx="5461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Rectangle 13"/>
          <p:cNvSpPr/>
          <p:nvPr>
            <p:custDataLst>
              <p:tags r:id="rId4"/>
            </p:custDataLst>
          </p:nvPr>
        </p:nvSpPr>
        <p:spPr>
          <a:xfrm>
            <a:off x="1257173" y="3261797"/>
            <a:ext cx="5461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0587923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Processing Multiple Statements </a:t>
            </a:r>
            <a:br>
              <a:rPr lang="en-US" dirty="0"/>
            </a:br>
            <a:r>
              <a:rPr lang="en-US" dirty="0"/>
              <a:t>with IF-THEN/DO</a:t>
            </a:r>
          </a:p>
        </p:txBody>
      </p:sp>
      <p:sp>
        <p:nvSpPr>
          <p:cNvPr id="3" name="DemoText"/>
          <p:cNvSpPr>
            <a:spLocks noGrp="1"/>
          </p:cNvSpPr>
          <p:nvPr>
            <p:ph type="body" sz="quarter" idx="10"/>
          </p:nvPr>
        </p:nvSpPr>
        <p:spPr>
          <a:xfrm>
            <a:off x="2827020" y="2689488"/>
            <a:ext cx="3987995" cy="445594"/>
          </a:xfrm>
        </p:spPr>
        <p:txBody>
          <a:bodyPr lIns="0" tIns="0" rIns="0" bIns="0">
            <a:noAutofit/>
          </a:bodyPr>
          <a:lstStyle/>
          <a:p>
            <a:pPr indent="0" algn="l">
              <a:lnSpc>
                <a:spcPct val="100000"/>
              </a:lnSpc>
              <a:spcAft>
                <a:spcPts val="400"/>
              </a:spcAft>
            </a:pPr>
            <a:r>
              <a:rPr lang="en-US" dirty="0"/>
              <a:t>This demonstration illustrates using </a:t>
            </a:r>
            <a:br>
              <a:rPr lang="en-US" dirty="0"/>
            </a:br>
            <a:r>
              <a:rPr lang="en-US" dirty="0"/>
              <a:t>IF-THEN/DO syntax to execute multiple statements for each condition.</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p104d07</a:t>
            </a:r>
          </a:p>
        </p:txBody>
      </p:sp>
    </p:spTree>
    <p:custDataLst>
      <p:tags r:id="rId1"/>
    </p:custDataLst>
    <p:extLst>
      <p:ext uri="{BB962C8B-B14F-4D97-AF65-F5344CB8AC3E}">
        <p14:creationId xmlns:p14="http://schemas.microsoft.com/office/powerpoint/2010/main" val="266634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a:t>
            </a:r>
          </a:p>
        </p:txBody>
      </p:sp>
      <p:sp>
        <p:nvSpPr>
          <p:cNvPr id="4" name="Rounded Rectangle 3"/>
          <p:cNvSpPr/>
          <p:nvPr/>
        </p:nvSpPr>
        <p:spPr>
          <a:xfrm>
            <a:off x="182880" y="1069848"/>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r>
              <a:rPr lang="en-US" sz="2000" b="1" dirty="0"/>
              <a:t>. . . understand how the DATA step processes behind the scenes to control how data is read and written?</a:t>
            </a: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8"/>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simplify repetitive code with DO loops</a:t>
            </a:r>
            <a:br>
              <a:rPr lang="en-US" sz="2000" b="1" dirty="0"/>
            </a:br>
            <a:r>
              <a:rPr lang="en-US" sz="2000" b="1" dirty="0"/>
              <a:t>or arrays?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8"/>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pPr algn="ctr"/>
            <a:r>
              <a:rPr lang="en-US" sz="2000" b="1" dirty="0"/>
              <a:t>. . . merge multiple tables with the DATA step?</a:t>
            </a:r>
          </a:p>
        </p:txBody>
      </p:sp>
      <p:sp>
        <p:nvSpPr>
          <p:cNvPr id="9" name="TextBox 8"/>
          <p:cNvSpPr txBox="1"/>
          <p:nvPr/>
        </p:nvSpPr>
        <p:spPr>
          <a:xfrm>
            <a:off x="1143000" y="3466220"/>
            <a:ext cx="7236068" cy="707886"/>
          </a:xfrm>
          <a:prstGeom prst="rect">
            <a:avLst/>
          </a:prstGeom>
          <a:solidFill>
            <a:schemeClr val="bg1"/>
          </a:solidFill>
          <a:ln>
            <a:solidFill>
              <a:schemeClr val="tx1"/>
            </a:solidFill>
          </a:ln>
        </p:spPr>
        <p:txBody>
          <a:bodyPr wrap="square" rtlCol="0">
            <a:spAutoFit/>
          </a:bodyPr>
          <a:lstStyle/>
          <a:p>
            <a:pPr algn="ctr"/>
            <a:r>
              <a:rPr lang="en-US" sz="2000" dirty="0"/>
              <a:t>Take the </a:t>
            </a:r>
            <a:r>
              <a:rPr lang="en-US" sz="2000" dirty="0">
                <a:hlinkClick r:id="rId3"/>
              </a:rPr>
              <a:t>SAS Programming 2: Data Manipulation Techniques</a:t>
            </a:r>
            <a:r>
              <a:rPr lang="en-US" sz="2000" dirty="0"/>
              <a:t> and </a:t>
            </a:r>
            <a:br>
              <a:rPr lang="en-US" sz="2000" dirty="0"/>
            </a:br>
            <a:r>
              <a:rPr lang="en-US" sz="2000" dirty="0">
                <a:hlinkClick r:id="rId4"/>
              </a:rPr>
              <a:t>SAS Programming 3: Advanced Techniques and Efficiencies</a:t>
            </a:r>
            <a:r>
              <a:rPr lang="en-US" sz="2000" dirty="0"/>
              <a:t> courses.</a:t>
            </a:r>
          </a:p>
        </p:txBody>
      </p:sp>
    </p:spTree>
    <p:extLst>
      <p:ext uri="{BB962C8B-B14F-4D97-AF65-F5344CB8AC3E}">
        <p14:creationId xmlns:p14="http://schemas.microsoft.com/office/powerpoint/2010/main" val="4158825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Step Processing</a:t>
            </a:r>
          </a:p>
        </p:txBody>
      </p:sp>
      <p:sp>
        <p:nvSpPr>
          <p:cNvPr id="12" name="Freeform 16"/>
          <p:cNvSpPr>
            <a:spLocks noChangeAspect="1" noEditPoints="1"/>
          </p:cNvSpPr>
          <p:nvPr/>
        </p:nvSpPr>
        <p:spPr bwMode="auto">
          <a:xfrm>
            <a:off x="231163" y="4008116"/>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Diagram 1"/>
          <p:cNvGraphicFramePr/>
          <p:nvPr>
            <p:extLst>
              <p:ext uri="{D42A27DB-BD31-4B8C-83A1-F6EECF244321}">
                <p14:modId xmlns:p14="http://schemas.microsoft.com/office/powerpoint/2010/main" val="820171901"/>
              </p:ext>
            </p:extLst>
          </p:nvPr>
        </p:nvGraphicFramePr>
        <p:xfrm>
          <a:off x="2521529" y="1020328"/>
          <a:ext cx="6256021" cy="2256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val Callout 4"/>
          <p:cNvSpPr/>
          <p:nvPr/>
        </p:nvSpPr>
        <p:spPr>
          <a:xfrm>
            <a:off x="475623" y="2564887"/>
            <a:ext cx="2418178" cy="155629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What happens behind the scenes when a DATA step runs?</a:t>
            </a:r>
          </a:p>
        </p:txBody>
      </p:sp>
    </p:spTree>
    <p:extLst>
      <p:ext uri="{BB962C8B-B14F-4D97-AF65-F5344CB8AC3E}">
        <p14:creationId xmlns:p14="http://schemas.microsoft.com/office/powerpoint/2010/main" val="142605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a:t>
            </a:r>
          </a:p>
        </p:txBody>
      </p:sp>
      <p:sp>
        <p:nvSpPr>
          <p:cNvPr id="4" name="Rounded Rectangle 3"/>
          <p:cNvSpPr/>
          <p:nvPr/>
        </p:nvSpPr>
        <p:spPr>
          <a:xfrm>
            <a:off x="182880" y="1069848"/>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pPr algn="ctr"/>
            <a:r>
              <a:rPr lang="en-US" sz="2000" b="1" dirty="0"/>
              <a:t>. . . manipulate data with PROC SQL?</a:t>
            </a:r>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8"/>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use the DATA step to read messy</a:t>
            </a:r>
            <a:br>
              <a:rPr lang="en-US" sz="2000" b="1" dirty="0"/>
            </a:br>
            <a:r>
              <a:rPr lang="en-US" sz="2000" b="1" dirty="0"/>
              <a:t>raw data files?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8"/>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learn more about PROC DS2</a:t>
            </a:r>
            <a:br>
              <a:rPr lang="en-US" sz="2000" b="1" dirty="0"/>
            </a:br>
            <a:r>
              <a:rPr lang="en-US" sz="2000" b="1" dirty="0"/>
              <a:t>to manipulate data?</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365760" y="2437521"/>
            <a:ext cx="2468880" cy="954107"/>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Stick around for the last lesson!</a:t>
            </a:r>
          </a:p>
          <a:p>
            <a:pPr marL="173038" indent="-173038">
              <a:buFont typeface="Arial" panose="020B0604020202020204" pitchFamily="34" charset="0"/>
              <a:buChar char="•"/>
            </a:pPr>
            <a:r>
              <a:rPr lang="en-US" sz="1400" dirty="0"/>
              <a:t>Take the </a:t>
            </a:r>
            <a:r>
              <a:rPr lang="en-US" sz="1400" dirty="0">
                <a:hlinkClick r:id="rId3"/>
              </a:rPr>
              <a:t>SAS SQL 1</a:t>
            </a:r>
            <a:r>
              <a:rPr lang="en-US" sz="1400" dirty="0"/>
              <a:t> course.</a:t>
            </a:r>
          </a:p>
        </p:txBody>
      </p:sp>
      <p:sp>
        <p:nvSpPr>
          <p:cNvPr id="9" name="TextBox 8"/>
          <p:cNvSpPr txBox="1"/>
          <p:nvPr/>
        </p:nvSpPr>
        <p:spPr>
          <a:xfrm>
            <a:off x="3337560" y="2437521"/>
            <a:ext cx="2468880" cy="954107"/>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Read this blog post: </a:t>
            </a:r>
            <a:r>
              <a:rPr lang="en-US" sz="1400" dirty="0">
                <a:hlinkClick r:id="rId4"/>
              </a:rPr>
              <a:t>Reasons to love PROC DS2</a:t>
            </a:r>
            <a:r>
              <a:rPr lang="en-US" sz="1400" dirty="0"/>
              <a:t>.</a:t>
            </a:r>
          </a:p>
          <a:p>
            <a:pPr marL="173038" indent="-173038">
              <a:buFont typeface="Arial" panose="020B0604020202020204" pitchFamily="34" charset="0"/>
              <a:buChar char="•"/>
            </a:pPr>
            <a:r>
              <a:rPr lang="en-US" sz="1400" dirty="0"/>
              <a:t>Take the </a:t>
            </a:r>
            <a:r>
              <a:rPr lang="en-US" sz="1400" dirty="0">
                <a:hlinkClick r:id="rId5"/>
              </a:rPr>
              <a:t>DS2 Programming </a:t>
            </a:r>
            <a:r>
              <a:rPr lang="en-US" sz="1400" dirty="0"/>
              <a:t>course.</a:t>
            </a:r>
          </a:p>
        </p:txBody>
      </p:sp>
      <p:sp>
        <p:nvSpPr>
          <p:cNvPr id="10" name="TextBox 9"/>
          <p:cNvSpPr txBox="1"/>
          <p:nvPr/>
        </p:nvSpPr>
        <p:spPr>
          <a:xfrm>
            <a:off x="6311948" y="2437521"/>
            <a:ext cx="2468880" cy="954107"/>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Look for </a:t>
            </a:r>
            <a:r>
              <a:rPr lang="en-US" sz="1400" b="1" i="1" dirty="0"/>
              <a:t>Reading Text Files with the DATA Step </a:t>
            </a:r>
            <a:r>
              <a:rPr lang="en-US" sz="1400" dirty="0"/>
              <a:t>on the Extended Learning page.</a:t>
            </a:r>
          </a:p>
        </p:txBody>
      </p:sp>
    </p:spTree>
    <p:extLst>
      <p:ext uri="{BB962C8B-B14F-4D97-AF65-F5344CB8AC3E}">
        <p14:creationId xmlns:p14="http://schemas.microsoft.com/office/powerpoint/2010/main" val="3513956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230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4240984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dirty="0">
                <a:solidFill>
                  <a:schemeClr val="tx1"/>
                </a:solidFill>
              </a:rPr>
              <a:t>Lesson Quiz</a:t>
            </a:r>
          </a:p>
        </p:txBody>
      </p:sp>
      <p:sp>
        <p:nvSpPr>
          <p:cNvPr id="3" name="Slide Number Placeholder 2"/>
          <p:cNvSpPr>
            <a:spLocks noGrp="1"/>
          </p:cNvSpPr>
          <p:nvPr>
            <p:ph type="sldNum" sz="quarter" idx="12"/>
          </p:nvPr>
        </p:nvSpPr>
        <p:spPr/>
        <p:txBody>
          <a:bodyPr/>
          <a:lstStyle/>
          <a:p>
            <a:fld id="{4976208B-6111-490B-8CEC-FFB249DB2100}" type="slidenum">
              <a:rPr lang="en-US" smtClean="0"/>
              <a:pPr/>
              <a:t>72</a:t>
            </a:fld>
            <a:endParaRPr lang="en-US" dirty="0"/>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a:pPr>
            <a:r>
              <a:rPr lang="en-US" altLang="en-US" dirty="0">
                <a:solidFill>
                  <a:schemeClr val="tx1"/>
                </a:solidFill>
              </a:rPr>
              <a:t>In which phase does the DATA step check for syntax errors?</a:t>
            </a: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compilation</a:t>
            </a:r>
          </a:p>
          <a:p>
            <a:pPr marL="344488" indent="-344488" eaLnBrk="1" hangingPunct="1">
              <a:lnSpc>
                <a:spcPct val="100000"/>
              </a:lnSpc>
              <a:buClrTx/>
              <a:buSzPct val="100000"/>
              <a:buFont typeface="+mj-lt"/>
              <a:buAutoNum type="alphaLcPeriod"/>
            </a:pPr>
            <a:r>
              <a:rPr lang="en-US" altLang="en-US" dirty="0"/>
              <a:t>execution</a:t>
            </a:r>
          </a:p>
        </p:txBody>
      </p:sp>
    </p:spTree>
    <p:custDataLst>
      <p:tags r:id="rId1"/>
    </p:custDataLst>
    <p:extLst>
      <p:ext uri="{BB962C8B-B14F-4D97-AF65-F5344CB8AC3E}">
        <p14:creationId xmlns:p14="http://schemas.microsoft.com/office/powerpoint/2010/main" val="20885578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a:pPr>
            <a:r>
              <a:rPr lang="en-US" altLang="en-US" dirty="0">
                <a:solidFill>
                  <a:schemeClr val="tx1"/>
                </a:solidFill>
              </a:rPr>
              <a:t>In which phase does the DATA step check for syntax errors?</a:t>
            </a: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compilation</a:t>
            </a:r>
          </a:p>
          <a:p>
            <a:pPr marL="344488" indent="-344488" eaLnBrk="1" hangingPunct="1">
              <a:lnSpc>
                <a:spcPct val="100000"/>
              </a:lnSpc>
              <a:buClrTx/>
              <a:buSzPct val="100000"/>
              <a:buFont typeface="+mj-lt"/>
              <a:buAutoNum type="alphaLcPeriod"/>
            </a:pPr>
            <a:r>
              <a:rPr lang="en-US" altLang="en-US" dirty="0"/>
              <a:t>execution</a:t>
            </a:r>
          </a:p>
        </p:txBody>
      </p:sp>
      <p:sp>
        <p:nvSpPr>
          <p:cNvPr id="3" name="Oval 2">
            <a:extLst>
              <a:ext uri="{FF2B5EF4-FFF2-40B4-BE49-F238E27FC236}">
                <a16:creationId xmlns:a16="http://schemas.microsoft.com/office/drawing/2014/main" id="{18C48DC9-54FB-4A93-B0E7-EF6D1134D268}"/>
              </a:ext>
            </a:extLst>
          </p:cNvPr>
          <p:cNvSpPr/>
          <p:nvPr>
            <p:custDataLst>
              <p:tags r:id="rId2"/>
            </p:custDataLst>
          </p:nvPr>
        </p:nvSpPr>
        <p:spPr>
          <a:xfrm>
            <a:off x="539091" y="137774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2056683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startAt="2"/>
            </a:pPr>
            <a:r>
              <a:rPr lang="en-US" altLang="en-US" dirty="0">
                <a:solidFill>
                  <a:schemeClr val="tx1"/>
                </a:solidFill>
              </a:rPr>
              <a:t>What statement is used to read a SAS data set in a DATA step?</a:t>
            </a: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DATA statement</a:t>
            </a:r>
          </a:p>
          <a:p>
            <a:pPr marL="344488" indent="-344488" eaLnBrk="1" hangingPunct="1">
              <a:lnSpc>
                <a:spcPct val="100000"/>
              </a:lnSpc>
              <a:buClrTx/>
              <a:buSzPct val="100000"/>
              <a:buFont typeface="+mj-lt"/>
              <a:buAutoNum type="alphaLcPeriod"/>
            </a:pPr>
            <a:r>
              <a:rPr lang="en-US" altLang="en-US" dirty="0"/>
              <a:t>WHERE statement</a:t>
            </a:r>
          </a:p>
          <a:p>
            <a:pPr marL="344488" indent="-344488" eaLnBrk="1" hangingPunct="1">
              <a:lnSpc>
                <a:spcPct val="100000"/>
              </a:lnSpc>
              <a:buClrTx/>
              <a:buSzPct val="100000"/>
              <a:buFont typeface="+mj-lt"/>
              <a:buAutoNum type="alphaLcPeriod"/>
            </a:pPr>
            <a:r>
              <a:rPr lang="en-US" altLang="en-US" dirty="0">
                <a:solidFill>
                  <a:schemeClr val="tx1"/>
                </a:solidFill>
              </a:rPr>
              <a:t>SET statement</a:t>
            </a:r>
          </a:p>
          <a:p>
            <a:pPr marL="344488" indent="-344488" eaLnBrk="1" hangingPunct="1">
              <a:lnSpc>
                <a:spcPct val="100000"/>
              </a:lnSpc>
              <a:buClrTx/>
              <a:buSzPct val="100000"/>
              <a:buFont typeface="+mj-lt"/>
              <a:buAutoNum type="alphaLcPeriod"/>
            </a:pPr>
            <a:r>
              <a:rPr lang="en-US" altLang="en-US" dirty="0"/>
              <a:t>assignment statement</a:t>
            </a:r>
            <a:endParaRPr lang="en-US" altLang="en-US" dirty="0">
              <a:solidFill>
                <a:schemeClr val="tx1"/>
              </a:solidFill>
            </a:endParaRPr>
          </a:p>
        </p:txBody>
      </p:sp>
    </p:spTree>
    <p:custDataLst>
      <p:tags r:id="rId1"/>
    </p:custDataLst>
    <p:extLst>
      <p:ext uri="{BB962C8B-B14F-4D97-AF65-F5344CB8AC3E}">
        <p14:creationId xmlns:p14="http://schemas.microsoft.com/office/powerpoint/2010/main" val="126102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custDataLst>
              <p:tags r:id="rId2"/>
            </p:custDataLst>
          </p:nvPr>
        </p:nvSpPr>
        <p:spPr>
          <a:xfrm>
            <a:off x="525839" y="2146374"/>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PollQuestion">
            <a:extLst>
              <a:ext uri="{FF2B5EF4-FFF2-40B4-BE49-F238E27FC236}">
                <a16:creationId xmlns:a16="http://schemas.microsoft.com/office/drawing/2014/main" id="{1908D0A0-A417-47AF-A905-11691A98E1F9}"/>
              </a:ext>
            </a:extLst>
          </p:cNvPr>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startAt="2"/>
            </a:pPr>
            <a:r>
              <a:rPr lang="en-US" altLang="en-US" dirty="0">
                <a:solidFill>
                  <a:schemeClr val="tx1"/>
                </a:solidFill>
              </a:rPr>
              <a:t>What statement is used to read a SAS data set in a DATA step?</a:t>
            </a: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DATA statement</a:t>
            </a:r>
          </a:p>
          <a:p>
            <a:pPr marL="344488" indent="-344488" eaLnBrk="1" hangingPunct="1">
              <a:lnSpc>
                <a:spcPct val="100000"/>
              </a:lnSpc>
              <a:buClrTx/>
              <a:buSzPct val="100000"/>
              <a:buFont typeface="+mj-lt"/>
              <a:buAutoNum type="alphaLcPeriod"/>
            </a:pPr>
            <a:r>
              <a:rPr lang="en-US" altLang="en-US" dirty="0"/>
              <a:t>WHERE statement</a:t>
            </a:r>
          </a:p>
          <a:p>
            <a:pPr marL="344488" indent="-344488" eaLnBrk="1" hangingPunct="1">
              <a:lnSpc>
                <a:spcPct val="100000"/>
              </a:lnSpc>
              <a:buClrTx/>
              <a:buSzPct val="100000"/>
              <a:buFont typeface="+mj-lt"/>
              <a:buAutoNum type="alphaLcPeriod"/>
            </a:pPr>
            <a:r>
              <a:rPr lang="en-US" altLang="en-US" dirty="0">
                <a:solidFill>
                  <a:schemeClr val="tx1"/>
                </a:solidFill>
              </a:rPr>
              <a:t>SET statement</a:t>
            </a:r>
          </a:p>
          <a:p>
            <a:pPr marL="344488" indent="-344488" eaLnBrk="1" hangingPunct="1">
              <a:lnSpc>
                <a:spcPct val="100000"/>
              </a:lnSpc>
              <a:buClrTx/>
              <a:buSzPct val="100000"/>
              <a:buFont typeface="+mj-lt"/>
              <a:buAutoNum type="alphaLcPeriod"/>
            </a:pPr>
            <a:r>
              <a:rPr lang="en-US" altLang="en-US" dirty="0"/>
              <a:t>assignment statement</a:t>
            </a:r>
            <a:endParaRPr lang="en-US" altLang="en-US" dirty="0">
              <a:solidFill>
                <a:schemeClr val="tx1"/>
              </a:solidFill>
            </a:endParaRPr>
          </a:p>
        </p:txBody>
      </p:sp>
    </p:spTree>
    <p:custDataLst>
      <p:tags r:id="rId1"/>
    </p:custDataLst>
    <p:extLst>
      <p:ext uri="{BB962C8B-B14F-4D97-AF65-F5344CB8AC3E}">
        <p14:creationId xmlns:p14="http://schemas.microsoft.com/office/powerpoint/2010/main" val="461516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startAt="3"/>
            </a:pPr>
            <a:r>
              <a:rPr lang="en-US" altLang="en-US" dirty="0"/>
              <a:t>To process an Excel file with the DATA step, you must first create a copy of the data as a SAS table.  </a:t>
            </a:r>
            <a:endParaRPr lang="en-US" altLang="en-US" dirty="0">
              <a:solidFill>
                <a:schemeClr val="tx1"/>
              </a:solidFill>
            </a:endParaRP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t>True</a:t>
            </a:r>
            <a:endParaRPr lang="en-US" altLang="en-US" dirty="0">
              <a:solidFill>
                <a:schemeClr val="tx1"/>
              </a:solidFill>
            </a:endParaRPr>
          </a:p>
          <a:p>
            <a:pPr marL="344488" indent="-344488" eaLnBrk="1" hangingPunct="1">
              <a:lnSpc>
                <a:spcPct val="100000"/>
              </a:lnSpc>
              <a:buClrTx/>
              <a:buSzPct val="100000"/>
              <a:buFont typeface="+mj-lt"/>
              <a:buAutoNum type="alphaLcPeriod"/>
            </a:pPr>
            <a:r>
              <a:rPr lang="en-US" altLang="en-US" dirty="0"/>
              <a:t>False</a:t>
            </a:r>
          </a:p>
        </p:txBody>
      </p:sp>
    </p:spTree>
    <p:custDataLst>
      <p:tags r:id="rId1"/>
    </p:custDataLst>
    <p:extLst>
      <p:ext uri="{BB962C8B-B14F-4D97-AF65-F5344CB8AC3E}">
        <p14:creationId xmlns:p14="http://schemas.microsoft.com/office/powerpoint/2010/main" val="8427326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startAt="3"/>
            </a:pPr>
            <a:r>
              <a:rPr lang="en-US" altLang="en-US" dirty="0"/>
              <a:t>To process an Excel file with the DATA step, you must first create a copy of the data as a SAS table.  </a:t>
            </a:r>
            <a:endParaRPr lang="en-US" altLang="en-US" dirty="0">
              <a:solidFill>
                <a:schemeClr val="tx1"/>
              </a:solidFill>
            </a:endParaRP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t>True</a:t>
            </a:r>
            <a:endParaRPr lang="en-US" altLang="en-US" dirty="0">
              <a:solidFill>
                <a:schemeClr val="tx1"/>
              </a:solidFill>
            </a:endParaRPr>
          </a:p>
          <a:p>
            <a:pPr marL="344488" indent="-344488" eaLnBrk="1" hangingPunct="1">
              <a:lnSpc>
                <a:spcPct val="100000"/>
              </a:lnSpc>
              <a:buClrTx/>
              <a:buSzPct val="100000"/>
              <a:buFont typeface="+mj-lt"/>
              <a:buAutoNum type="alphaLcPeriod"/>
            </a:pPr>
            <a:r>
              <a:rPr lang="en-US" altLang="en-US" dirty="0"/>
              <a:t>False</a:t>
            </a:r>
          </a:p>
        </p:txBody>
      </p:sp>
      <p:sp>
        <p:nvSpPr>
          <p:cNvPr id="3" name="Oval 2">
            <a:extLst>
              <a:ext uri="{FF2B5EF4-FFF2-40B4-BE49-F238E27FC236}">
                <a16:creationId xmlns:a16="http://schemas.microsoft.com/office/drawing/2014/main" id="{2D9FDC57-ADE1-4D87-B4F2-88EEF704047C}"/>
              </a:ext>
            </a:extLst>
          </p:cNvPr>
          <p:cNvSpPr/>
          <p:nvPr>
            <p:custDataLst>
              <p:tags r:id="rId2"/>
            </p:custDataLst>
          </p:nvPr>
        </p:nvSpPr>
        <p:spPr>
          <a:xfrm>
            <a:off x="532465" y="202047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7659603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4"/>
            </a:pPr>
            <a:r>
              <a:rPr lang="en-US" dirty="0"/>
              <a:t>What is the name of the output data set in the program below?</a:t>
            </a:r>
          </a:p>
          <a:p>
            <a:endParaRPr lang="en-US" altLang="en-US" dirty="0"/>
          </a:p>
          <a:p>
            <a:endParaRPr lang="en-US" altLang="en-US" dirty="0"/>
          </a:p>
          <a:p>
            <a:endParaRPr lang="en-US" altLang="en-US" dirty="0"/>
          </a:p>
          <a:p>
            <a:endParaRPr lang="en-US" altLang="en-US" dirty="0"/>
          </a:p>
          <a:p>
            <a:pPr marL="290513" indent="-290513" eaLnBrk="1" hangingPunct="1">
              <a:lnSpc>
                <a:spcPct val="100000"/>
              </a:lnSpc>
              <a:buClrTx/>
              <a:buSzPct val="100000"/>
              <a:buFont typeface="+mj-lt"/>
              <a:buAutoNum type="alphaLcPeriod"/>
            </a:pPr>
            <a:r>
              <a:rPr lang="en-US" altLang="en-US" dirty="0">
                <a:solidFill>
                  <a:schemeClr val="tx1"/>
                </a:solidFill>
              </a:rPr>
              <a:t> </a:t>
            </a:r>
            <a:r>
              <a:rPr lang="en-US" altLang="en-US" b="1" dirty="0">
                <a:solidFill>
                  <a:schemeClr val="tx1"/>
                </a:solidFill>
              </a:rPr>
              <a:t>work.us</a:t>
            </a:r>
          </a:p>
          <a:p>
            <a:pPr marL="290513" indent="-290513" eaLnBrk="1" hangingPunct="1">
              <a:lnSpc>
                <a:spcPct val="100000"/>
              </a:lnSpc>
              <a:buClrTx/>
              <a:buSzPct val="100000"/>
              <a:buFont typeface="+mj-lt"/>
              <a:buAutoNum type="alphaLcPeriod"/>
            </a:pPr>
            <a:r>
              <a:rPr lang="en-US" altLang="en-US" dirty="0"/>
              <a:t> </a:t>
            </a:r>
            <a:r>
              <a:rPr lang="en-US" altLang="en-US" b="1" dirty="0" err="1"/>
              <a:t>orion.sales</a:t>
            </a:r>
            <a:endParaRPr lang="en-US" altLang="en-US" b="1" dirty="0"/>
          </a:p>
          <a:p>
            <a:pPr marL="290513" indent="-290513" eaLnBrk="1" hangingPunct="1">
              <a:lnSpc>
                <a:spcPct val="100000"/>
              </a:lnSpc>
              <a:buClrTx/>
              <a:buSzPct val="100000"/>
              <a:buFont typeface="+mj-lt"/>
              <a:buAutoNum type="alphaLcPeriod"/>
            </a:pPr>
            <a:r>
              <a:rPr lang="en-US" altLang="en-US" dirty="0">
                <a:solidFill>
                  <a:schemeClr val="tx1"/>
                </a:solidFill>
              </a:rPr>
              <a:t> </a:t>
            </a:r>
            <a:r>
              <a:rPr lang="en-US" altLang="en-US" b="1" dirty="0">
                <a:solidFill>
                  <a:schemeClr val="tx1"/>
                </a:solidFill>
              </a:rPr>
              <a:t>Country</a:t>
            </a:r>
          </a:p>
          <a:p>
            <a:pPr marL="290513" indent="-290513" eaLnBrk="1" hangingPunct="1">
              <a:lnSpc>
                <a:spcPct val="100000"/>
              </a:lnSpc>
              <a:buClrTx/>
              <a:buSzPct val="100000"/>
              <a:buFont typeface="+mj-lt"/>
              <a:buAutoNum type="alphaLcPeriod"/>
            </a:pPr>
            <a:r>
              <a:rPr lang="en-US" altLang="en-US" dirty="0"/>
              <a:t> </a:t>
            </a:r>
            <a:r>
              <a:rPr lang="en-US" altLang="en-US" b="1" dirty="0"/>
              <a:t>sales</a:t>
            </a:r>
            <a:endParaRPr lang="en-US" altLang="en-US" b="1" dirty="0">
              <a:solidFill>
                <a:schemeClr val="tx1"/>
              </a:solidFill>
            </a:endParaRPr>
          </a:p>
        </p:txBody>
      </p:sp>
      <p:sp>
        <p:nvSpPr>
          <p:cNvPr id="3" name="TextBox 2"/>
          <p:cNvSpPr txBox="1"/>
          <p:nvPr>
            <p:custDataLst>
              <p:tags r:id="rId2"/>
            </p:custDataLst>
          </p:nvPr>
        </p:nvSpPr>
        <p:spPr>
          <a:xfrm>
            <a:off x="2900468" y="1255220"/>
            <a:ext cx="3350276"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work.us;</a:t>
            </a:r>
          </a:p>
          <a:p>
            <a:pPr>
              <a:lnSpc>
                <a:spcPct val="85000"/>
              </a:lnSpc>
            </a:pPr>
            <a:r>
              <a:rPr lang="en-US" altLang="en-US" sz="1800" b="1" dirty="0">
                <a:latin typeface="Courier New" panose="02070309020205020404" pitchFamily="49" charset="0"/>
              </a:rPr>
              <a:t>    set orion.sales;</a:t>
            </a:r>
          </a:p>
          <a:p>
            <a:pPr>
              <a:lnSpc>
                <a:spcPct val="85000"/>
              </a:lnSpc>
            </a:pPr>
            <a:r>
              <a:rPr lang="en-US" altLang="en-US" sz="1800" b="1" dirty="0">
                <a:latin typeface="Courier New" panose="02070309020205020404" pitchFamily="49" charset="0"/>
              </a:rPr>
              <a:t>    where Country='US';</a:t>
            </a:r>
          </a:p>
          <a:p>
            <a:pPr>
              <a:lnSpc>
                <a:spcPct val="85000"/>
              </a:lnSpc>
            </a:pPr>
            <a:r>
              <a:rPr lang="en-US" alt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8797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Step Processing</a:t>
            </a:r>
          </a:p>
        </p:txBody>
      </p:sp>
      <p:sp>
        <p:nvSpPr>
          <p:cNvPr id="5" name="Oval Callout 4"/>
          <p:cNvSpPr/>
          <p:nvPr/>
        </p:nvSpPr>
        <p:spPr>
          <a:xfrm>
            <a:off x="6579476" y="2616982"/>
            <a:ext cx="2194560" cy="155629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Automatic looping makes processing data easy!</a:t>
            </a:r>
          </a:p>
        </p:txBody>
      </p:sp>
      <p:sp>
        <p:nvSpPr>
          <p:cNvPr id="8" name="TextBox 7"/>
          <p:cNvSpPr txBox="1"/>
          <p:nvPr>
            <p:custDataLst>
              <p:tags r:id="rId1"/>
            </p:custDataLst>
          </p:nvPr>
        </p:nvSpPr>
        <p:spPr>
          <a:xfrm>
            <a:off x="4766479" y="1199377"/>
            <a:ext cx="3763851" cy="1121333"/>
          </a:xfrm>
          <a:prstGeom prst="rect">
            <a:avLst/>
          </a:prstGeom>
          <a:solidFill>
            <a:srgbClr val="FFFFFF"/>
          </a:solidFill>
          <a:ln w="19050" cmpd="sng">
            <a:solidFill>
              <a:schemeClr val="tx1">
                <a:lumMod val="65000"/>
                <a:lumOff val="35000"/>
              </a:schemeClr>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myclass;</a:t>
            </a:r>
          </a:p>
          <a:p>
            <a:pPr>
              <a:lnSpc>
                <a:spcPct val="85000"/>
              </a:lnSpc>
            </a:pPr>
            <a:r>
              <a:rPr lang="en-US" sz="1800" b="1" dirty="0">
                <a:latin typeface="Courier New" panose="02070309020205020404" pitchFamily="49" charset="0"/>
              </a:rPr>
              <a:t>    set sashelp.class;</a:t>
            </a:r>
          </a:p>
          <a:p>
            <a:pPr>
              <a:lnSpc>
                <a:spcPct val="85000"/>
              </a:lnSpc>
            </a:pPr>
            <a:r>
              <a:rPr lang="en-US" sz="1800" b="1" dirty="0">
                <a:latin typeface="Courier New" panose="02070309020205020404" pitchFamily="49" charset="0"/>
              </a:rPr>
              <a:t>    ...</a:t>
            </a:r>
            <a:r>
              <a:rPr lang="en-US" sz="1800" b="1" i="1" dirty="0">
                <a:latin typeface="Courier New" panose="02070309020205020404" pitchFamily="49" charset="0"/>
              </a:rPr>
              <a:t>other statements</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run;</a:t>
            </a:r>
          </a:p>
        </p:txBody>
      </p:sp>
      <p:sp>
        <p:nvSpPr>
          <p:cNvPr id="12" name="Freeform 16"/>
          <p:cNvSpPr>
            <a:spLocks noChangeAspect="1" noEditPoints="1"/>
          </p:cNvSpPr>
          <p:nvPr/>
        </p:nvSpPr>
        <p:spPr bwMode="auto">
          <a:xfrm>
            <a:off x="6308915" y="3992198"/>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Circular Arrow 1"/>
          <p:cNvSpPr/>
          <p:nvPr/>
        </p:nvSpPr>
        <p:spPr>
          <a:xfrm rot="16200000">
            <a:off x="4292026" y="1224664"/>
            <a:ext cx="948905" cy="1070757"/>
          </a:xfrm>
          <a:prstGeom prst="circularArrow">
            <a:avLst/>
          </a:prstGeom>
          <a:solidFill>
            <a:srgbClr val="F58220"/>
          </a:solidFill>
          <a:ln w="3175"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9" name="Group 8"/>
          <p:cNvGrpSpPr/>
          <p:nvPr/>
        </p:nvGrpSpPr>
        <p:grpSpPr>
          <a:xfrm>
            <a:off x="598246" y="1037625"/>
            <a:ext cx="2250179" cy="1382400"/>
            <a:chOff x="3292861" y="61157"/>
            <a:chExt cx="2250179" cy="1382400"/>
          </a:xfrm>
        </p:grpSpPr>
        <p:sp>
          <p:nvSpPr>
            <p:cNvPr id="14" name="Rounded Rectangle 13"/>
            <p:cNvSpPr/>
            <p:nvPr/>
          </p:nvSpPr>
          <p:spPr>
            <a:xfrm>
              <a:off x="3292861" y="61157"/>
              <a:ext cx="2035455" cy="1382400"/>
            </a:xfrm>
            <a:prstGeom prst="roundRect">
              <a:avLst>
                <a:gd name="adj" fmla="val 10000"/>
              </a:avLst>
            </a:prstGeom>
            <a:solidFill>
              <a:srgbClr val="F58220"/>
            </a:solidFill>
          </p:spPr>
          <p:style>
            <a:lnRef idx="2">
              <a:schemeClr val="lt1">
                <a:hueOff val="0"/>
                <a:satOff val="0"/>
                <a:lumOff val="0"/>
                <a:alphaOff val="0"/>
              </a:schemeClr>
            </a:lnRef>
            <a:fillRef idx="1">
              <a:scrgbClr r="0" g="0" b="0"/>
            </a:fillRef>
            <a:effectRef idx="0">
              <a:schemeClr val="accent5">
                <a:hueOff val="-2850129"/>
                <a:satOff val="27947"/>
                <a:lumOff val="11371"/>
                <a:alphaOff val="0"/>
              </a:schemeClr>
            </a:effectRef>
            <a:fontRef idx="minor">
              <a:schemeClr val="lt1"/>
            </a:fontRef>
          </p:style>
          <p:txBody>
            <a:bodyPr/>
            <a:lstStyle/>
            <a:p>
              <a:endParaRPr lang="en-US" dirty="0"/>
            </a:p>
          </p:txBody>
        </p:sp>
        <p:sp>
          <p:nvSpPr>
            <p:cNvPr id="15" name="Rounded Rectangle 4"/>
            <p:cNvSpPr/>
            <p:nvPr/>
          </p:nvSpPr>
          <p:spPr>
            <a:xfrm>
              <a:off x="3292861" y="61157"/>
              <a:ext cx="2250179" cy="8141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7584" tIns="227584" rIns="227584" bIns="121920" numCol="1" spcCol="1270" anchor="t" anchorCtr="0">
              <a:noAutofit/>
            </a:bodyPr>
            <a:lstStyle/>
            <a:p>
              <a:pPr lvl="0" algn="l" defTabSz="1422400">
                <a:lnSpc>
                  <a:spcPct val="90000"/>
                </a:lnSpc>
                <a:spcBef>
                  <a:spcPct val="0"/>
                </a:spcBef>
                <a:spcAft>
                  <a:spcPct val="35000"/>
                </a:spcAft>
              </a:pPr>
              <a:r>
                <a:rPr lang="en-US" sz="3200" kern="1200" dirty="0"/>
                <a:t>Execution</a:t>
              </a:r>
            </a:p>
          </p:txBody>
        </p:sp>
      </p:grpSp>
      <p:grpSp>
        <p:nvGrpSpPr>
          <p:cNvPr id="10" name="Group 9"/>
          <p:cNvGrpSpPr/>
          <p:nvPr/>
        </p:nvGrpSpPr>
        <p:grpSpPr>
          <a:xfrm>
            <a:off x="1017054" y="1851807"/>
            <a:ext cx="2827883" cy="2972747"/>
            <a:chOff x="3709761" y="875339"/>
            <a:chExt cx="2035455" cy="2972747"/>
          </a:xfrm>
        </p:grpSpPr>
        <p:sp>
          <p:nvSpPr>
            <p:cNvPr id="11" name="Rounded Rectangle 10"/>
            <p:cNvSpPr/>
            <p:nvPr/>
          </p:nvSpPr>
          <p:spPr>
            <a:xfrm>
              <a:off x="3709761" y="875339"/>
              <a:ext cx="2035455" cy="2972747"/>
            </a:xfrm>
            <a:prstGeom prst="roundRect">
              <a:avLst>
                <a:gd name="adj" fmla="val 10000"/>
              </a:avLst>
            </a:prstGeom>
            <a:solidFill>
              <a:srgbClr val="FFFFFF"/>
            </a:solidFill>
          </p:spPr>
          <p:style>
            <a:lnRef idx="2">
              <a:schemeClr val="accent5">
                <a:hueOff val="-2850129"/>
                <a:satOff val="27947"/>
                <a:lumOff val="11371"/>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3" name="Rounded Rectangle 6"/>
            <p:cNvSpPr/>
            <p:nvPr/>
          </p:nvSpPr>
          <p:spPr>
            <a:xfrm>
              <a:off x="3787327" y="1001460"/>
              <a:ext cx="1916223" cy="27699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t" anchorCtr="0">
              <a:spAutoFit/>
            </a:bodyPr>
            <a:lstStyle/>
            <a:p>
              <a:pPr marL="342900" indent="-342900">
                <a:buFont typeface="+mj-lt"/>
                <a:buAutoNum type="arabicParenR"/>
              </a:pPr>
              <a:r>
                <a:rPr lang="en-US" dirty="0">
                  <a:solidFill>
                    <a:schemeClr val="tx1"/>
                  </a:solidFill>
                </a:rPr>
                <a:t>R</a:t>
              </a:r>
              <a:r>
                <a:rPr lang="en-US" sz="1800" dirty="0">
                  <a:solidFill>
                    <a:schemeClr val="tx1"/>
                  </a:solidFill>
                </a:rPr>
                <a:t>ead a row from the input table.</a:t>
              </a:r>
            </a:p>
            <a:p>
              <a:pPr marL="342900" indent="-342900">
                <a:buFont typeface="+mj-lt"/>
                <a:buAutoNum type="arabicParenR"/>
              </a:pPr>
              <a:r>
                <a:rPr lang="en-US" dirty="0">
                  <a:solidFill>
                    <a:schemeClr val="tx1"/>
                  </a:solidFill>
                </a:rPr>
                <a:t>S</a:t>
              </a:r>
              <a:r>
                <a:rPr lang="en-US" sz="1800" dirty="0">
                  <a:solidFill>
                    <a:schemeClr val="tx1"/>
                  </a:solidFill>
                </a:rPr>
                <a:t>equentially process statements. </a:t>
              </a:r>
            </a:p>
            <a:p>
              <a:pPr marL="342900" indent="-342900">
                <a:buFont typeface="+mj-lt"/>
                <a:buAutoNum type="arabicParenR"/>
              </a:pPr>
              <a:r>
                <a:rPr lang="en-US" dirty="0">
                  <a:solidFill>
                    <a:schemeClr val="tx1"/>
                  </a:solidFill>
                </a:rPr>
                <a:t>A</a:t>
              </a:r>
              <a:r>
                <a:rPr lang="en-US" sz="1800" dirty="0">
                  <a:solidFill>
                    <a:schemeClr val="tx1"/>
                  </a:solidFill>
                </a:rPr>
                <a:t>t the end, write the row to the output table.</a:t>
              </a:r>
            </a:p>
            <a:p>
              <a:pPr marL="342900" indent="-342900">
                <a:buFont typeface="+mj-lt"/>
                <a:buAutoNum type="arabicParenR"/>
              </a:pPr>
              <a:r>
                <a:rPr lang="en-US" dirty="0">
                  <a:solidFill>
                    <a:schemeClr val="tx1"/>
                  </a:solidFill>
                </a:rPr>
                <a:t>L</a:t>
              </a:r>
              <a:r>
                <a:rPr lang="en-US" sz="1800" kern="1200" dirty="0">
                  <a:solidFill>
                    <a:schemeClr val="tx1"/>
                  </a:solidFill>
                </a:rPr>
                <a:t>oop back to the top </a:t>
              </a:r>
              <a:br>
                <a:rPr lang="en-US" sz="1800" kern="1200" dirty="0">
                  <a:solidFill>
                    <a:schemeClr val="tx1"/>
                  </a:solidFill>
                </a:rPr>
              </a:br>
              <a:r>
                <a:rPr lang="en-US" sz="1800" kern="1200" dirty="0">
                  <a:solidFill>
                    <a:schemeClr val="tx1"/>
                  </a:solidFill>
                </a:rPr>
                <a:t>of the DATA step to read the next row from the input table.</a:t>
              </a:r>
              <a:endParaRPr lang="en-US" sz="1800" kern="1200" dirty="0"/>
            </a:p>
          </p:txBody>
        </p:sp>
      </p:grpSp>
    </p:spTree>
    <p:extLst>
      <p:ext uri="{BB962C8B-B14F-4D97-AF65-F5344CB8AC3E}">
        <p14:creationId xmlns:p14="http://schemas.microsoft.com/office/powerpoint/2010/main" val="4071400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2"/>
            </p:custDataLst>
          </p:nvPr>
        </p:nvSpPr>
        <p:spPr>
          <a:xfrm>
            <a:off x="525839" y="250173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7" name="TextBox 6"/>
          <p:cNvSpPr txBox="1"/>
          <p:nvPr>
            <p:custDataLst>
              <p:tags r:id="rId3"/>
            </p:custDataLst>
          </p:nvPr>
        </p:nvSpPr>
        <p:spPr>
          <a:xfrm>
            <a:off x="2900468" y="1255220"/>
            <a:ext cx="3350276"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work.us;</a:t>
            </a:r>
          </a:p>
          <a:p>
            <a:pPr>
              <a:lnSpc>
                <a:spcPct val="85000"/>
              </a:lnSpc>
            </a:pPr>
            <a:r>
              <a:rPr lang="en-US" altLang="en-US" sz="1800" b="1" dirty="0">
                <a:latin typeface="Courier New" panose="02070309020205020404" pitchFamily="49" charset="0"/>
              </a:rPr>
              <a:t>    set orion.sales;</a:t>
            </a:r>
          </a:p>
          <a:p>
            <a:pPr>
              <a:lnSpc>
                <a:spcPct val="85000"/>
              </a:lnSpc>
            </a:pPr>
            <a:r>
              <a:rPr lang="en-US" altLang="en-US" sz="1800" b="1" dirty="0">
                <a:latin typeface="Courier New" panose="02070309020205020404" pitchFamily="49" charset="0"/>
              </a:rPr>
              <a:t>    where Country='US';</a:t>
            </a:r>
          </a:p>
          <a:p>
            <a:pPr>
              <a:lnSpc>
                <a:spcPct val="85000"/>
              </a:lnSpc>
            </a:pPr>
            <a:r>
              <a:rPr lang="en-US" altLang="en-US" sz="1800" b="1" dirty="0">
                <a:latin typeface="Courier New" panose="02070309020205020404" pitchFamily="49" charset="0"/>
              </a:rPr>
              <a:t>run;</a:t>
            </a:r>
          </a:p>
        </p:txBody>
      </p:sp>
      <p:sp>
        <p:nvSpPr>
          <p:cNvPr id="8" name="PollQuestion">
            <a:extLst>
              <a:ext uri="{FF2B5EF4-FFF2-40B4-BE49-F238E27FC236}">
                <a16:creationId xmlns:a16="http://schemas.microsoft.com/office/drawing/2014/main" id="{72995CF8-016F-4BBE-BB83-8FABD95E1E25}"/>
              </a:ext>
            </a:extLst>
          </p:cNvPr>
          <p:cNvSpPr txBox="1">
            <a:spLocks noChangeArrowheads="1"/>
          </p:cNvSpPr>
          <p:nvPr/>
        </p:nvSpPr>
        <p:spPr>
          <a:xfrm>
            <a:off x="626364" y="59747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457200" indent="-457200">
              <a:buClrTx/>
              <a:buSzPct val="100000"/>
              <a:buFont typeface="+mj-lt"/>
              <a:buAutoNum type="arabicPeriod" startAt="4"/>
            </a:pPr>
            <a:r>
              <a:rPr lang="en-US" dirty="0"/>
              <a:t>What is the name of the output data set in the program below?</a:t>
            </a:r>
          </a:p>
          <a:p>
            <a:endParaRPr lang="en-US" altLang="en-US" dirty="0"/>
          </a:p>
          <a:p>
            <a:endParaRPr lang="en-US" altLang="en-US" dirty="0"/>
          </a:p>
          <a:p>
            <a:endParaRPr lang="en-US" altLang="en-US" dirty="0"/>
          </a:p>
          <a:p>
            <a:endParaRPr lang="en-US" altLang="en-US" dirty="0"/>
          </a:p>
          <a:p>
            <a:pPr marL="290513" indent="-290513">
              <a:buClrTx/>
              <a:buSzPct val="100000"/>
              <a:buFont typeface="+mj-lt"/>
              <a:buAutoNum type="alphaLcPeriod"/>
            </a:pPr>
            <a:r>
              <a:rPr lang="en-US" altLang="en-US" dirty="0"/>
              <a:t> </a:t>
            </a:r>
            <a:r>
              <a:rPr lang="en-US" altLang="en-US" b="1" dirty="0"/>
              <a:t>work.us</a:t>
            </a:r>
          </a:p>
          <a:p>
            <a:pPr marL="290513" indent="-290513">
              <a:buClrTx/>
              <a:buSzPct val="100000"/>
              <a:buFont typeface="+mj-lt"/>
              <a:buAutoNum type="alphaLcPeriod"/>
            </a:pPr>
            <a:r>
              <a:rPr lang="en-US" altLang="en-US" dirty="0"/>
              <a:t> </a:t>
            </a:r>
            <a:r>
              <a:rPr lang="en-US" altLang="en-US" b="1" dirty="0" err="1"/>
              <a:t>orion.sales</a:t>
            </a:r>
            <a:endParaRPr lang="en-US" altLang="en-US" b="1" dirty="0"/>
          </a:p>
          <a:p>
            <a:pPr marL="290513" indent="-290513">
              <a:buClrTx/>
              <a:buSzPct val="100000"/>
              <a:buFont typeface="+mj-lt"/>
              <a:buAutoNum type="alphaLcPeriod"/>
            </a:pPr>
            <a:r>
              <a:rPr lang="en-US" altLang="en-US" dirty="0"/>
              <a:t> </a:t>
            </a:r>
            <a:r>
              <a:rPr lang="en-US" altLang="en-US" b="1" dirty="0"/>
              <a:t>Country</a:t>
            </a:r>
          </a:p>
          <a:p>
            <a:pPr marL="290513" indent="-290513">
              <a:buClrTx/>
              <a:buSzPct val="100000"/>
              <a:buFont typeface="+mj-lt"/>
              <a:buAutoNum type="alphaLcPeriod"/>
            </a:pPr>
            <a:r>
              <a:rPr lang="en-US" altLang="en-US" dirty="0"/>
              <a:t> </a:t>
            </a:r>
            <a:r>
              <a:rPr lang="en-US" altLang="en-US" b="1" dirty="0"/>
              <a:t>sales</a:t>
            </a:r>
          </a:p>
        </p:txBody>
      </p:sp>
    </p:spTree>
    <p:custDataLst>
      <p:tags r:id="rId1"/>
    </p:custDataLst>
    <p:extLst>
      <p:ext uri="{BB962C8B-B14F-4D97-AF65-F5344CB8AC3E}">
        <p14:creationId xmlns:p14="http://schemas.microsoft.com/office/powerpoint/2010/main" val="1259087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5"/>
            </a:pPr>
            <a:r>
              <a:rPr lang="en-US" dirty="0"/>
              <a:t>The data set</a:t>
            </a:r>
            <a:r>
              <a:rPr lang="en-US" b="1" dirty="0"/>
              <a:t> orion.sales</a:t>
            </a:r>
            <a:r>
              <a:rPr lang="en-US" dirty="0"/>
              <a:t> contains nine columns. Given this DATA step, </a:t>
            </a:r>
            <a:br>
              <a:rPr lang="en-US" dirty="0"/>
            </a:br>
            <a:r>
              <a:rPr lang="en-US" dirty="0"/>
              <a:t>how many columns does </a:t>
            </a:r>
            <a:r>
              <a:rPr lang="en-US" b="1" dirty="0"/>
              <a:t>work.comp</a:t>
            </a:r>
            <a:r>
              <a:rPr lang="en-US" dirty="0"/>
              <a:t> contain?</a:t>
            </a:r>
          </a:p>
          <a:p>
            <a:endParaRPr lang="en-US" altLang="en-US" dirty="0"/>
          </a:p>
          <a:p>
            <a:endParaRPr lang="en-US" altLang="en-US" dirty="0"/>
          </a:p>
          <a:p>
            <a:endParaRPr lang="en-US" altLang="en-US" dirty="0"/>
          </a:p>
          <a:p>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four</a:t>
            </a:r>
          </a:p>
          <a:p>
            <a:pPr marL="344488" indent="-344488" eaLnBrk="1" hangingPunct="1">
              <a:lnSpc>
                <a:spcPct val="100000"/>
              </a:lnSpc>
              <a:buClrTx/>
              <a:buSzPct val="100000"/>
              <a:buFont typeface="+mj-lt"/>
              <a:buAutoNum type="alphaLcPeriod"/>
            </a:pPr>
            <a:r>
              <a:rPr lang="en-US" altLang="en-US" dirty="0"/>
              <a:t>nine</a:t>
            </a:r>
          </a:p>
          <a:p>
            <a:pPr marL="344488" indent="-344488" eaLnBrk="1" hangingPunct="1">
              <a:lnSpc>
                <a:spcPct val="100000"/>
              </a:lnSpc>
              <a:buClrTx/>
              <a:buSzPct val="100000"/>
              <a:buFont typeface="+mj-lt"/>
              <a:buAutoNum type="alphaLcPeriod"/>
            </a:pPr>
            <a:r>
              <a:rPr lang="en-US" altLang="en-US" dirty="0">
                <a:solidFill>
                  <a:schemeClr val="tx1"/>
                </a:solidFill>
              </a:rPr>
              <a:t>five</a:t>
            </a:r>
          </a:p>
        </p:txBody>
      </p:sp>
      <p:sp>
        <p:nvSpPr>
          <p:cNvPr id="3" name="TextBox 2"/>
          <p:cNvSpPr txBox="1"/>
          <p:nvPr>
            <p:custDataLst>
              <p:tags r:id="rId2"/>
            </p:custDataLst>
          </p:nvPr>
        </p:nvSpPr>
        <p:spPr>
          <a:xfrm>
            <a:off x="1382430" y="1255220"/>
            <a:ext cx="6383158"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work.comp;</a:t>
            </a:r>
          </a:p>
          <a:p>
            <a:pPr>
              <a:lnSpc>
                <a:spcPct val="85000"/>
              </a:lnSpc>
            </a:pPr>
            <a:r>
              <a:rPr lang="en-US" altLang="en-US" sz="1800" b="1" dirty="0">
                <a:latin typeface="Courier New" panose="02070309020205020404" pitchFamily="49" charset="0"/>
              </a:rPr>
              <a:t>    set orion.sales;</a:t>
            </a:r>
          </a:p>
          <a:p>
            <a:pPr>
              <a:lnSpc>
                <a:spcPct val="85000"/>
              </a:lnSpc>
            </a:pPr>
            <a:r>
              <a:rPr lang="en-US" altLang="en-US" sz="1800" b="1" dirty="0">
                <a:latin typeface="Courier New" panose="02070309020205020404" pitchFamily="49" charset="0"/>
              </a:rPr>
              <a:t>    keep employee_id gender job_title salary;</a:t>
            </a:r>
          </a:p>
          <a:p>
            <a:pPr>
              <a:lnSpc>
                <a:spcPct val="85000"/>
              </a:lnSpc>
            </a:pPr>
            <a:r>
              <a:rPr lang="en-US" alt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1343423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4573EDB8-5D6C-4B7C-8A27-71CEBF5024A3}"/>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5"/>
            </a:pPr>
            <a:r>
              <a:rPr lang="en-US" dirty="0"/>
              <a:t>The data set</a:t>
            </a:r>
            <a:r>
              <a:rPr lang="en-US" b="1" dirty="0"/>
              <a:t> orion.sales</a:t>
            </a:r>
            <a:r>
              <a:rPr lang="en-US" dirty="0"/>
              <a:t> contains nine columns. Given this DATA step, </a:t>
            </a:r>
            <a:br>
              <a:rPr lang="en-US" dirty="0"/>
            </a:br>
            <a:r>
              <a:rPr lang="en-US" dirty="0"/>
              <a:t>how many columns does </a:t>
            </a:r>
            <a:r>
              <a:rPr lang="en-US" b="1" dirty="0"/>
              <a:t>work.comp</a:t>
            </a:r>
            <a:r>
              <a:rPr lang="en-US" dirty="0"/>
              <a:t> contain?</a:t>
            </a:r>
          </a:p>
          <a:p>
            <a:endParaRPr lang="en-US" altLang="en-US" dirty="0"/>
          </a:p>
          <a:p>
            <a:endParaRPr lang="en-US" altLang="en-US" dirty="0"/>
          </a:p>
          <a:p>
            <a:endParaRPr lang="en-US" altLang="en-US" dirty="0"/>
          </a:p>
          <a:p>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four</a:t>
            </a:r>
          </a:p>
          <a:p>
            <a:pPr marL="344488" indent="-344488" eaLnBrk="1" hangingPunct="1">
              <a:lnSpc>
                <a:spcPct val="100000"/>
              </a:lnSpc>
              <a:buClrTx/>
              <a:buSzPct val="100000"/>
              <a:buFont typeface="+mj-lt"/>
              <a:buAutoNum type="alphaLcPeriod"/>
            </a:pPr>
            <a:r>
              <a:rPr lang="en-US" altLang="en-US" dirty="0"/>
              <a:t>nine</a:t>
            </a:r>
          </a:p>
          <a:p>
            <a:pPr marL="344488" indent="-344488" eaLnBrk="1" hangingPunct="1">
              <a:lnSpc>
                <a:spcPct val="100000"/>
              </a:lnSpc>
              <a:buClrTx/>
              <a:buSzPct val="100000"/>
              <a:buFont typeface="+mj-lt"/>
              <a:buAutoNum type="alphaLcPeriod"/>
            </a:pPr>
            <a:r>
              <a:rPr lang="en-US" altLang="en-US" dirty="0">
                <a:solidFill>
                  <a:schemeClr val="tx1"/>
                </a:solidFill>
              </a:rPr>
              <a:t>five</a:t>
            </a:r>
          </a:p>
        </p:txBody>
      </p:sp>
      <p:sp>
        <p:nvSpPr>
          <p:cNvPr id="6" name="Oval 5"/>
          <p:cNvSpPr/>
          <p:nvPr>
            <p:custDataLst>
              <p:tags r:id="rId2"/>
            </p:custDataLst>
          </p:nvPr>
        </p:nvSpPr>
        <p:spPr>
          <a:xfrm>
            <a:off x="538901" y="2816432"/>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7" name="TextBox 6"/>
          <p:cNvSpPr txBox="1"/>
          <p:nvPr>
            <p:custDataLst>
              <p:tags r:id="rId3"/>
            </p:custDataLst>
          </p:nvPr>
        </p:nvSpPr>
        <p:spPr>
          <a:xfrm>
            <a:off x="1382430" y="1255220"/>
            <a:ext cx="6383158"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work.comp;</a:t>
            </a:r>
          </a:p>
          <a:p>
            <a:pPr>
              <a:lnSpc>
                <a:spcPct val="85000"/>
              </a:lnSpc>
            </a:pPr>
            <a:r>
              <a:rPr lang="en-US" altLang="en-US" sz="1800" b="1" dirty="0">
                <a:latin typeface="Courier New" panose="02070309020205020404" pitchFamily="49" charset="0"/>
              </a:rPr>
              <a:t>    set orion.sales;</a:t>
            </a:r>
          </a:p>
          <a:p>
            <a:pPr>
              <a:lnSpc>
                <a:spcPct val="85000"/>
              </a:lnSpc>
            </a:pPr>
            <a:r>
              <a:rPr lang="en-US" altLang="en-US" sz="1800" b="1" dirty="0">
                <a:latin typeface="Courier New" panose="02070309020205020404" pitchFamily="49" charset="0"/>
              </a:rPr>
              <a:t>    keep employee_id gender job_title salary;</a:t>
            </a:r>
          </a:p>
          <a:p>
            <a:pPr>
              <a:lnSpc>
                <a:spcPct val="85000"/>
              </a:lnSpc>
            </a:pPr>
            <a:r>
              <a:rPr lang="en-US" alt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32558286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6"/>
            </a:pPr>
            <a:r>
              <a:rPr lang="en-US" dirty="0"/>
              <a:t>Given the assignment statement below, what is the value of </a:t>
            </a:r>
            <a:r>
              <a:rPr lang="en-US" b="1" dirty="0" err="1"/>
              <a:t>AvgExp</a:t>
            </a:r>
            <a:r>
              <a:rPr lang="en-US" b="1" dirty="0"/>
              <a:t> </a:t>
            </a:r>
            <a:br>
              <a:rPr lang="en-US" b="1" dirty="0"/>
            </a:br>
            <a:r>
              <a:rPr lang="en-US" dirty="0"/>
              <a:t>for the observation that is shown?</a:t>
            </a:r>
          </a:p>
          <a:p>
            <a:br>
              <a:rPr lang="en-US" dirty="0"/>
            </a:br>
            <a:endParaRPr lang="en-US" dirty="0"/>
          </a:p>
          <a:p>
            <a:endParaRPr lang="en-US" altLang="en-US" dirty="0"/>
          </a:p>
          <a:p>
            <a:pPr marL="344488" indent="-344488">
              <a:buClrTx/>
              <a:buSzPct val="100000"/>
              <a:buFont typeface="+mj-lt"/>
              <a:buAutoNum type="alphaLcPeriod"/>
            </a:pPr>
            <a:r>
              <a:rPr lang="en-US" altLang="en-US" dirty="0"/>
              <a:t>6</a:t>
            </a:r>
          </a:p>
          <a:p>
            <a:pPr marL="344488" indent="-344488">
              <a:buClrTx/>
              <a:buSzPct val="100000"/>
              <a:buFont typeface="+mj-lt"/>
              <a:buAutoNum type="alphaLcPeriod"/>
            </a:pPr>
            <a:r>
              <a:rPr lang="en-US" altLang="en-US" dirty="0"/>
              <a:t>8</a:t>
            </a:r>
          </a:p>
          <a:p>
            <a:pPr marL="344488" indent="-344488">
              <a:buClrTx/>
              <a:buSzPct val="100000"/>
              <a:buFont typeface="+mj-lt"/>
              <a:buAutoNum type="alphaLcPeriod"/>
            </a:pPr>
            <a:r>
              <a:rPr lang="en-US" altLang="en-US" dirty="0"/>
              <a:t>. (missing value)</a:t>
            </a:r>
          </a:p>
          <a:p>
            <a:pPr marL="344488" indent="-344488">
              <a:buClrTx/>
              <a:buSzPct val="100000"/>
              <a:buFont typeface="+mj-lt"/>
              <a:buAutoNum type="alphaLcPeriod"/>
            </a:pPr>
            <a:r>
              <a:rPr lang="en-US" altLang="en-US" dirty="0"/>
              <a:t>The statement generates a syntax error.</a:t>
            </a:r>
          </a:p>
        </p:txBody>
      </p:sp>
      <p:sp>
        <p:nvSpPr>
          <p:cNvPr id="3" name="TextBox 2"/>
          <p:cNvSpPr txBox="1"/>
          <p:nvPr>
            <p:custDataLst>
              <p:tags r:id="rId2"/>
            </p:custDataLst>
          </p:nvPr>
        </p:nvSpPr>
        <p:spPr>
          <a:xfrm>
            <a:off x="2007266" y="1255220"/>
            <a:ext cx="5142433" cy="41498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buSzPct val="100000"/>
            </a:pPr>
            <a:r>
              <a:rPr lang="en-US" altLang="en-US" b="1" dirty="0" err="1">
                <a:latin typeface="Courier New" panose="02070309020205020404" pitchFamily="49" charset="0"/>
                <a:cs typeface="Courier New" panose="02070309020205020404" pitchFamily="49" charset="0"/>
              </a:rPr>
              <a:t>AvgExp</a:t>
            </a:r>
            <a:r>
              <a:rPr lang="en-US" altLang="en-US" b="1" dirty="0">
                <a:latin typeface="Courier New" panose="02070309020205020404" pitchFamily="49" charset="0"/>
                <a:cs typeface="Courier New" panose="02070309020205020404" pitchFamily="49" charset="0"/>
              </a:rPr>
              <a:t>=mean(Exp1, Exp2, Exp3, Exp4);</a:t>
            </a:r>
          </a:p>
        </p:txBody>
      </p:sp>
      <p:graphicFrame>
        <p:nvGraphicFramePr>
          <p:cNvPr id="4" name="Table 3"/>
          <p:cNvGraphicFramePr>
            <a:graphicFrameLocks noGrp="1"/>
          </p:cNvGraphicFramePr>
          <p:nvPr>
            <p:extLst>
              <p:ext uri="{D42A27DB-BD31-4B8C-83A1-F6EECF244321}">
                <p14:modId xmlns:p14="http://schemas.microsoft.com/office/powerpoint/2010/main" val="2232161651"/>
              </p:ext>
            </p:extLst>
          </p:nvPr>
        </p:nvGraphicFramePr>
        <p:xfrm>
          <a:off x="4854969" y="2201674"/>
          <a:ext cx="3304904" cy="731520"/>
        </p:xfrm>
        <a:graphic>
          <a:graphicData uri="http://schemas.openxmlformats.org/drawingml/2006/table">
            <a:tbl>
              <a:tblPr firstRow="1" bandRow="1">
                <a:tableStyleId>{5C22544A-7EE6-4342-B048-85BDC9FD1C3A}</a:tableStyleId>
              </a:tblPr>
              <a:tblGrid>
                <a:gridCol w="826226">
                  <a:extLst>
                    <a:ext uri="{9D8B030D-6E8A-4147-A177-3AD203B41FA5}">
                      <a16:colId xmlns:a16="http://schemas.microsoft.com/office/drawing/2014/main" val="20000"/>
                    </a:ext>
                  </a:extLst>
                </a:gridCol>
                <a:gridCol w="826226">
                  <a:extLst>
                    <a:ext uri="{9D8B030D-6E8A-4147-A177-3AD203B41FA5}">
                      <a16:colId xmlns:a16="http://schemas.microsoft.com/office/drawing/2014/main" val="20001"/>
                    </a:ext>
                  </a:extLst>
                </a:gridCol>
                <a:gridCol w="826226">
                  <a:extLst>
                    <a:ext uri="{9D8B030D-6E8A-4147-A177-3AD203B41FA5}">
                      <a16:colId xmlns:a16="http://schemas.microsoft.com/office/drawing/2014/main" val="20002"/>
                    </a:ext>
                  </a:extLst>
                </a:gridCol>
                <a:gridCol w="826226">
                  <a:extLst>
                    <a:ext uri="{9D8B030D-6E8A-4147-A177-3AD203B41FA5}">
                      <a16:colId xmlns:a16="http://schemas.microsoft.com/office/drawing/2014/main" val="20003"/>
                    </a:ext>
                  </a:extLst>
                </a:gridCol>
              </a:tblGrid>
              <a:tr h="346166">
                <a:tc>
                  <a:txBody>
                    <a:bodyPr/>
                    <a:lstStyle/>
                    <a:p>
                      <a:pPr algn="ctr"/>
                      <a:r>
                        <a:rPr lang="en-US" b="1" dirty="0">
                          <a:solidFill>
                            <a:srgbClr val="FFFFFF"/>
                          </a:solidFill>
                          <a:latin typeface="Calibri" panose="020F0502020204030204" pitchFamily="34" charset="0"/>
                        </a:rPr>
                        <a:t>Exp1 </a:t>
                      </a:r>
                    </a:p>
                  </a:txBody>
                  <a:tcPr>
                    <a:lnL w="12700" cmpd="sng">
                      <a:solidFill>
                        <a:srgbClr val="000000"/>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Exp2</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Exp3</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Exp4</a:t>
                      </a:r>
                    </a:p>
                  </a:txBody>
                  <a:tcPr>
                    <a:lnL w="12700" cmpd="sng">
                      <a:solidFill>
                        <a:srgbClr val="FFFFFF"/>
                      </a:solidFill>
                    </a:lnL>
                    <a:lnR w="12700" cmpd="sng">
                      <a:solidFill>
                        <a:srgbClr val="000000"/>
                      </a:solidFill>
                    </a:lnR>
                    <a:lnT w="12700" cmpd="sng">
                      <a:solidFill>
                        <a:srgbClr val="000000"/>
                      </a:solidFill>
                    </a:lnT>
                    <a:lnB w="12700" cmpd="sng">
                      <a:solidFill>
                        <a:srgbClr val="FFFFFF"/>
                      </a:solidFill>
                    </a:lnB>
                    <a:solidFill>
                      <a:srgbClr val="003A5F"/>
                    </a:solidFill>
                  </a:tcPr>
                </a:tc>
                <a:extLst>
                  <a:ext uri="{0D108BD9-81ED-4DB2-BD59-A6C34878D82A}">
                    <a16:rowId xmlns:a16="http://schemas.microsoft.com/office/drawing/2014/main" val="10000"/>
                  </a:ext>
                </a:extLst>
              </a:tr>
              <a:tr h="298145">
                <a:tc>
                  <a:txBody>
                    <a:bodyPr/>
                    <a:lstStyle/>
                    <a:p>
                      <a:pPr algn="ctr"/>
                      <a:r>
                        <a:rPr lang="en-US" b="0" dirty="0">
                          <a:solidFill>
                            <a:srgbClr val="000000"/>
                          </a:solidFill>
                          <a:latin typeface="Calibri Light" panose="020F0302020204030204" pitchFamily="34" charset="0"/>
                        </a:rPr>
                        <a:t> 10</a:t>
                      </a:r>
                    </a:p>
                  </a:txBody>
                  <a:tcPr>
                    <a:lnL w="12700" cmpd="sng">
                      <a:solidFill>
                        <a:srgbClr val="000000"/>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1" dirty="0">
                          <a:solidFill>
                            <a:srgbClr val="000000"/>
                          </a:solidFill>
                          <a:latin typeface="Calibri Light" panose="020F0302020204030204" pitchFamily="34" charset="0"/>
                        </a:rPr>
                        <a:t>.</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0" dirty="0">
                          <a:solidFill>
                            <a:srgbClr val="000000"/>
                          </a:solidFill>
                          <a:latin typeface="Calibri Light" panose="020F0302020204030204" pitchFamily="34" charset="0"/>
                        </a:rPr>
                        <a:t>5</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0" dirty="0">
                          <a:solidFill>
                            <a:srgbClr val="000000"/>
                          </a:solidFill>
                          <a:latin typeface="Calibri Light" panose="020F0302020204030204" pitchFamily="34" charset="0"/>
                        </a:rPr>
                        <a:t>9</a:t>
                      </a:r>
                    </a:p>
                  </a:txBody>
                  <a:tcPr>
                    <a:lnL w="12700" cmpd="sng">
                      <a:solidFill>
                        <a:srgbClr val="FFFFFF"/>
                      </a:solidFill>
                    </a:lnL>
                    <a:lnR w="12700" cmpd="sng">
                      <a:solidFill>
                        <a:srgbClr val="000000"/>
                      </a:solidFill>
                    </a:lnR>
                    <a:lnT w="12700" cmpd="sng">
                      <a:solidFill>
                        <a:srgbClr val="FFFFFF"/>
                      </a:solidFill>
                    </a:lnT>
                    <a:lnB w="12700" cmpd="sng">
                      <a:solidFill>
                        <a:srgbClr val="000000"/>
                      </a:solidFill>
                    </a:lnB>
                    <a:solidFill>
                      <a:srgbClr val="F2F2F2"/>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902303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ollQuestion">
            <a:extLst>
              <a:ext uri="{FF2B5EF4-FFF2-40B4-BE49-F238E27FC236}">
                <a16:creationId xmlns:a16="http://schemas.microsoft.com/office/drawing/2014/main" id="{0ECFE8A8-4943-4881-BD98-B79AF80DA01C}"/>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6"/>
            </a:pPr>
            <a:r>
              <a:rPr lang="en-US" dirty="0"/>
              <a:t>Given the assignment statement below, what is the value of </a:t>
            </a:r>
            <a:r>
              <a:rPr lang="en-US" b="1" dirty="0" err="1"/>
              <a:t>AvgExp</a:t>
            </a:r>
            <a:r>
              <a:rPr lang="en-US" b="1" dirty="0"/>
              <a:t> </a:t>
            </a:r>
            <a:br>
              <a:rPr lang="en-US" b="1" dirty="0"/>
            </a:br>
            <a:r>
              <a:rPr lang="en-US" dirty="0"/>
              <a:t>for the observation that is shown?</a:t>
            </a:r>
          </a:p>
          <a:p>
            <a:br>
              <a:rPr lang="en-US" dirty="0"/>
            </a:br>
            <a:endParaRPr lang="en-US" dirty="0"/>
          </a:p>
          <a:p>
            <a:endParaRPr lang="en-US" altLang="en-US" dirty="0"/>
          </a:p>
          <a:p>
            <a:pPr marL="344488" indent="-344488">
              <a:buClrTx/>
              <a:buSzPct val="100000"/>
              <a:buFont typeface="+mj-lt"/>
              <a:buAutoNum type="alphaLcPeriod"/>
            </a:pPr>
            <a:r>
              <a:rPr lang="en-US" altLang="en-US" dirty="0"/>
              <a:t>6</a:t>
            </a:r>
          </a:p>
          <a:p>
            <a:pPr marL="344488" indent="-344488">
              <a:buClrTx/>
              <a:buSzPct val="100000"/>
              <a:buFont typeface="+mj-lt"/>
              <a:buAutoNum type="alphaLcPeriod"/>
            </a:pPr>
            <a:r>
              <a:rPr lang="en-US" altLang="en-US" dirty="0"/>
              <a:t>8</a:t>
            </a:r>
          </a:p>
          <a:p>
            <a:pPr marL="344488" indent="-344488">
              <a:buClrTx/>
              <a:buSzPct val="100000"/>
              <a:buFont typeface="+mj-lt"/>
              <a:buAutoNum type="alphaLcPeriod"/>
            </a:pPr>
            <a:r>
              <a:rPr lang="en-US" altLang="en-US" dirty="0"/>
              <a:t>. (missing value)</a:t>
            </a:r>
          </a:p>
          <a:p>
            <a:pPr marL="344488" indent="-344488">
              <a:buClrTx/>
              <a:buSzPct val="100000"/>
              <a:buFont typeface="+mj-lt"/>
              <a:buAutoNum type="alphaLcPeriod"/>
            </a:pPr>
            <a:r>
              <a:rPr lang="en-US" altLang="en-US" dirty="0"/>
              <a:t>The statement generates a syntax error.</a:t>
            </a:r>
          </a:p>
        </p:txBody>
      </p:sp>
      <p:sp>
        <p:nvSpPr>
          <p:cNvPr id="3" name="TextBox 2"/>
          <p:cNvSpPr txBox="1"/>
          <p:nvPr>
            <p:custDataLst>
              <p:tags r:id="rId2"/>
            </p:custDataLst>
          </p:nvPr>
        </p:nvSpPr>
        <p:spPr>
          <a:xfrm>
            <a:off x="2007265" y="1255220"/>
            <a:ext cx="5142433" cy="41498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buSzPct val="100000"/>
            </a:pPr>
            <a:r>
              <a:rPr lang="en-US" altLang="en-US" b="1" dirty="0" err="1">
                <a:latin typeface="Courier New" panose="02070309020205020404" pitchFamily="49" charset="0"/>
                <a:cs typeface="Courier New" panose="02070309020205020404" pitchFamily="49" charset="0"/>
              </a:rPr>
              <a:t>AvgExp</a:t>
            </a:r>
            <a:r>
              <a:rPr lang="en-US" altLang="en-US" b="1" dirty="0">
                <a:latin typeface="Courier New" panose="02070309020205020404" pitchFamily="49" charset="0"/>
                <a:cs typeface="Courier New" panose="02070309020205020404" pitchFamily="49" charset="0"/>
              </a:rPr>
              <a:t>=mean(Exp1, Exp2, Exp3, Exp4);</a:t>
            </a:r>
          </a:p>
        </p:txBody>
      </p:sp>
      <p:graphicFrame>
        <p:nvGraphicFramePr>
          <p:cNvPr id="4" name="Table 3"/>
          <p:cNvGraphicFramePr>
            <a:graphicFrameLocks noGrp="1"/>
          </p:cNvGraphicFramePr>
          <p:nvPr>
            <p:extLst>
              <p:ext uri="{D42A27DB-BD31-4B8C-83A1-F6EECF244321}">
                <p14:modId xmlns:p14="http://schemas.microsoft.com/office/powerpoint/2010/main" val="2228446095"/>
              </p:ext>
            </p:extLst>
          </p:nvPr>
        </p:nvGraphicFramePr>
        <p:xfrm>
          <a:off x="4854968" y="2201674"/>
          <a:ext cx="3304904" cy="731520"/>
        </p:xfrm>
        <a:graphic>
          <a:graphicData uri="http://schemas.openxmlformats.org/drawingml/2006/table">
            <a:tbl>
              <a:tblPr firstRow="1" bandRow="1">
                <a:tableStyleId>{5C22544A-7EE6-4342-B048-85BDC9FD1C3A}</a:tableStyleId>
              </a:tblPr>
              <a:tblGrid>
                <a:gridCol w="826226">
                  <a:extLst>
                    <a:ext uri="{9D8B030D-6E8A-4147-A177-3AD203B41FA5}">
                      <a16:colId xmlns:a16="http://schemas.microsoft.com/office/drawing/2014/main" val="20000"/>
                    </a:ext>
                  </a:extLst>
                </a:gridCol>
                <a:gridCol w="826226">
                  <a:extLst>
                    <a:ext uri="{9D8B030D-6E8A-4147-A177-3AD203B41FA5}">
                      <a16:colId xmlns:a16="http://schemas.microsoft.com/office/drawing/2014/main" val="20001"/>
                    </a:ext>
                  </a:extLst>
                </a:gridCol>
                <a:gridCol w="826226">
                  <a:extLst>
                    <a:ext uri="{9D8B030D-6E8A-4147-A177-3AD203B41FA5}">
                      <a16:colId xmlns:a16="http://schemas.microsoft.com/office/drawing/2014/main" val="20002"/>
                    </a:ext>
                  </a:extLst>
                </a:gridCol>
                <a:gridCol w="826226">
                  <a:extLst>
                    <a:ext uri="{9D8B030D-6E8A-4147-A177-3AD203B41FA5}">
                      <a16:colId xmlns:a16="http://schemas.microsoft.com/office/drawing/2014/main" val="20003"/>
                    </a:ext>
                  </a:extLst>
                </a:gridCol>
              </a:tblGrid>
              <a:tr h="346166">
                <a:tc>
                  <a:txBody>
                    <a:bodyPr/>
                    <a:lstStyle/>
                    <a:p>
                      <a:pPr algn="ctr"/>
                      <a:r>
                        <a:rPr lang="en-US" b="1" dirty="0">
                          <a:solidFill>
                            <a:srgbClr val="FFFFFF"/>
                          </a:solidFill>
                          <a:latin typeface="Calibri" panose="020F0502020204030204" pitchFamily="34" charset="0"/>
                        </a:rPr>
                        <a:t>Exp1 </a:t>
                      </a:r>
                    </a:p>
                  </a:txBody>
                  <a:tcPr>
                    <a:lnL w="12700" cmpd="sng">
                      <a:solidFill>
                        <a:srgbClr val="000000"/>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Exp2</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Exp3</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Exp4</a:t>
                      </a:r>
                    </a:p>
                  </a:txBody>
                  <a:tcPr>
                    <a:lnL w="12700" cmpd="sng">
                      <a:solidFill>
                        <a:srgbClr val="FFFFFF"/>
                      </a:solidFill>
                    </a:lnL>
                    <a:lnR w="12700" cmpd="sng">
                      <a:solidFill>
                        <a:srgbClr val="000000"/>
                      </a:solidFill>
                    </a:lnR>
                    <a:lnT w="12700" cmpd="sng">
                      <a:solidFill>
                        <a:srgbClr val="000000"/>
                      </a:solidFill>
                    </a:lnT>
                    <a:lnB w="12700" cmpd="sng">
                      <a:solidFill>
                        <a:srgbClr val="FFFFFF"/>
                      </a:solidFill>
                    </a:lnB>
                    <a:solidFill>
                      <a:srgbClr val="003A5F"/>
                    </a:solidFill>
                  </a:tcPr>
                </a:tc>
                <a:extLst>
                  <a:ext uri="{0D108BD9-81ED-4DB2-BD59-A6C34878D82A}">
                    <a16:rowId xmlns:a16="http://schemas.microsoft.com/office/drawing/2014/main" val="10000"/>
                  </a:ext>
                </a:extLst>
              </a:tr>
              <a:tr h="298145">
                <a:tc>
                  <a:txBody>
                    <a:bodyPr/>
                    <a:lstStyle/>
                    <a:p>
                      <a:pPr algn="ctr"/>
                      <a:r>
                        <a:rPr lang="en-US" b="0" dirty="0">
                          <a:solidFill>
                            <a:srgbClr val="000000"/>
                          </a:solidFill>
                          <a:latin typeface="Calibri Light" panose="020F0302020204030204" pitchFamily="34" charset="0"/>
                        </a:rPr>
                        <a:t> 10</a:t>
                      </a:r>
                    </a:p>
                  </a:txBody>
                  <a:tcPr>
                    <a:lnL w="12700" cmpd="sng">
                      <a:solidFill>
                        <a:srgbClr val="000000"/>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1" dirty="0">
                          <a:solidFill>
                            <a:srgbClr val="000000"/>
                          </a:solidFill>
                          <a:latin typeface="Calibri Light" panose="020F0302020204030204" pitchFamily="34" charset="0"/>
                        </a:rPr>
                        <a:t>.</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0" dirty="0">
                          <a:solidFill>
                            <a:srgbClr val="000000"/>
                          </a:solidFill>
                          <a:latin typeface="Calibri Light" panose="020F0302020204030204" pitchFamily="34" charset="0"/>
                        </a:rPr>
                        <a:t>5</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0" dirty="0">
                          <a:solidFill>
                            <a:srgbClr val="000000"/>
                          </a:solidFill>
                          <a:latin typeface="Calibri Light" panose="020F0302020204030204" pitchFamily="34" charset="0"/>
                        </a:rPr>
                        <a:t>9</a:t>
                      </a:r>
                    </a:p>
                  </a:txBody>
                  <a:tcPr>
                    <a:lnL w="12700" cmpd="sng">
                      <a:solidFill>
                        <a:srgbClr val="FFFFFF"/>
                      </a:solidFill>
                    </a:lnL>
                    <a:lnR w="12700" cmpd="sng">
                      <a:solidFill>
                        <a:srgbClr val="000000"/>
                      </a:solidFill>
                    </a:lnR>
                    <a:lnT w="12700" cmpd="sng">
                      <a:solidFill>
                        <a:srgbClr val="FFFFFF"/>
                      </a:solidFill>
                    </a:lnT>
                    <a:lnB w="12700" cmpd="sng">
                      <a:solidFill>
                        <a:srgbClr val="000000"/>
                      </a:solidFill>
                    </a:lnB>
                    <a:solidFill>
                      <a:srgbClr val="F2F2F2"/>
                    </a:solidFill>
                  </a:tcPr>
                </a:tc>
                <a:extLst>
                  <a:ext uri="{0D108BD9-81ED-4DB2-BD59-A6C34878D82A}">
                    <a16:rowId xmlns:a16="http://schemas.microsoft.com/office/drawing/2014/main" val="10001"/>
                  </a:ext>
                </a:extLst>
              </a:tr>
            </a:tbl>
          </a:graphicData>
        </a:graphic>
      </p:graphicFrame>
      <p:sp>
        <p:nvSpPr>
          <p:cNvPr id="7" name="Oval 6"/>
          <p:cNvSpPr/>
          <p:nvPr>
            <p:custDataLst>
              <p:tags r:id="rId3"/>
            </p:custDataLst>
          </p:nvPr>
        </p:nvSpPr>
        <p:spPr>
          <a:xfrm>
            <a:off x="516635" y="271727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7541714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7"/>
            </a:pPr>
            <a:r>
              <a:rPr lang="en-US" dirty="0"/>
              <a:t>Which of the following SAS functions returns a number from 1 to 12?</a:t>
            </a:r>
            <a:br>
              <a:rPr lang="en-US" dirty="0"/>
            </a:b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cs typeface="Courier New" panose="02070309020205020404" pitchFamily="49" charset="0"/>
              </a:rPr>
              <a:t>YEAR(</a:t>
            </a:r>
            <a:r>
              <a:rPr lang="en-US" altLang="en-US" i="1" dirty="0">
                <a:solidFill>
                  <a:schemeClr val="tx1"/>
                </a:solidFill>
                <a:cs typeface="Courier New" panose="02070309020205020404" pitchFamily="49" charset="0"/>
              </a:rPr>
              <a:t>SAS-date-value</a:t>
            </a:r>
            <a:r>
              <a:rPr lang="en-US" altLang="en-US" dirty="0">
                <a:solidFill>
                  <a:schemeClr val="tx1"/>
                </a:solidFill>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MONTH(</a:t>
            </a:r>
            <a:r>
              <a:rPr lang="en-US" altLang="en-US" i="1" dirty="0">
                <a:cs typeface="Courier New" panose="02070309020205020404" pitchFamily="49" charset="0"/>
              </a:rPr>
              <a:t>SAS-date-value</a:t>
            </a:r>
            <a:r>
              <a:rPr lang="en-US" altLang="en-US" dirty="0">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WEEKDAY(</a:t>
            </a:r>
            <a:r>
              <a:rPr lang="en-US" altLang="en-US" i="1" dirty="0">
                <a:cs typeface="Courier New" panose="02070309020205020404" pitchFamily="49" charset="0"/>
              </a:rPr>
              <a:t>SAS-date-value</a:t>
            </a:r>
            <a:r>
              <a:rPr lang="en-US" altLang="en-US" dirty="0">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none of the above</a:t>
            </a:r>
          </a:p>
        </p:txBody>
      </p:sp>
    </p:spTree>
    <p:custDataLst>
      <p:tags r:id="rId1"/>
    </p:custDataLst>
    <p:extLst>
      <p:ext uri="{BB962C8B-B14F-4D97-AF65-F5344CB8AC3E}">
        <p14:creationId xmlns:p14="http://schemas.microsoft.com/office/powerpoint/2010/main" val="30912404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2"/>
            </p:custDataLst>
          </p:nvPr>
        </p:nvSpPr>
        <p:spPr>
          <a:xfrm>
            <a:off x="519546" y="167610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342900" indent="-342900" algn="ctr">
              <a:buFont typeface="+mj-lt"/>
              <a:buAutoNum type="alphaLcPeriod"/>
            </a:pPr>
            <a:endParaRPr lang="en-US" dirty="0"/>
          </a:p>
        </p:txBody>
      </p:sp>
      <p:sp>
        <p:nvSpPr>
          <p:cNvPr id="9" name="PollQuestion">
            <a:extLst>
              <a:ext uri="{FF2B5EF4-FFF2-40B4-BE49-F238E27FC236}">
                <a16:creationId xmlns:a16="http://schemas.microsoft.com/office/drawing/2014/main" id="{271E9D96-0BFA-4CC6-BEBD-AC7D6942F07C}"/>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7"/>
            </a:pPr>
            <a:r>
              <a:rPr lang="en-US" dirty="0"/>
              <a:t>Which of the following SAS functions returns a number from 1 to 12?</a:t>
            </a:r>
            <a:br>
              <a:rPr lang="en-US" dirty="0"/>
            </a:b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cs typeface="Courier New" panose="02070309020205020404" pitchFamily="49" charset="0"/>
              </a:rPr>
              <a:t>YEAR(</a:t>
            </a:r>
            <a:r>
              <a:rPr lang="en-US" altLang="en-US" i="1" dirty="0">
                <a:solidFill>
                  <a:schemeClr val="tx1"/>
                </a:solidFill>
                <a:cs typeface="Courier New" panose="02070309020205020404" pitchFamily="49" charset="0"/>
              </a:rPr>
              <a:t>SAS-date-value</a:t>
            </a:r>
            <a:r>
              <a:rPr lang="en-US" altLang="en-US" dirty="0">
                <a:solidFill>
                  <a:schemeClr val="tx1"/>
                </a:solidFill>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MONTH(</a:t>
            </a:r>
            <a:r>
              <a:rPr lang="en-US" altLang="en-US" i="1" dirty="0">
                <a:cs typeface="Courier New" panose="02070309020205020404" pitchFamily="49" charset="0"/>
              </a:rPr>
              <a:t>SAS-date-value</a:t>
            </a:r>
            <a:r>
              <a:rPr lang="en-US" altLang="en-US" dirty="0">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WEEKDAY(</a:t>
            </a:r>
            <a:r>
              <a:rPr lang="en-US" altLang="en-US" i="1" dirty="0">
                <a:cs typeface="Courier New" panose="02070309020205020404" pitchFamily="49" charset="0"/>
              </a:rPr>
              <a:t>SAS-date-value</a:t>
            </a:r>
            <a:r>
              <a:rPr lang="en-US" altLang="en-US" dirty="0">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none of the above</a:t>
            </a:r>
          </a:p>
        </p:txBody>
      </p:sp>
    </p:spTree>
    <p:custDataLst>
      <p:tags r:id="rId1"/>
    </p:custDataLst>
    <p:extLst>
      <p:ext uri="{BB962C8B-B14F-4D97-AF65-F5344CB8AC3E}">
        <p14:creationId xmlns:p14="http://schemas.microsoft.com/office/powerpoint/2010/main" val="18665973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8"/>
            </a:pPr>
            <a:r>
              <a:rPr lang="en-US" dirty="0"/>
              <a:t>In the program below, what is the value of </a:t>
            </a:r>
            <a:r>
              <a:rPr lang="en-US" b="1" dirty="0"/>
              <a:t>Credit</a:t>
            </a:r>
            <a:r>
              <a:rPr lang="en-US" dirty="0"/>
              <a:t> if </a:t>
            </a:r>
            <a:r>
              <a:rPr lang="en-US" b="1" dirty="0"/>
              <a:t>Country</a:t>
            </a:r>
            <a:r>
              <a:rPr lang="en-US" dirty="0"/>
              <a:t> is </a:t>
            </a:r>
            <a:r>
              <a:rPr lang="en-US" b="1" dirty="0"/>
              <a:t>'</a:t>
            </a:r>
            <a:r>
              <a:rPr lang="en-US" b="1" i="1" dirty="0"/>
              <a:t>au'</a:t>
            </a:r>
            <a:r>
              <a:rPr lang="en-US" dirty="0"/>
              <a:t>?</a:t>
            </a:r>
          </a:p>
          <a:p>
            <a:endParaRPr lang="en-US" dirty="0"/>
          </a:p>
          <a:p>
            <a:endParaRPr lang="en-US" dirty="0"/>
          </a:p>
          <a:p>
            <a:endParaRPr lang="en-US" dirty="0"/>
          </a:p>
          <a:p>
            <a:endParaRPr lang="en-US" dirty="0"/>
          </a:p>
          <a:p>
            <a:endParaRPr lang="en-US" dirty="0"/>
          </a:p>
          <a:p>
            <a:pPr marL="344488" indent="-344488">
              <a:buClrTx/>
              <a:buSzPct val="100000"/>
              <a:buFont typeface="+mj-lt"/>
              <a:buAutoNum type="alphaLcPeriod"/>
            </a:pPr>
            <a:r>
              <a:rPr lang="en-US" altLang="en-US" dirty="0">
                <a:cs typeface="Courier New" panose="02070309020205020404" pitchFamily="49" charset="0"/>
              </a:rPr>
              <a:t>300</a:t>
            </a:r>
          </a:p>
          <a:p>
            <a:pPr marL="344488" indent="-344488">
              <a:buClrTx/>
              <a:buSzPct val="100000"/>
              <a:buFont typeface="+mj-lt"/>
              <a:buAutoNum type="alphaLcPeriod"/>
            </a:pPr>
            <a:r>
              <a:rPr lang="en-US" altLang="en-US" dirty="0">
                <a:cs typeface="Courier New" panose="02070309020205020404" pitchFamily="49" charset="0"/>
              </a:rPr>
              <a:t>5</a:t>
            </a:r>
            <a:r>
              <a:rPr lang="en-US" altLang="en-US" dirty="0">
                <a:solidFill>
                  <a:schemeClr val="tx1"/>
                </a:solidFill>
                <a:cs typeface="Courier New" panose="02070309020205020404" pitchFamily="49" charset="0"/>
              </a:rPr>
              <a:t>00</a:t>
            </a:r>
          </a:p>
          <a:p>
            <a:pPr marL="344488" indent="-344488">
              <a:buClrTx/>
              <a:buSzPct val="100000"/>
              <a:buFont typeface="+mj-lt"/>
              <a:buAutoNum type="alphaLcPeriod"/>
            </a:pPr>
            <a:r>
              <a:rPr lang="en-US" altLang="en-US" dirty="0">
                <a:cs typeface="Courier New" panose="02070309020205020404" pitchFamily="49" charset="0"/>
              </a:rPr>
              <a:t>0</a:t>
            </a:r>
          </a:p>
          <a:p>
            <a:pPr marL="344488" indent="-344488">
              <a:buClrTx/>
              <a:buSzPct val="100000"/>
              <a:buFont typeface="+mj-lt"/>
              <a:buAutoNum type="alphaLcPeriod"/>
            </a:pPr>
            <a:r>
              <a:rPr lang="en-US" altLang="en-US" dirty="0">
                <a:solidFill>
                  <a:schemeClr val="tx1"/>
                </a:solidFill>
                <a:cs typeface="Courier New" panose="02070309020205020404" pitchFamily="49" charset="0"/>
              </a:rPr>
              <a:t>missing</a:t>
            </a:r>
          </a:p>
        </p:txBody>
      </p:sp>
      <p:sp>
        <p:nvSpPr>
          <p:cNvPr id="4" name="TextBox 3"/>
          <p:cNvSpPr txBox="1"/>
          <p:nvPr>
            <p:custDataLst>
              <p:tags r:id="rId2"/>
            </p:custDataLst>
          </p:nvPr>
        </p:nvSpPr>
        <p:spPr>
          <a:xfrm>
            <a:off x="1728911" y="125522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work.bonus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set </a:t>
            </a:r>
            <a:r>
              <a:rPr lang="en-US" b="1" dirty="0" err="1">
                <a:latin typeface="Courier New" panose="02070309020205020404" pitchFamily="49" charset="0"/>
              </a:rPr>
              <a:t>orion.sales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if Country='US' then Credit=300;</a:t>
            </a:r>
          </a:p>
          <a:p>
            <a:pPr>
              <a:lnSpc>
                <a:spcPct val="85000"/>
              </a:lnSpc>
            </a:pPr>
            <a:r>
              <a:rPr lang="en-US" b="1" dirty="0">
                <a:latin typeface="Courier New" panose="02070309020205020404" pitchFamily="49" charset="0"/>
              </a:rPr>
              <a:t>    else if Country='AU' </a:t>
            </a:r>
            <a:r>
              <a:rPr lang="en-US" b="1" dirty="0">
                <a:solidFill>
                  <a:srgbClr val="000000"/>
                </a:solidFill>
                <a:latin typeface="Courier New" panose="02070309020205020404" pitchFamily="49" charset="0"/>
              </a:rPr>
              <a:t>then</a:t>
            </a:r>
            <a:r>
              <a:rPr lang="en-US" b="1" dirty="0">
                <a:latin typeface="Courier New" panose="02070309020205020404" pitchFamily="49" charset="0"/>
              </a:rPr>
              <a:t> Credit=500;</a:t>
            </a:r>
          </a:p>
          <a:p>
            <a:pPr>
              <a:lnSpc>
                <a:spcPct val="85000"/>
              </a:lnSpc>
            </a:pPr>
            <a:r>
              <a:rPr lang="en-US" b="1" dirty="0">
                <a:latin typeface="Courier New" panose="02070309020205020404" pitchFamily="49" charset="0"/>
              </a:rPr>
              <a:t>    else Credit=0;</a:t>
            </a:r>
          </a:p>
          <a:p>
            <a:pPr>
              <a:lnSpc>
                <a:spcPct val="85000"/>
              </a:lnSpc>
            </a:pPr>
            <a:r>
              <a:rPr lang="en-US"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17219760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46FA1E7C-1174-43DA-A4EC-ABC3772929B7}"/>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8"/>
            </a:pPr>
            <a:r>
              <a:rPr lang="en-US" dirty="0"/>
              <a:t>In the program below, what is the value of </a:t>
            </a:r>
            <a:r>
              <a:rPr lang="en-US" b="1" dirty="0"/>
              <a:t>Credit</a:t>
            </a:r>
            <a:r>
              <a:rPr lang="en-US" dirty="0"/>
              <a:t> if </a:t>
            </a:r>
            <a:r>
              <a:rPr lang="en-US" b="1" dirty="0"/>
              <a:t>Country</a:t>
            </a:r>
            <a:r>
              <a:rPr lang="en-US" dirty="0"/>
              <a:t> is </a:t>
            </a:r>
            <a:r>
              <a:rPr lang="en-US" b="1" dirty="0"/>
              <a:t>'</a:t>
            </a:r>
            <a:r>
              <a:rPr lang="en-US" b="1" i="1" dirty="0"/>
              <a:t>au'</a:t>
            </a:r>
            <a:r>
              <a:rPr lang="en-US" dirty="0"/>
              <a:t>?</a:t>
            </a:r>
          </a:p>
          <a:p>
            <a:endParaRPr lang="en-US" dirty="0"/>
          </a:p>
          <a:p>
            <a:endParaRPr lang="en-US" dirty="0"/>
          </a:p>
          <a:p>
            <a:r>
              <a:rPr lang="en-US" dirty="0"/>
              <a:t> </a:t>
            </a:r>
          </a:p>
          <a:p>
            <a:r>
              <a:rPr lang="en-US" dirty="0"/>
              <a:t> </a:t>
            </a:r>
          </a:p>
          <a:p>
            <a:endParaRPr lang="en-US" dirty="0"/>
          </a:p>
          <a:p>
            <a:pPr marL="344488" indent="-344488">
              <a:buClrTx/>
              <a:buSzPct val="100000"/>
              <a:buFont typeface="+mj-lt"/>
              <a:buAutoNum type="alphaLcPeriod"/>
            </a:pPr>
            <a:r>
              <a:rPr lang="en-US" altLang="en-US" dirty="0">
                <a:cs typeface="Courier New" panose="02070309020205020404" pitchFamily="49" charset="0"/>
              </a:rPr>
              <a:t>300</a:t>
            </a:r>
          </a:p>
          <a:p>
            <a:pPr marL="344488" indent="-344488">
              <a:buClrTx/>
              <a:buSzPct val="100000"/>
              <a:buFont typeface="+mj-lt"/>
              <a:buAutoNum type="alphaLcPeriod"/>
            </a:pPr>
            <a:r>
              <a:rPr lang="en-US" altLang="en-US" dirty="0">
                <a:cs typeface="Courier New" panose="02070309020205020404" pitchFamily="49" charset="0"/>
              </a:rPr>
              <a:t>5</a:t>
            </a:r>
            <a:r>
              <a:rPr lang="en-US" altLang="en-US" dirty="0">
                <a:solidFill>
                  <a:schemeClr val="tx1"/>
                </a:solidFill>
                <a:cs typeface="Courier New" panose="02070309020205020404" pitchFamily="49" charset="0"/>
              </a:rPr>
              <a:t>00</a:t>
            </a:r>
          </a:p>
          <a:p>
            <a:pPr marL="344488" indent="-344488">
              <a:buClrTx/>
              <a:buSzPct val="100000"/>
              <a:buFont typeface="+mj-lt"/>
              <a:buAutoNum type="alphaLcPeriod"/>
            </a:pPr>
            <a:r>
              <a:rPr lang="en-US" altLang="en-US" dirty="0">
                <a:cs typeface="Courier New" panose="02070309020205020404" pitchFamily="49" charset="0"/>
              </a:rPr>
              <a:t>0</a:t>
            </a:r>
          </a:p>
          <a:p>
            <a:pPr marL="344488" indent="-344488">
              <a:buClrTx/>
              <a:buSzPct val="100000"/>
              <a:buFont typeface="+mj-lt"/>
              <a:buAutoNum type="alphaLcPeriod"/>
            </a:pPr>
            <a:r>
              <a:rPr lang="en-US" altLang="en-US" dirty="0">
                <a:solidFill>
                  <a:schemeClr val="tx1"/>
                </a:solidFill>
                <a:cs typeface="Courier New" panose="02070309020205020404" pitchFamily="49" charset="0"/>
              </a:rPr>
              <a:t>missing</a:t>
            </a:r>
          </a:p>
        </p:txBody>
      </p:sp>
      <p:sp>
        <p:nvSpPr>
          <p:cNvPr id="4" name="TextBox 3"/>
          <p:cNvSpPr txBox="1"/>
          <p:nvPr>
            <p:custDataLst>
              <p:tags r:id="rId2"/>
            </p:custDataLst>
          </p:nvPr>
        </p:nvSpPr>
        <p:spPr>
          <a:xfrm>
            <a:off x="1728911" y="125522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work.bonus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set </a:t>
            </a:r>
            <a:r>
              <a:rPr lang="en-US" b="1" dirty="0" err="1">
                <a:latin typeface="Courier New" panose="02070309020205020404" pitchFamily="49" charset="0"/>
              </a:rPr>
              <a:t>orion.sales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if Country='US' then Credit=300;</a:t>
            </a:r>
          </a:p>
          <a:p>
            <a:pPr>
              <a:lnSpc>
                <a:spcPct val="85000"/>
              </a:lnSpc>
            </a:pPr>
            <a:r>
              <a:rPr lang="en-US" b="1" dirty="0">
                <a:latin typeface="Courier New" panose="02070309020205020404" pitchFamily="49" charset="0"/>
              </a:rPr>
              <a:t>    else if Country='AU' </a:t>
            </a:r>
            <a:r>
              <a:rPr lang="en-US" b="1" dirty="0">
                <a:solidFill>
                  <a:srgbClr val="000000"/>
                </a:solidFill>
                <a:latin typeface="Courier New" panose="02070309020205020404" pitchFamily="49" charset="0"/>
              </a:rPr>
              <a:t>then</a:t>
            </a:r>
            <a:r>
              <a:rPr lang="en-US" b="1" dirty="0">
                <a:latin typeface="Courier New" panose="02070309020205020404" pitchFamily="49" charset="0"/>
              </a:rPr>
              <a:t> Credit=500;</a:t>
            </a:r>
          </a:p>
          <a:p>
            <a:pPr>
              <a:lnSpc>
                <a:spcPct val="85000"/>
              </a:lnSpc>
            </a:pPr>
            <a:r>
              <a:rPr lang="en-US" b="1" dirty="0">
                <a:latin typeface="Courier New" panose="02070309020205020404" pitchFamily="49" charset="0"/>
              </a:rPr>
              <a:t>    else Credit=0;</a:t>
            </a:r>
          </a:p>
          <a:p>
            <a:pPr>
              <a:lnSpc>
                <a:spcPct val="85000"/>
              </a:lnSpc>
            </a:pPr>
            <a:r>
              <a:rPr lang="en-US" b="1" dirty="0">
                <a:latin typeface="Courier New" panose="02070309020205020404" pitchFamily="49" charset="0"/>
              </a:rPr>
              <a:t>run;</a:t>
            </a:r>
          </a:p>
        </p:txBody>
      </p:sp>
      <p:sp>
        <p:nvSpPr>
          <p:cNvPr id="6" name="Oval 5"/>
          <p:cNvSpPr/>
          <p:nvPr>
            <p:custDataLst>
              <p:tags r:id="rId3"/>
            </p:custDataLst>
          </p:nvPr>
        </p:nvSpPr>
        <p:spPr>
          <a:xfrm>
            <a:off x="527026" y="3658979"/>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342900" indent="-342900" algn="ctr">
              <a:buFont typeface="+mj-lt"/>
              <a:buAutoNum type="alphaLcPeriod"/>
            </a:pPr>
            <a:endParaRPr lang="en-US" dirty="0"/>
          </a:p>
        </p:txBody>
      </p:sp>
    </p:spTree>
    <p:custDataLst>
      <p:tags r:id="rId1"/>
    </p:custDataLst>
    <p:extLst>
      <p:ext uri="{BB962C8B-B14F-4D97-AF65-F5344CB8AC3E}">
        <p14:creationId xmlns:p14="http://schemas.microsoft.com/office/powerpoint/2010/main" val="26903663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9"/>
            </a:pPr>
            <a:r>
              <a:rPr lang="en-US" dirty="0"/>
              <a:t>What is the length of the </a:t>
            </a:r>
            <a:r>
              <a:rPr lang="en-US" b="1" dirty="0"/>
              <a:t>Car_Type</a:t>
            </a:r>
            <a:r>
              <a:rPr lang="en-US" dirty="0"/>
              <a:t> column created in this program?</a:t>
            </a:r>
          </a:p>
          <a:p>
            <a:endParaRPr lang="en-US" altLang="en-US" dirty="0"/>
          </a:p>
          <a:p>
            <a:endParaRPr lang="en-US" altLang="en-US" dirty="0"/>
          </a:p>
          <a:p>
            <a:endParaRPr lang="en-US" altLang="en-US" dirty="0"/>
          </a:p>
          <a:p>
            <a:endParaRPr lang="en-US" altLang="en-US" dirty="0"/>
          </a:p>
          <a:p>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6</a:t>
            </a:r>
          </a:p>
          <a:p>
            <a:pPr marL="344488" indent="-344488" eaLnBrk="1" hangingPunct="1">
              <a:lnSpc>
                <a:spcPct val="100000"/>
              </a:lnSpc>
              <a:buClrTx/>
              <a:buSzPct val="100000"/>
              <a:buFont typeface="+mj-lt"/>
              <a:buAutoNum type="alphaLcPeriod"/>
            </a:pPr>
            <a:r>
              <a:rPr lang="en-US" altLang="en-US" dirty="0"/>
              <a:t>7</a:t>
            </a:r>
          </a:p>
          <a:p>
            <a:pPr marL="344488" indent="-344488" eaLnBrk="1" hangingPunct="1">
              <a:lnSpc>
                <a:spcPct val="100000"/>
              </a:lnSpc>
              <a:buClrTx/>
              <a:buSzPct val="100000"/>
              <a:buFont typeface="+mj-lt"/>
              <a:buAutoNum type="alphaLcPeriod"/>
            </a:pPr>
            <a:r>
              <a:rPr lang="en-US" altLang="en-US" dirty="0">
                <a:solidFill>
                  <a:schemeClr val="tx1"/>
                </a:solidFill>
              </a:rPr>
              <a:t>8</a:t>
            </a:r>
          </a:p>
          <a:p>
            <a:pPr eaLnBrk="1" hangingPunct="1">
              <a:lnSpc>
                <a:spcPct val="100000"/>
              </a:lnSpc>
            </a:pPr>
            <a:endParaRPr lang="en-US" altLang="en-US" dirty="0">
              <a:solidFill>
                <a:schemeClr val="tx1"/>
              </a:solidFill>
            </a:endParaRPr>
          </a:p>
        </p:txBody>
      </p:sp>
      <p:sp>
        <p:nvSpPr>
          <p:cNvPr id="3" name="TextBox 2"/>
          <p:cNvSpPr txBox="1"/>
          <p:nvPr>
            <p:custDataLst>
              <p:tags r:id="rId2"/>
            </p:custDataLst>
          </p:nvPr>
        </p:nvSpPr>
        <p:spPr>
          <a:xfrm>
            <a:off x="1661082" y="125522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car_type;</a:t>
            </a:r>
          </a:p>
          <a:p>
            <a:pPr>
              <a:lnSpc>
                <a:spcPct val="85000"/>
              </a:lnSpc>
            </a:pPr>
            <a:r>
              <a:rPr lang="en-US" altLang="en-US" sz="1800" b="1" dirty="0">
                <a:latin typeface="Courier New" panose="02070309020205020404" pitchFamily="49" charset="0"/>
              </a:rPr>
              <a:t>    set sashelp.cars;</a:t>
            </a:r>
          </a:p>
          <a:p>
            <a:pPr>
              <a:lnSpc>
                <a:spcPct val="85000"/>
              </a:lnSpc>
            </a:pPr>
            <a:r>
              <a:rPr lang="en-US" altLang="en-US" sz="1800" b="1" dirty="0">
                <a:latin typeface="Courier New" panose="02070309020205020404" pitchFamily="49" charset="0"/>
              </a:rPr>
              <a:t>    if msrp&gt;80000 then car_type="luxury";</a:t>
            </a:r>
          </a:p>
          <a:p>
            <a:pPr>
              <a:lnSpc>
                <a:spcPct val="85000"/>
              </a:lnSpc>
            </a:pPr>
            <a:r>
              <a:rPr lang="en-US" altLang="en-US" sz="1800" b="1" dirty="0">
                <a:latin typeface="Courier New" panose="02070309020205020404" pitchFamily="49" charset="0"/>
              </a:rPr>
              <a:t>    else car_type="regular";</a:t>
            </a:r>
          </a:p>
          <a:p>
            <a:pPr>
              <a:lnSpc>
                <a:spcPct val="85000"/>
              </a:lnSpc>
            </a:pPr>
            <a:r>
              <a:rPr lang="en-US" altLang="en-US" sz="1800" b="1" dirty="0">
                <a:latin typeface="Courier New" panose="02070309020205020404" pitchFamily="49" charset="0"/>
              </a:rPr>
              <a:t>    length car_type $ 8;</a:t>
            </a:r>
          </a:p>
          <a:p>
            <a:pPr>
              <a:lnSpc>
                <a:spcPct val="85000"/>
              </a:lnSpc>
            </a:pPr>
            <a:r>
              <a:rPr lang="en-US" alt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251522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4.01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p104a01.sas </a:t>
            </a:r>
            <a:r>
              <a:rPr lang="en-US" dirty="0"/>
              <a:t>from the </a:t>
            </a:r>
            <a:r>
              <a:rPr lang="en-US" b="1" dirty="0"/>
              <a:t>activities</a:t>
            </a:r>
            <a:r>
              <a:rPr lang="en-US" dirty="0"/>
              <a:t> folder and perform the following tasks:</a:t>
            </a:r>
          </a:p>
          <a:p>
            <a:pPr marL="346075" lvl="0" indent="-346075">
              <a:buClrTx/>
              <a:buSzPct val="100000"/>
              <a:buFont typeface="+mj-lt"/>
              <a:buAutoNum type="arabicPeriod"/>
            </a:pPr>
            <a:r>
              <a:rPr lang="en-US" dirty="0"/>
              <a:t>Complete the DATA step to create a temporary table named </a:t>
            </a:r>
            <a:r>
              <a:rPr lang="en-US" b="1" dirty="0"/>
              <a:t>storm_new</a:t>
            </a:r>
            <a:r>
              <a:rPr lang="en-US" dirty="0"/>
              <a:t> and read </a:t>
            </a:r>
            <a:r>
              <a:rPr lang="en-US" b="1" dirty="0"/>
              <a:t>pg1.storm_summary</a:t>
            </a:r>
            <a:r>
              <a:rPr lang="en-US" dirty="0"/>
              <a:t>. Run the program and read the log.</a:t>
            </a:r>
          </a:p>
          <a:p>
            <a:pPr marL="346075" lvl="0" indent="-346075">
              <a:buClrTx/>
              <a:buSzPct val="100000"/>
              <a:buFont typeface="+mj-lt"/>
              <a:buAutoNum type="arabicPeriod"/>
            </a:pPr>
            <a:r>
              <a:rPr lang="en-US" dirty="0"/>
              <a:t>Define a library named </a:t>
            </a:r>
            <a:r>
              <a:rPr lang="en-US" b="1" dirty="0"/>
              <a:t>out</a:t>
            </a:r>
            <a:r>
              <a:rPr lang="en-US" dirty="0"/>
              <a:t> pointing to the </a:t>
            </a:r>
            <a:r>
              <a:rPr lang="en-US" b="1" dirty="0"/>
              <a:t>output</a:t>
            </a:r>
            <a:r>
              <a:rPr lang="en-US" dirty="0"/>
              <a:t> folder in the main course files folder. </a:t>
            </a:r>
          </a:p>
          <a:p>
            <a:pPr marL="346075" lvl="0" indent="-346075">
              <a:buClrTx/>
              <a:buSzPct val="100000"/>
              <a:buFont typeface="+mj-lt"/>
              <a:buAutoNum type="arabicPeriod"/>
            </a:pPr>
            <a:r>
              <a:rPr lang="en-US" dirty="0"/>
              <a:t>Change the program to save a permanent version of </a:t>
            </a:r>
            <a:r>
              <a:rPr lang="en-US" b="1" dirty="0" err="1"/>
              <a:t>storm_new</a:t>
            </a:r>
            <a:br>
              <a:rPr lang="en-US" dirty="0"/>
            </a:br>
            <a:r>
              <a:rPr lang="en-US" dirty="0"/>
              <a:t>in </a:t>
            </a:r>
            <a:r>
              <a:rPr lang="en-US" dirty="0">
                <a:solidFill>
                  <a:srgbClr val="000000"/>
                </a:solidFill>
              </a:rPr>
              <a:t>the </a:t>
            </a:r>
            <a:r>
              <a:rPr lang="en-US" b="1" dirty="0">
                <a:solidFill>
                  <a:srgbClr val="000000"/>
                </a:solidFill>
              </a:rPr>
              <a:t>out</a:t>
            </a:r>
            <a:r>
              <a:rPr lang="en-US" dirty="0"/>
              <a:t> library. Run the modified program.</a:t>
            </a:r>
          </a:p>
        </p:txBody>
      </p:sp>
      <p:sp>
        <p:nvSpPr>
          <p:cNvPr id="5" name="Rectangle 4"/>
          <p:cNvSpPr/>
          <p:nvPr>
            <p:custDataLst>
              <p:tags r:id="rId2"/>
            </p:custDataLst>
          </p:nvPr>
        </p:nvSpPr>
        <p:spPr>
          <a:xfrm>
            <a:off x="1228830" y="3269182"/>
            <a:ext cx="3017520" cy="1639936"/>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LIBNAME </a:t>
            </a:r>
            <a:r>
              <a:rPr lang="en-US" sz="2000" i="1" dirty="0">
                <a:latin typeface="Calibri Light" panose="020F0302020204030204" pitchFamily="34" charset="0"/>
                <a:ea typeface="Calibri" panose="020F0502020204030204" pitchFamily="34" charset="0"/>
                <a:cs typeface="Times New Roman" panose="02020603050405020304" pitchFamily="18" charset="0"/>
              </a:rPr>
              <a:t>libref</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path</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p>
          <a:p>
            <a:pPr>
              <a:lnSpc>
                <a:spcPct val="107000"/>
              </a:lnSpc>
            </a:pPr>
            <a:endParaRPr lang="en-US" sz="1000" b="1"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6" name="TextBox 5">
            <a:extLst>
              <a:ext uri="{FF2B5EF4-FFF2-40B4-BE49-F238E27FC236}">
                <a16:creationId xmlns:a16="http://schemas.microsoft.com/office/drawing/2014/main" id="{CAA4C23B-6D85-41A7-BEF1-BD2D5C6AAD9B}"/>
              </a:ext>
            </a:extLst>
          </p:cNvPr>
          <p:cNvSpPr txBox="1"/>
          <p:nvPr/>
        </p:nvSpPr>
        <p:spPr>
          <a:xfrm>
            <a:off x="6385263" y="3600835"/>
            <a:ext cx="2132373" cy="923330"/>
          </a:xfrm>
          <a:prstGeom prst="rect">
            <a:avLst/>
          </a:prstGeom>
          <a:solidFill>
            <a:schemeClr val="accent4">
              <a:lumMod val="20000"/>
              <a:lumOff val="80000"/>
            </a:schemeClr>
          </a:solidFill>
          <a:ln w="12700">
            <a:solidFill>
              <a:schemeClr val="tx1"/>
            </a:solidFill>
          </a:ln>
        </p:spPr>
        <p:txBody>
          <a:bodyPr wrap="square" rtlCol="0">
            <a:spAutoFit/>
          </a:bodyPr>
          <a:lstStyle/>
          <a:p>
            <a:pPr algn="ctr"/>
            <a:r>
              <a:rPr lang="en-US" sz="1800" dirty="0"/>
              <a:t>Keep this program open for the next activity.</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E564E7F7-A67A-467A-98E8-3774C44EF6A9}"/>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9"/>
            </a:pPr>
            <a:r>
              <a:rPr lang="en-US" dirty="0"/>
              <a:t>What is the length of the </a:t>
            </a:r>
            <a:r>
              <a:rPr lang="en-US" b="1" dirty="0"/>
              <a:t>Car_Type</a:t>
            </a:r>
            <a:r>
              <a:rPr lang="en-US" dirty="0"/>
              <a:t> column created in this program?</a:t>
            </a:r>
          </a:p>
          <a:p>
            <a:endParaRPr lang="en-US" altLang="en-US" dirty="0"/>
          </a:p>
          <a:p>
            <a:endParaRPr lang="en-US" altLang="en-US" dirty="0"/>
          </a:p>
          <a:p>
            <a:endParaRPr lang="en-US" altLang="en-US" dirty="0"/>
          </a:p>
          <a:p>
            <a:endParaRPr lang="en-US" altLang="en-US" dirty="0"/>
          </a:p>
          <a:p>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6</a:t>
            </a:r>
          </a:p>
          <a:p>
            <a:pPr marL="344488" indent="-344488" eaLnBrk="1" hangingPunct="1">
              <a:lnSpc>
                <a:spcPct val="100000"/>
              </a:lnSpc>
              <a:buClrTx/>
              <a:buSzPct val="100000"/>
              <a:buFont typeface="+mj-lt"/>
              <a:buAutoNum type="alphaLcPeriod"/>
            </a:pPr>
            <a:r>
              <a:rPr lang="en-US" altLang="en-US" dirty="0"/>
              <a:t>7</a:t>
            </a:r>
          </a:p>
          <a:p>
            <a:pPr marL="344488" indent="-344488" eaLnBrk="1" hangingPunct="1">
              <a:lnSpc>
                <a:spcPct val="100000"/>
              </a:lnSpc>
              <a:buClrTx/>
              <a:buSzPct val="100000"/>
              <a:buFont typeface="+mj-lt"/>
              <a:buAutoNum type="alphaLcPeriod"/>
            </a:pPr>
            <a:r>
              <a:rPr lang="en-US" altLang="en-US" dirty="0">
                <a:solidFill>
                  <a:schemeClr val="tx1"/>
                </a:solidFill>
              </a:rPr>
              <a:t>8</a:t>
            </a:r>
          </a:p>
          <a:p>
            <a:pPr eaLnBrk="1" hangingPunct="1">
              <a:lnSpc>
                <a:spcPct val="100000"/>
              </a:lnSpc>
            </a:pPr>
            <a:endParaRPr lang="en-US" altLang="en-US" dirty="0">
              <a:solidFill>
                <a:schemeClr val="tx1"/>
              </a:solidFill>
            </a:endParaRPr>
          </a:p>
        </p:txBody>
      </p:sp>
      <p:sp>
        <p:nvSpPr>
          <p:cNvPr id="3" name="TextBox 2"/>
          <p:cNvSpPr txBox="1"/>
          <p:nvPr>
            <p:custDataLst>
              <p:tags r:id="rId2"/>
            </p:custDataLst>
          </p:nvPr>
        </p:nvSpPr>
        <p:spPr>
          <a:xfrm>
            <a:off x="1661086" y="125522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car_type;</a:t>
            </a:r>
          </a:p>
          <a:p>
            <a:pPr>
              <a:lnSpc>
                <a:spcPct val="85000"/>
              </a:lnSpc>
            </a:pPr>
            <a:r>
              <a:rPr lang="en-US" altLang="en-US" sz="1800" b="1" dirty="0">
                <a:latin typeface="Courier New" panose="02070309020205020404" pitchFamily="49" charset="0"/>
              </a:rPr>
              <a:t>    set sashelp.cars;</a:t>
            </a:r>
          </a:p>
          <a:p>
            <a:pPr>
              <a:lnSpc>
                <a:spcPct val="85000"/>
              </a:lnSpc>
            </a:pPr>
            <a:r>
              <a:rPr lang="en-US" altLang="en-US" sz="1800" b="1" dirty="0">
                <a:latin typeface="Courier New" panose="02070309020205020404" pitchFamily="49" charset="0"/>
              </a:rPr>
              <a:t>    if msrp&gt;80000 then car_type="luxury";</a:t>
            </a:r>
          </a:p>
          <a:p>
            <a:pPr>
              <a:lnSpc>
                <a:spcPct val="85000"/>
              </a:lnSpc>
            </a:pPr>
            <a:r>
              <a:rPr lang="en-US" altLang="en-US" sz="1800" b="1" dirty="0">
                <a:latin typeface="Courier New" panose="02070309020205020404" pitchFamily="49" charset="0"/>
              </a:rPr>
              <a:t>    else car_type="regular";</a:t>
            </a:r>
          </a:p>
          <a:p>
            <a:pPr>
              <a:lnSpc>
                <a:spcPct val="85000"/>
              </a:lnSpc>
            </a:pPr>
            <a:r>
              <a:rPr lang="en-US" altLang="en-US" sz="1800" b="1" dirty="0">
                <a:latin typeface="Courier New" panose="02070309020205020404" pitchFamily="49" charset="0"/>
              </a:rPr>
              <a:t>    length car_type $ 8;</a:t>
            </a:r>
          </a:p>
          <a:p>
            <a:pPr>
              <a:lnSpc>
                <a:spcPct val="85000"/>
              </a:lnSpc>
            </a:pPr>
            <a:r>
              <a:rPr lang="en-US" altLang="en-US" sz="1800" b="1" dirty="0">
                <a:latin typeface="Courier New" panose="02070309020205020404" pitchFamily="49" charset="0"/>
              </a:rPr>
              <a:t>run;</a:t>
            </a:r>
          </a:p>
        </p:txBody>
      </p:sp>
      <p:sp>
        <p:nvSpPr>
          <p:cNvPr id="6" name="Oval 5"/>
          <p:cNvSpPr/>
          <p:nvPr>
            <p:custDataLst>
              <p:tags r:id="rId3"/>
            </p:custDataLst>
          </p:nvPr>
        </p:nvSpPr>
        <p:spPr>
          <a:xfrm>
            <a:off x="533557" y="2887094"/>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342900" indent="-342900" algn="ctr">
              <a:buFont typeface="+mj-lt"/>
              <a:buAutoNum type="alphaLcPeriod"/>
            </a:pPr>
            <a:endParaRPr lang="en-US" dirty="0"/>
          </a:p>
        </p:txBody>
      </p:sp>
    </p:spTree>
    <p:custDataLst>
      <p:tags r:id="rId1"/>
    </p:custDataLst>
    <p:extLst>
      <p:ext uri="{BB962C8B-B14F-4D97-AF65-F5344CB8AC3E}">
        <p14:creationId xmlns:p14="http://schemas.microsoft.com/office/powerpoint/2010/main" val="21053865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10"/>
            </a:pPr>
            <a:r>
              <a:rPr lang="en-US" dirty="0"/>
              <a:t>Use a DO group in a DATA step when you want to execute multiple statements for a true IF-THEN expression.</a:t>
            </a:r>
          </a:p>
          <a:p>
            <a:pPr marL="344488" indent="-344488">
              <a:buClrTx/>
              <a:buSzPct val="100000"/>
              <a:buFont typeface="+mj-lt"/>
              <a:buAutoNum type="alphaLcPeriod"/>
            </a:pPr>
            <a:r>
              <a:rPr lang="en-US" dirty="0"/>
              <a:t>True</a:t>
            </a:r>
          </a:p>
          <a:p>
            <a:pPr marL="344488" indent="-344488">
              <a:buClrTx/>
              <a:buSzPct val="100000"/>
              <a:buFont typeface="+mj-lt"/>
              <a:buAutoNum type="alphaLcPeriod"/>
            </a:pPr>
            <a:r>
              <a:rPr lang="en-US" dirty="0"/>
              <a:t>False</a:t>
            </a:r>
          </a:p>
        </p:txBody>
      </p:sp>
    </p:spTree>
    <p:custDataLst>
      <p:tags r:id="rId1"/>
    </p:custDataLst>
    <p:extLst>
      <p:ext uri="{BB962C8B-B14F-4D97-AF65-F5344CB8AC3E}">
        <p14:creationId xmlns:p14="http://schemas.microsoft.com/office/powerpoint/2010/main" val="3106097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2"/>
            </p:custDataLst>
          </p:nvPr>
        </p:nvSpPr>
        <p:spPr>
          <a:xfrm>
            <a:off x="525837" y="131034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342900" indent="-342900" algn="ctr">
              <a:buFont typeface="+mj-lt"/>
              <a:buAutoNum type="alphaLcPeriod"/>
            </a:pPr>
            <a:endParaRPr lang="en-US" dirty="0"/>
          </a:p>
        </p:txBody>
      </p:sp>
      <p:sp>
        <p:nvSpPr>
          <p:cNvPr id="9" name="PollQuestion">
            <a:extLst>
              <a:ext uri="{FF2B5EF4-FFF2-40B4-BE49-F238E27FC236}">
                <a16:creationId xmlns:a16="http://schemas.microsoft.com/office/drawing/2014/main" id="{0EB558D7-35E6-4A98-BD41-01709C8258CA}"/>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10"/>
            </a:pPr>
            <a:r>
              <a:rPr lang="en-US" dirty="0"/>
              <a:t>Use a DO group in a DATA step when you want to execute multiple statements for a true IF-THEN expression.</a:t>
            </a:r>
          </a:p>
          <a:p>
            <a:pPr marL="344488" indent="-344488">
              <a:buClrTx/>
              <a:buSzPct val="100000"/>
              <a:buFont typeface="+mj-lt"/>
              <a:buAutoNum type="alphaLcPeriod"/>
            </a:pPr>
            <a:r>
              <a:rPr lang="en-US" dirty="0"/>
              <a:t>True</a:t>
            </a:r>
          </a:p>
          <a:p>
            <a:pPr marL="344488" indent="-344488">
              <a:buClrTx/>
              <a:buSzPct val="100000"/>
              <a:buFont typeface="+mj-lt"/>
              <a:buAutoNum type="alphaLcPeriod"/>
            </a:pPr>
            <a:r>
              <a:rPr lang="en-US" dirty="0"/>
              <a:t>False</a:t>
            </a:r>
          </a:p>
        </p:txBody>
      </p:sp>
    </p:spTree>
    <p:custDataLst>
      <p:tags r:id="rId1"/>
    </p:custDataLst>
    <p:extLst>
      <p:ext uri="{BB962C8B-B14F-4D97-AF65-F5344CB8AC3E}">
        <p14:creationId xmlns:p14="http://schemas.microsoft.com/office/powerpoint/2010/main" val="3964077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3 - &amp;quot;SAS Programming Process&amp;quot;&quot;/&gt;&lt;property id=&quot;20307&quot; value=&quot;462&quot;/&gt;&lt;/object&gt;&lt;object type=&quot;3&quot; unique_id=&quot;10006&quot;&gt;&lt;property id=&quot;20148&quot; value=&quot;5&quot;/&gt;&lt;property id=&quot;20300&quot; value=&quot;Slide 4 - &amp;quot;DATA Step&amp;quot;&quot;/&gt;&lt;property id=&quot;20307&quot; value=&quot;380&quot;/&gt;&lt;/object&gt;&lt;object type=&quot;3&quot; unique_id=&quot;10007&quot;&gt;&lt;property id=&quot;20148&quot; value=&quot;5&quot;/&gt;&lt;property id=&quot;20300&quot; value=&quot;Slide 5 - &amp;quot;Using the DATA Step to Create a SAS Data Set&amp;quot;&quot;/&gt;&lt;property id=&quot;20307&quot; value=&quot;381&quot;/&gt;&lt;/object&gt;&lt;object type=&quot;3&quot; unique_id=&quot;10008&quot;&gt;&lt;property id=&quot;20148&quot; value=&quot;5&quot;/&gt;&lt;property id=&quot;20300&quot; value=&quot;Slide 6 - &amp;quot;Using the DATA Step to Create a SAS Data Set&amp;quot;&quot;/&gt;&lt;property id=&quot;20307&quot; value=&quot;382&quot;/&gt;&lt;/object&gt;&lt;object type=&quot;3&quot; unique_id=&quot;10009&quot;&gt;&lt;property id=&quot;20148&quot; value=&quot;5&quot;/&gt;&lt;property id=&quot;20300&quot; value=&quot;Slide 8 - &amp;quot;DATA Step Processing&amp;quot;&quot;/&gt;&lt;property id=&quot;20307&quot; value=&quot;383&quot;/&gt;&lt;/object&gt;&lt;object type=&quot;3&quot; unique_id=&quot;10013&quot;&gt;&lt;property id=&quot;20148&quot; value=&quot;5&quot;/&gt;&lt;property id=&quot;20300&quot; value=&quot;Slide 13 - &amp;quot;Filtering Rows in the DATA Step&amp;quot;&quot;/&gt;&lt;property id=&quot;20307&quot; value=&quot;388&quot;/&gt;&lt;/object&gt;&lt;object type=&quot;3&quot; unique_id=&quot;10014&quot;&gt;&lt;property id=&quot;20148&quot; value=&quot;5&quot;/&gt;&lt;property id=&quot;20300&quot; value=&quot;Slide 14 - &amp;quot;Filtering Rows in the DATA Step&amp;quot;&quot;/&gt;&lt;property id=&quot;20307&quot; value=&quot;389&quot;/&gt;&lt;/object&gt;&lt;object type=&quot;3&quot; unique_id=&quot;10016&quot;&gt;&lt;property id=&quot;20148&quot; value=&quot;5&quot;/&gt;&lt;property id=&quot;20300&quot; value=&quot;Slide 17 - &amp;quot;4.03 Activity&amp;quot;&quot;/&gt;&lt;property id=&quot;20307&quot; value=&quot;281&quot;/&gt;&lt;/object&gt;&lt;object type=&quot;3&quot; unique_id=&quot;10019&quot;&gt;&lt;property id=&quot;20148&quot; value=&quot;5&quot;/&gt;&lt;property id=&quot;20300&quot; value=&quot;Slide 16 - &amp;quot;Subsetting Columns in the DATA Step&amp;quot;&quot;/&gt;&lt;property id=&quot;20307&quot; value=&quot;391&quot;/&gt;&lt;/object&gt;&lt;object type=&quot;3&quot; unique_id=&quot;10026&quot;&gt;&lt;property id=&quot;20148&quot; value=&quot;5&quot;/&gt;&lt;property id=&quot;20300&quot; value=&quot;Slide 19 - &amp;quot;Formatting Columns in the DATA Step&amp;quot;&quot;/&gt;&lt;property id=&quot;20307&quot; value=&quot;394&quot;/&gt;&lt;/object&gt;&lt;object type=&quot;3&quot; unique_id=&quot;10027&quot;&gt;&lt;property id=&quot;20148&quot; value=&quot;5&quot;/&gt;&lt;property id=&quot;20300&quot; value=&quot;Slide 20 - &amp;quot;Formatting Columns in the DATA Step&amp;quot;&quot;/&gt;&lt;property id=&quot;20307&quot; value=&quot;395&quot;/&gt;&lt;/object&gt;&lt;object type=&quot;3&quot; unique_id=&quot;10030&quot;&gt;&lt;property id=&quot;20148&quot; value=&quot;5&quot;/&gt;&lt;property id=&quot;20300&quot; value=&quot;Slide 21 - &amp;quot;Practice&amp;quot;&quot;/&gt;&lt;property id=&quot;20307&quot; value=&quot;279&quot;/&gt;&lt;/object&gt;&lt;object type=&quot;3&quot; unique_id=&quot;10032&quot;&gt;&lt;property id=&quot;20148&quot; value=&quot;5&quot;/&gt;&lt;property id=&quot;20300&quot; value=&quot;Slide 23 - &amp;quot;Using Expressions to Create New Columns&amp;quot;&quot;/&gt;&lt;property id=&quot;20307&quot; value=&quot;396&quot;/&gt;&lt;/object&gt;&lt;object type=&quot;3&quot; unique_id=&quot;10033&quot;&gt;&lt;property id=&quot;20148&quot; value=&quot;5&quot;/&gt;&lt;property id=&quot;20300&quot; value=&quot;Slide 24 - &amp;quot;Using Expressions to Create New Columns&amp;quot;&quot;/&gt;&lt;property id=&quot;20307&quot; value=&quot;398&quot;/&gt;&lt;/object&gt;&lt;object type=&quot;3&quot; unique_id=&quot;10035&quot;&gt;&lt;property id=&quot;20148&quot; value=&quot;5&quot;/&gt;&lt;property id=&quot;20300&quot; value=&quot;Slide 25 - &amp;quot;Using Expressions  to Create New Columns&amp;quot;&quot;/&gt;&lt;property id=&quot;20307&quot; value=&quot;312&quot;/&gt;&lt;/object&gt;&lt;object type=&quot;3&quot; unique_id=&quot;10036&quot;&gt;&lt;property id=&quot;20148&quot; value=&quot;5&quot;/&gt;&lt;property id=&quot;20300&quot; value=&quot;Slide 28 - &amp;quot;Functions &amp;quot;&quot;/&gt;&lt;property id=&quot;20307&quot; value=&quot;399&quot;/&gt;&lt;/object&gt;&lt;object type=&quot;3&quot; unique_id=&quot;10037&quot;&gt;&lt;property id=&quot;20148&quot; value=&quot;5&quot;/&gt;&lt;property id=&quot;20300&quot; value=&quot;Slide 29 - &amp;quot;Functions&amp;quot;&quot;/&gt;&lt;property id=&quot;20307&quot; value=&quot;400&quot;/&gt;&lt;/object&gt;&lt;object type=&quot;3&quot; unique_id=&quot;10038&quot;&gt;&lt;property id=&quot;20148&quot; value=&quot;5&quot;/&gt;&lt;property id=&quot;20300&quot; value=&quot;Slide 30 - &amp;quot;Numeric Functions&amp;quot;&quot;/&gt;&lt;property id=&quot;20307&quot; value=&quot;401&quot;/&gt;&lt;/object&gt;&lt;object type=&quot;3&quot; unique_id=&quot;10039&quot;&gt;&lt;property id=&quot;20148&quot; value=&quot;5&quot;/&gt;&lt;property id=&quot;20300&quot; value=&quot;Slide 31 - &amp;quot;Numeric Functions&amp;quot;&quot;/&gt;&lt;property id=&quot;20307&quot; value=&quot;402&quot;/&gt;&lt;/object&gt;&lt;object type=&quot;3&quot; unique_id=&quot;10040&quot;&gt;&lt;property id=&quot;20148&quot; value=&quot;5&quot;/&gt;&lt;property id=&quot;20300&quot; value=&quot;Slide 32 - &amp;quot;4.05 Activity&amp;quot;&quot;/&gt;&lt;property id=&quot;20307&quot; value=&quot;438&quot;/&gt;&lt;/object&gt;&lt;object type=&quot;3&quot; unique_id=&quot;10041&quot;&gt;&lt;property id=&quot;20148&quot; value=&quot;5&quot;/&gt;&lt;property id=&quot;20300&quot; value=&quot;Slide 33 - &amp;quot;4.05 Activity – Correct Answer&amp;quot;&quot;/&gt;&lt;property id=&quot;20307&quot; value=&quot;439&quot;/&gt;&lt;/object&gt;&lt;object type=&quot;3&quot; unique_id=&quot;10042&quot;&gt;&lt;property id=&quot;20148&quot; value=&quot;5&quot;/&gt;&lt;property id=&quot;20300&quot; value=&quot;Slide 34 - &amp;quot;Character Functions&amp;quot;&quot;/&gt;&lt;property id=&quot;20307&quot; value=&quot;403&quot;/&gt;&lt;/object&gt;&lt;object type=&quot;3&quot; unique_id=&quot;10043&quot;&gt;&lt;property id=&quot;20148&quot; value=&quot;5&quot;/&gt;&lt;property id=&quot;20300&quot; value=&quot;Slide 35 - &amp;quot;Character Functions&amp;quot;&quot;/&gt;&lt;property id=&quot;20307&quot; value=&quot;404&quot;/&gt;&lt;/object&gt;&lt;object type=&quot;3&quot; unique_id=&quot;10044&quot;&gt;&lt;property id=&quot;20148&quot; value=&quot;5&quot;/&gt;&lt;property id=&quot;20300&quot; value=&quot;Slide 36 - &amp;quot;Using Character Functions&amp;quot;&quot;/&gt;&lt;property id=&quot;20307&quot; value=&quot;318&quot;/&gt;&lt;/object&gt;&lt;object type=&quot;3&quot; unique_id=&quot;10045&quot;&gt;&lt;property id=&quot;20148&quot; value=&quot;5&quot;/&gt;&lt;property id=&quot;20300&quot; value=&quot;Slide 37 - &amp;quot;4.06 Activity&amp;quot;&quot;/&gt;&lt;property id=&quot;20307&quot; value=&quot;440&quot;/&gt;&lt;/object&gt;&lt;object type=&quot;3&quot; unique_id=&quot;10046&quot;&gt;&lt;property id=&quot;20148&quot; value=&quot;5&quot;/&gt;&lt;property id=&quot;20300&quot; value=&quot;Slide 38 - &amp;quot;4.06 Activity – Correct Answer&amp;quot;&quot;/&gt;&lt;property id=&quot;20307&quot; value=&quot;441&quot;/&gt;&lt;/object&gt;&lt;object type=&quot;3&quot; unique_id=&quot;10047&quot;&gt;&lt;property id=&quot;20148&quot; value=&quot;5&quot;/&gt;&lt;property id=&quot;20300&quot; value=&quot;Slide 39 - &amp;quot;Date Functions&amp;quot;&quot;/&gt;&lt;property id=&quot;20307&quot; value=&quot;405&quot;/&gt;&lt;/object&gt;&lt;object type=&quot;3&quot; unique_id=&quot;10048&quot;&gt;&lt;property id=&quot;20148&quot; value=&quot;5&quot;/&gt;&lt;property id=&quot;20300&quot; value=&quot;Slide 40 - &amp;quot;Date Functions&amp;quot;&quot;/&gt;&lt;property id=&quot;20307&quot; value=&quot;406&quot;/&gt;&lt;/object&gt;&lt;object type=&quot;3&quot; unique_id=&quot;10049&quot;&gt;&lt;property id=&quot;20148&quot; value=&quot;5&quot;/&gt;&lt;property id=&quot;20300&quot; value=&quot;Slide 41 - &amp;quot;Using Date Functions&amp;quot;&quot;/&gt;&lt;property id=&quot;20307&quot; value=&quot;324&quot;/&gt;&lt;/object&gt;&lt;object type=&quot;3&quot; unique_id=&quot;10050&quot;&gt;&lt;property id=&quot;20148&quot; value=&quot;5&quot;/&gt;&lt;property id=&quot;20300&quot; value=&quot;Slide 42 - &amp;quot;Practice&amp;quot;&quot;/&gt;&lt;property id=&quot;20307&quot; value=&quot;326&quot;/&gt;&lt;/object&gt;&lt;object type=&quot;3&quot; unique_id=&quot;10052&quot;&gt;&lt;property id=&quot;20148&quot; value=&quot;5&quot;/&gt;&lt;property id=&quot;20300&quot; value=&quot;Slide 44 - &amp;quot;Conditional Processing with IF-THEN&amp;quot;&quot;/&gt;&lt;property id=&quot;20307&quot; value=&quot;407&quot;/&gt;&lt;/object&gt;&lt;object type=&quot;3&quot; unique_id=&quot;10053&quot;&gt;&lt;property id=&quot;20148&quot; value=&quot;5&quot;/&gt;&lt;property id=&quot;20300&quot; value=&quot;Slide 45 - &amp;quot;Conditional Processing with IF-THEN&amp;quot;&quot;/&gt;&lt;property id=&quot;20307&quot; value=&quot;431&quot;/&gt;&lt;/object&gt;&lt;object type=&quot;3&quot; unique_id=&quot;10054&quot;&gt;&lt;property id=&quot;20148&quot; value=&quot;5&quot;/&gt;&lt;property id=&quot;20300&quot; value=&quot;Slide 46 - &amp;quot;Conditional Processing with IF-THEN&amp;quot;&quot;/&gt;&lt;property id=&quot;20307&quot; value=&quot;331&quot;/&gt;&lt;/object&gt;&lt;object type=&quot;3&quot; unique_id=&quot;10055&quot;&gt;&lt;property id=&quot;20148&quot; value=&quot;5&quot;/&gt;&lt;property id=&quot;20300&quot; value=&quot;Slide 47 - &amp;quot;Conditional Processing with IF-THEN/ELSE&amp;quot;&quot;/&gt;&lt;property id=&quot;20307&quot; value=&quot;291&quot;/&gt;&lt;/object&gt;&lt;object type=&quot;3&quot; unique_id=&quot;10057&quot;&gt;&lt;property id=&quot;20148&quot; value=&quot;5&quot;/&gt;&lt;property id=&quot;20300&quot; value=&quot;Slide 49 - &amp;quot;Conditional Processing with IF-THEN/ELSE&amp;quot;&quot;/&gt;&lt;property id=&quot;20307&quot; value=&quot;334&quot;/&gt;&lt;/object&gt;&lt;object type=&quot;3&quot; unique_id=&quot;10058&quot;&gt;&lt;property id=&quot;20148&quot; value=&quot;5&quot;/&gt;&lt;property id=&quot;20300&quot; value=&quot;Slide 50 - &amp;quot;Conditional Processing with IF-THEN/ELSE&amp;quot;&quot;/&gt;&lt;property id=&quot;20307&quot; value=&quot;335&quot;/&gt;&lt;/object&gt;&lt;object type=&quot;3&quot; unique_id=&quot;10059&quot;&gt;&lt;property id=&quot;20148&quot; value=&quot;5&quot;/&gt;&lt;property id=&quot;20300&quot; value=&quot;Slide 51 - &amp;quot;Conditional Processing with IF-THEN/ELSE&amp;quot;&quot;/&gt;&lt;property id=&quot;20307&quot; value=&quot;336&quot;/&gt;&lt;/object&gt;&lt;object type=&quot;3&quot; unique_id=&quot;10060&quot;&gt;&lt;property id=&quot;20148&quot; value=&quot;5&quot;/&gt;&lt;property id=&quot;20300&quot; value=&quot;Slide 52 - &amp;quot;Conditional Processing with IF-THEN/ELSE&amp;quot;&quot;/&gt;&lt;property id=&quot;20307&quot; value=&quot;442&quot;/&gt;&lt;/object&gt;&lt;object type=&quot;3&quot; unique_id=&quot;10061&quot;&gt;&lt;property id=&quot;20148&quot; value=&quot;5&quot;/&gt;&lt;property id=&quot;20300&quot; value=&quot;Slide 53 - &amp;quot;4.07 Activity&amp;quot;&quot;/&gt;&lt;property id=&quot;20307&quot; value=&quot;443&quot;/&gt;&lt;/object&gt;&lt;object type=&quot;3&quot; unique_id=&quot;10062&quot;&gt;&lt;property id=&quot;20148&quot; value=&quot;5&quot;/&gt;&lt;property id=&quot;20300&quot; value=&quot;Slide 54 - &amp;quot;4.07 Activity – Correct Answer&amp;quot;&quot;/&gt;&lt;property id=&quot;20307&quot; value=&quot;444&quot;/&gt;&lt;/object&gt;&lt;object type=&quot;3&quot; unique_id=&quot;10063&quot;&gt;&lt;property id=&quot;20148&quot; value=&quot;5&quot;/&gt;&lt;property id=&quot;20300&quot; value=&quot;Slide 55 - &amp;quot;Creating Character Columns with IF-THEN/ELSE&amp;quot;&quot;/&gt;&lt;property id=&quot;20307&quot; value=&quot;340&quot;/&gt;&lt;/object&gt;&lt;object type=&quot;3&quot; unique_id=&quot;10064&quot;&gt;&lt;property id=&quot;20148&quot; value=&quot;5&quot;/&gt;&lt;property id=&quot;20300&quot; value=&quot;Slide 56 - &amp;quot;Creating Character Columns with IF-THEN/ELSE&amp;quot;&quot;/&gt;&lt;property id=&quot;20307&quot; value=&quot;378&quot;/&gt;&lt;/object&gt;&lt;object type=&quot;3&quot; unique_id=&quot;10065&quot;&gt;&lt;property id=&quot;20148&quot; value=&quot;5&quot;/&gt;&lt;property id=&quot;20300&quot; value=&quot;Slide 57 - &amp;quot;Creating Character Columns with IF-THEN/ELSE&amp;quot;&quot;/&gt;&lt;property id=&quot;20307&quot; value=&quot;339&quot;/&gt;&lt;/object&gt;&lt;object type=&quot;3&quot; unique_id=&quot;10066&quot;&gt;&lt;property id=&quot;20148&quot; value=&quot;5&quot;/&gt;&lt;property id=&quot;20300&quot; value=&quot;Slide 58 - &amp;quot;Creating Character Columns with IF-THEN/ELSE&amp;quot;&quot;/&gt;&lt;property id=&quot;20307&quot; value=&quot;343&quot;/&gt;&lt;/object&gt;&lt;object type=&quot;3&quot; unique_id=&quot;10068&quot;&gt;&lt;property id=&quot;20148&quot; value=&quot;5&quot;/&gt;&lt;property id=&quot;20300&quot; value=&quot;Slide 62 - &amp;quot;Using Compound Conditions with IF-THEN/ELSE&amp;quot;&quot;/&gt;&lt;property id=&quot;20307&quot; value=&quot;345&quot;/&gt;&lt;/object&gt;&lt;object type=&quot;3&quot; unique_id=&quot;10069&quot;&gt;&lt;property id=&quot;20148&quot; value=&quot;5&quot;/&gt;&lt;property id=&quot;20300&quot; value=&quot;Slide 63 - &amp;quot;Processing Multiple Statements&amp;quot;&quot;/&gt;&lt;property id=&quot;20307&quot; value=&quot;445&quot;/&gt;&lt;/object&gt;&lt;object type=&quot;3&quot; unique_id=&quot;10070&quot;&gt;&lt;property id=&quot;20148&quot; value=&quot;5&quot;/&gt;&lt;property id=&quot;20300&quot; value=&quot;Slide 64 - &amp;quot;Processing Multiple Statements with IF-THEN/DO&amp;quot;&quot;/&gt;&lt;property id=&quot;20307&quot; value=&quot;352&quot;/&gt;&lt;/object&gt;&lt;object type=&quot;3&quot; unique_id=&quot;10071&quot;&gt;&lt;property id=&quot;20148&quot; value=&quot;5&quot;/&gt;&lt;property id=&quot;20300&quot; value=&quot;Slide 65 - &amp;quot;Processing Multiple Statements with IF-THEN/DO&amp;quot;&quot;/&gt;&lt;property id=&quot;20307&quot; value=&quot;349&quot;/&gt;&lt;/object&gt;&lt;object type=&quot;3&quot; unique_id=&quot;10072&quot;&gt;&lt;property id=&quot;20148&quot; value=&quot;5&quot;/&gt;&lt;property id=&quot;20300&quot; value=&quot;Slide 66 - &amp;quot;4.09 Activity&amp;quot;&quot;/&gt;&lt;property id=&quot;20307&quot; value=&quot;446&quot;/&gt;&lt;/object&gt;&lt;object type=&quot;3&quot; unique_id=&quot;10073&quot;&gt;&lt;property id=&quot;20148&quot; value=&quot;5&quot;/&gt;&lt;property id=&quot;20300&quot; value=&quot;Slide 67 - &amp;quot;4.09 Activity – Correct Answer&amp;quot;&quot;/&gt;&lt;property id=&quot;20307&quot; value=&quot;447&quot;/&gt;&lt;/object&gt;&lt;object type=&quot;3&quot; unique_id=&quot;10074&quot;&gt;&lt;property id=&quot;20148&quot; value=&quot;5&quot;/&gt;&lt;property id=&quot;20300&quot; value=&quot;Slide 68 - &amp;quot;Processing Multiple Statements  with IF-THEN/DO&amp;quot;&quot;/&gt;&lt;property id=&quot;20307&quot; value=&quot;350&quot;/&gt;&lt;/object&gt;&lt;object type=&quot;3&quot; unique_id=&quot;12417&quot;&gt;&lt;property id=&quot;20148&quot; value=&quot;5&quot;/&gt;&lt;property id=&quot;20300&quot; value=&quot;Slide 7 - &amp;quot;DATA Step Processing&amp;quot;&quot;/&gt;&lt;property id=&quot;20307&quot; value=&quot;490&quot;/&gt;&lt;/object&gt;&lt;object type=&quot;3&quot; unique_id=&quot;12418&quot;&gt;&lt;property id=&quot;20148&quot; value=&quot;5&quot;/&gt;&lt;property id=&quot;20300&quot; value=&quot;Slide 9 - &amp;quot;4.01 Activity&amp;quot;&quot;/&gt;&lt;property id=&quot;20307&quot; value=&quot;472&quot;/&gt;&lt;/object&gt;&lt;object type=&quot;3&quot; unique_id=&quot;12419&quot;&gt;&lt;property id=&quot;20148&quot; value=&quot;5&quot;/&gt;&lt;property id=&quot;20300&quot; value=&quot;Slide 10 - &amp;quot;4.01 Activity – Correct Answer&amp;quot;&quot;/&gt;&lt;property id=&quot;20307&quot; value=&quot;473&quot;/&gt;&lt;/object&gt;&lt;object type=&quot;3&quot; unique_id=&quot;12420&quot;&gt;&lt;property id=&quot;20148&quot; value=&quot;5&quot;/&gt;&lt;property id=&quot;20300&quot; value=&quot;Slide 18 - &amp;quot;4.03 Activity – Correct Answer&amp;quot;&quot;/&gt;&lt;property id=&quot;20307&quot; value=&quot;474&quot;/&gt;&lt;/object&gt;&lt;object type=&quot;3&quot; unique_id=&quot;12424&quot;&gt;&lt;property id=&quot;20148&quot; value=&quot;5&quot;/&gt;&lt;property id=&quot;20300&quot; value=&quot;Slide 26 - &amp;quot;4.04 Activity&amp;quot;&quot;/&gt;&lt;property id=&quot;20307&quot; value=&quot;477&quot;/&gt;&lt;/object&gt;&lt;object type=&quot;3&quot; unique_id=&quot;12425&quot;&gt;&lt;property id=&quot;20148&quot; value=&quot;5&quot;/&gt;&lt;property id=&quot;20300&quot; value=&quot;Slide 27 - &amp;quot;4.04 Activity – Correct Answer&amp;quot;&quot;/&gt;&lt;property id=&quot;20307&quot; value=&quot;478&quot;/&gt;&lt;/object&gt;&lt;object type=&quot;3&quot; unique_id=&quot;12427&quot;&gt;&lt;property id=&quot;20148&quot; value=&quot;5&quot;/&gt;&lt;property id=&quot;20300&quot; value=&quot;Slide 59 - &amp;quot;4.08 Activity&amp;quot;&quot;/&gt;&lt;property id=&quot;20307&quot; value=&quot;479&quot;/&gt;&lt;/object&gt;&lt;object type=&quot;3&quot; unique_id=&quot;12428&quot;&gt;&lt;property id=&quot;20148&quot; value=&quot;5&quot;/&gt;&lt;property id=&quot;20300&quot; value=&quot;Slide 60 - &amp;quot;4.08 Activity – Correct Answer&amp;quot;&quot;/&gt;&lt;property id=&quot;20307&quot; value=&quot;480&quot;/&gt;&lt;/object&gt;&lt;object type=&quot;3&quot; unique_id=&quot;12429&quot;&gt;&lt;property id=&quot;20148&quot; value=&quot;5&quot;/&gt;&lt;property id=&quot;20300&quot; value=&quot;Slide 61 - &amp;quot;4.08 Activity – Correct Answer&amp;quot;&quot;/&gt;&lt;property id=&quot;20307&quot; value=&quot;481&quot;/&gt;&lt;/object&gt;&lt;object type=&quot;3&quot; unique_id=&quot;12431&quot;&gt;&lt;property id=&quot;20148&quot; value=&quot;5&quot;/&gt;&lt;property id=&quot;20300&quot; value=&quot;Slide 69 - &amp;quot;Beyond SAS Programming 1&amp;quot;&quot;/&gt;&lt;property id=&quot;20307&quot; value=&quot;485&quot;/&gt;&lt;/object&gt;&lt;object type=&quot;3&quot; unique_id=&quot;12432&quot;&gt;&lt;property id=&quot;20148&quot; value=&quot;5&quot;/&gt;&lt;property id=&quot;20300&quot; value=&quot;Slide 70 - &amp;quot;Beyond SAS Programming 1&amp;quot;&quot;/&gt;&lt;property id=&quot;20307&quot; value=&quot;483&quot;/&gt;&lt;/object&gt;&lt;object type=&quot;3&quot; unique_id=&quot;12434&quot;&gt;&lt;property id=&quot;20148&quot; value=&quot;5&quot;/&gt;&lt;property id=&quot;20300&quot; value=&quot;Slide 11 - &amp;quot;4.02 Multiple Answer Question&amp;quot;&quot;/&gt;&lt;property id=&quot;20307&quot; value=&quot;491&quot;/&gt;&lt;/object&gt;&lt;object type=&quot;3&quot; unique_id=&quot;12435&quot;&gt;&lt;property id=&quot;20148&quot; value=&quot;5&quot;/&gt;&lt;property id=&quot;20300&quot; value=&quot;Slide 12 - &amp;quot;4.02 Multiple Answer Question – Correct Answers&amp;quot;&quot;/&gt;&lt;property id=&quot;20307&quot; value=&quot;492&quot;/&gt;&lt;/object&gt;&lt;object type=&quot;3&quot; unique_id=&quot;12436&quot;&gt;&lt;property id=&quot;20148&quot; value=&quot;5&quot;/&gt;&lt;property id=&quot;20300&quot; value=&quot;Slide 15 - &amp;quot;Subsetting Columns in the DATA Step&amp;quot;&quot;/&gt;&lt;property id=&quot;20307&quot; value=&quot;531&quot;/&gt;&lt;/object&gt;&lt;object type=&quot;3&quot; unique_id=&quot;12437&quot;&gt;&lt;property id=&quot;20148&quot; value=&quot;5&quot;/&gt;&lt;property id=&quot;20300&quot; value=&quot;Slide 48 - &amp;quot;Conditional Processing with IF-THEN/ELSE&amp;quot;&quot;/&gt;&lt;property id=&quot;20307&quot; value=&quot;530&quot;/&gt;&lt;/object&gt;&lt;object type=&quot;3&quot; unique_id=&quot;12438&quot;&gt;&lt;property id=&quot;20148&quot; value=&quot;5&quot;/&gt;&lt;property id=&quot;20300&quot; value=&quot;Slide 75&quot;/&gt;&lt;property id=&quot;20307&quot; value=&quot;493&quot;/&gt;&lt;/object&gt;&lt;object type=&quot;3&quot; unique_id=&quot;12439&quot;&gt;&lt;property id=&quot;20148&quot; value=&quot;5&quot;/&gt;&lt;property id=&quot;20300&quot; value=&quot;Slide 76&quot;/&gt;&lt;property id=&quot;20307&quot; value=&quot;514&quot;/&gt;&lt;/object&gt;&lt;object type=&quot;3&quot; unique_id=&quot;12440&quot;&gt;&lt;property id=&quot;20148&quot; value=&quot;5&quot;/&gt;&lt;property id=&quot;20300&quot; value=&quot;Slide 79&quot;/&gt;&lt;property id=&quot;20307&quot; value=&quot;495&quot;/&gt;&lt;/object&gt;&lt;object type=&quot;3&quot; unique_id=&quot;12441&quot;&gt;&lt;property id=&quot;20148&quot; value=&quot;5&quot;/&gt;&lt;property id=&quot;20300&quot; value=&quot;Slide 80&quot;/&gt;&lt;property id=&quot;20307&quot; value=&quot;515&quot;/&gt;&lt;/object&gt;&lt;object type=&quot;3&quot; unique_id=&quot;12442&quot;&gt;&lt;property id=&quot;20148&quot; value=&quot;5&quot;/&gt;&lt;property id=&quot;20300&quot; value=&quot;Slide 81&quot;/&gt;&lt;property id=&quot;20307&quot; value=&quot;498&quot;/&gt;&lt;/object&gt;&lt;object type=&quot;3&quot; unique_id=&quot;12443&quot;&gt;&lt;property id=&quot;20148&quot; value=&quot;5&quot;/&gt;&lt;property id=&quot;20300&quot; value=&quot;Slide 82&quot;/&gt;&lt;property id=&quot;20307&quot; value=&quot;518&quot;/&gt;&lt;/object&gt;&lt;object type=&quot;3&quot; unique_id=&quot;12444&quot;&gt;&lt;property id=&quot;20148&quot; value=&quot;5&quot;/&gt;&lt;property id=&quot;20300&quot; value=&quot;Slide 83&quot;/&gt;&lt;property id=&quot;20307&quot; value=&quot;500&quot;/&gt;&lt;/object&gt;&lt;object type=&quot;3&quot; unique_id=&quot;12445&quot;&gt;&lt;property id=&quot;20148&quot; value=&quot;5&quot;/&gt;&lt;property id=&quot;20300&quot; value=&quot;Slide 84&quot;/&gt;&lt;property id=&quot;20307&quot; value=&quot;521&quot;/&gt;&lt;/object&gt;&lt;object type=&quot;3&quot; unique_id=&quot;12446&quot;&gt;&lt;property id=&quot;20148&quot; value=&quot;5&quot;/&gt;&lt;property id=&quot;20300&quot; value=&quot;Slide 85&quot;/&gt;&lt;property id=&quot;20307&quot; value=&quot;501&quot;/&gt;&lt;/object&gt;&lt;object type=&quot;3&quot; unique_id=&quot;12447&quot;&gt;&lt;property id=&quot;20148&quot; value=&quot;5&quot;/&gt;&lt;property id=&quot;20300&quot; value=&quot;Slide 86&quot;/&gt;&lt;property id=&quot;20307&quot; value=&quot;522&quot;/&gt;&lt;/object&gt;&lt;object type=&quot;3&quot; unique_id=&quot;12448&quot;&gt;&lt;property id=&quot;20148&quot; value=&quot;5&quot;/&gt;&lt;property id=&quot;20300&quot; value=&quot;Slide 87&quot;/&gt;&lt;property id=&quot;20307&quot; value=&quot;526&quot;/&gt;&lt;/object&gt;&lt;object type=&quot;3&quot; unique_id=&quot;12449&quot;&gt;&lt;property id=&quot;20148&quot; value=&quot;5&quot;/&gt;&lt;property id=&quot;20300&quot; value=&quot;Slide 88&quot;/&gt;&lt;property id=&quot;20307&quot; value=&quot;529&quot;/&gt;&lt;/object&gt;&lt;object type=&quot;3&quot; unique_id=&quot;12450&quot;&gt;&lt;property id=&quot;20148&quot; value=&quot;5&quot;/&gt;&lt;property id=&quot;20300&quot; value=&quot;Slide 89&quot;/&gt;&lt;property id=&quot;20307&quot; value=&quot;499&quot;/&gt;&lt;/object&gt;&lt;object type=&quot;3&quot; unique_id=&quot;12451&quot;&gt;&lt;property id=&quot;20148&quot; value=&quot;5&quot;/&gt;&lt;property id=&quot;20300&quot; value=&quot;Slide 90&quot;/&gt;&lt;property id=&quot;20307&quot; value=&quot;525&quot;/&gt;&lt;/object&gt;&lt;object type=&quot;3&quot; unique_id=&quot;12452&quot;&gt;&lt;property id=&quot;20148&quot; value=&quot;5&quot;/&gt;&lt;property id=&quot;20300&quot; value=&quot;Slide 91&quot;/&gt;&lt;property id=&quot;20307&quot; value=&quot;527&quot;/&gt;&lt;/object&gt;&lt;object type=&quot;3&quot; unique_id=&quot;12453&quot;&gt;&lt;property id=&quot;20148&quot; value=&quot;5&quot;/&gt;&lt;property id=&quot;20300&quot; value=&quot;Slide 92&quot;/&gt;&lt;property id=&quot;20307&quot; value=&quot;528&quot;/&gt;&lt;/object&gt;&lt;object type=&quot;3&quot; unique_id=&quot;12459&quot;&gt;&lt;property id=&quot;20148&quot; value=&quot;5&quot;/&gt;&lt;property id=&quot;20300&quot; value=&quot;Slide 72 - &amp;quot;Lesson Quiz&amp;quot;&quot;/&gt;&lt;property id=&quot;20307&quot; value=&quot;532&quot;/&gt;&lt;/object&gt;&lt;object type=&quot;3&quot; unique_id=&quot;12461&quot;&gt;&lt;property id=&quot;20148&quot; value=&quot;5&quot;/&gt;&lt;property id=&quot;20300&quot; value=&quot;Slide 71 - &amp;quot;Practice&amp;quot;&quot;/&gt;&lt;property id=&quot;20307&quot; value=&quot;533&quot;/&gt;&lt;/object&gt;&lt;object type=&quot;3&quot; unique_id=&quot;12462&quot;&gt;&lt;property id=&quot;20148&quot; value=&quot;5&quot;/&gt;&lt;property id=&quot;20300&quot; value=&quot;Slide 73&quot;/&gt;&lt;property id=&quot;20307&quot; value=&quot;534&quot;/&gt;&lt;/object&gt;&lt;object type=&quot;3&quot; unique_id=&quot;12463&quot;&gt;&lt;property id=&quot;20148&quot; value=&quot;5&quot;/&gt;&lt;property id=&quot;20300&quot; value=&quot;Slide 74&quot;/&gt;&lt;property id=&quot;20307&quot; value=&quot;535&quot;/&gt;&lt;/object&gt;&lt;object type=&quot;3&quot; unique_id=&quot;12464&quot;&gt;&lt;property id=&quot;20148&quot; value=&quot;5&quot;/&gt;&lt;property id=&quot;20300&quot; value=&quot;Slide 77&quot;/&gt;&lt;property id=&quot;20307&quot; value=&quot;536&quot;/&gt;&lt;/object&gt;&lt;object type=&quot;3&quot; unique_id=&quot;12465&quot;&gt;&lt;property id=&quot;20148&quot; value=&quot;5&quot;/&gt;&lt;property id=&quot;20300&quot; value=&quot;Slide 78&quot;/&gt;&lt;property id=&quot;20307&quot; value=&quot;537&quot;/&gt;&lt;/object&gt;&lt;object type=&quot;3&quot; unique_id=&quot;13333&quot;&gt;&lt;property id=&quot;20148&quot; value=&quot;5&quot;/&gt;&lt;property id=&quot;20300&quot; value=&quot;Slide 1 - &amp;quot;Lesson 4: Preparing Data&amp;quot;&quot;/&gt;&lt;property id=&quot;20307&quot; value=&quot;545&quot;/&gt;&lt;/object&gt;&lt;object type=&quot;3&quot; unique_id=&quot;14248&quot;&gt;&lt;property id=&quot;20148&quot; value=&quot;5&quot;/&gt;&lt;property id=&quot;20300&quot; value=&quot;Slide 2 - &amp;quot;Lesson 4: Preparing Data&amp;quot;&quot;/&gt;&lt;property id=&quot;20307&quot; value=&quot;551&quot;/&gt;&lt;/object&gt;&lt;object type=&quot;3&quot; unique_id=&quot;14249&quot;&gt;&lt;property id=&quot;20148&quot; value=&quot;5&quot;/&gt;&lt;property id=&quot;20300&quot; value=&quot;Slide 22 - &amp;quot;Lesson 4: Preparing Data&amp;quot;&quot;/&gt;&lt;property id=&quot;20307&quot; value=&quot;552&quot;/&gt;&lt;/object&gt;&lt;object type=&quot;3&quot; unique_id=&quot;14250&quot;&gt;&lt;property id=&quot;20148&quot; value=&quot;5&quot;/&gt;&lt;property id=&quot;20300&quot; value=&quot;Slide 43 - &amp;quot;Lesson 4: Preparing Data&amp;quot;&quot;/&gt;&lt;property id=&quot;20307&quot; value=&quot;553&quot;/&gt;&lt;/object&gt;&lt;/object&gt;&lt;object type=&quot;8&quot; unique_id=&quot;10198&quot;&gt;&lt;/object&gt;&lt;/object&gt;&lt;/database&gt;"/>
  <p:tag name="SECTOMILLISECCONVERTED" val="1"/>
  <p:tag name="NOTESTAGS" val=""/>
  <p:tag name="CHAPTERTITLE" val="Preparing Data"/>
  <p:tag name="CHAPTERHEADING" val="Lesson 4"/>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2.xml><?xml version="1.0" encoding="utf-8"?>
<p:tagLst xmlns:a="http://schemas.openxmlformats.org/drawingml/2006/main" xmlns:r="http://schemas.openxmlformats.org/officeDocument/2006/relationships" xmlns:p="http://schemas.openxmlformats.org/presentationml/2006/main">
  <p:tag name="SLIDETYPE" val="Demo"/>
</p:tagLst>
</file>

<file path=ppt/tags/tag10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0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6.xml><?xml version="1.0" encoding="utf-8"?>
<p:tagLst xmlns:a="http://schemas.openxmlformats.org/drawingml/2006/main" xmlns:r="http://schemas.openxmlformats.org/officeDocument/2006/relationships" xmlns:p="http://schemas.openxmlformats.org/presentationml/2006/main">
  <p:tag name="HIGHLIGHT" val="YES"/>
</p:tagLst>
</file>

<file path=ppt/tags/tag107.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9.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1.xml><?xml version="1.0" encoding="utf-8"?>
<p:tagLst xmlns:a="http://schemas.openxmlformats.org/drawingml/2006/main" xmlns:r="http://schemas.openxmlformats.org/officeDocument/2006/relationships" xmlns:p="http://schemas.openxmlformats.org/presentationml/2006/main">
  <p:tag name="SLIDETYPE" val="Activity"/>
</p:tagLst>
</file>

<file path=ppt/tags/tag110.xml><?xml version="1.0" encoding="utf-8"?>
<p:tagLst xmlns:a="http://schemas.openxmlformats.org/drawingml/2006/main" xmlns:r="http://schemas.openxmlformats.org/officeDocument/2006/relationships" xmlns:p="http://schemas.openxmlformats.org/presentationml/2006/main">
  <p:tag name="HIGHLIGHT" val="YES"/>
</p:tagLst>
</file>

<file path=ppt/tags/tag11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1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3.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14.xml><?xml version="1.0" encoding="utf-8"?>
<p:tagLst xmlns:a="http://schemas.openxmlformats.org/drawingml/2006/main" xmlns:r="http://schemas.openxmlformats.org/officeDocument/2006/relationships" xmlns:p="http://schemas.openxmlformats.org/presentationml/2006/main">
  <p:tag name="HIGHLIGHT" val="YES"/>
</p:tagLst>
</file>

<file path=ppt/tags/tag115.xml><?xml version="1.0" encoding="utf-8"?>
<p:tagLst xmlns:a="http://schemas.openxmlformats.org/drawingml/2006/main" xmlns:r="http://schemas.openxmlformats.org/officeDocument/2006/relationships" xmlns:p="http://schemas.openxmlformats.org/presentationml/2006/main">
  <p:tag name="HIGHLIGHT" val="YES"/>
</p:tagLst>
</file>

<file path=ppt/tags/tag11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1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8.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19.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20.xml><?xml version="1.0" encoding="utf-8"?>
<p:tagLst xmlns:a="http://schemas.openxmlformats.org/drawingml/2006/main" xmlns:r="http://schemas.openxmlformats.org/officeDocument/2006/relationships" xmlns:p="http://schemas.openxmlformats.org/presentationml/2006/main">
  <p:tag name="HIGHLIGHT" val="YES"/>
</p:tagLst>
</file>

<file path=ppt/tags/tag12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2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3.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24.xml><?xml version="1.0" encoding="utf-8"?>
<p:tagLst xmlns:a="http://schemas.openxmlformats.org/drawingml/2006/main" xmlns:r="http://schemas.openxmlformats.org/officeDocument/2006/relationships" xmlns:p="http://schemas.openxmlformats.org/presentationml/2006/main">
  <p:tag name="HIGHLIGHT" val="YES"/>
</p:tagLst>
</file>

<file path=ppt/tags/tag12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26.xml><?xml version="1.0" encoding="utf-8"?>
<p:tagLst xmlns:a="http://schemas.openxmlformats.org/drawingml/2006/main" xmlns:r="http://schemas.openxmlformats.org/officeDocument/2006/relationships" xmlns:p="http://schemas.openxmlformats.org/presentationml/2006/main">
  <p:tag name="SLIDETYPE" val="Activity"/>
</p:tagLst>
</file>

<file path=ppt/tags/tag127.xml><?xml version="1.0" encoding="utf-8"?>
<p:tagLst xmlns:a="http://schemas.openxmlformats.org/drawingml/2006/main" xmlns:r="http://schemas.openxmlformats.org/officeDocument/2006/relationships" xmlns:p="http://schemas.openxmlformats.org/presentationml/2006/main">
  <p:tag name="SLIDETYPE" val="Activity"/>
</p:tagLst>
</file>

<file path=ppt/tags/tag12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9.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SLIDETYPE" val="Activity"/>
</p:tagLst>
</file>

<file path=ppt/tags/tag130.xml><?xml version="1.0" encoding="utf-8"?>
<p:tagLst xmlns:a="http://schemas.openxmlformats.org/drawingml/2006/main" xmlns:r="http://schemas.openxmlformats.org/officeDocument/2006/relationships" xmlns:p="http://schemas.openxmlformats.org/presentationml/2006/main">
  <p:tag name="HIGHLIGHT" val="YES"/>
</p:tagLst>
</file>

<file path=ppt/tags/tag131.xml><?xml version="1.0" encoding="utf-8"?>
<p:tagLst xmlns:a="http://schemas.openxmlformats.org/drawingml/2006/main" xmlns:r="http://schemas.openxmlformats.org/officeDocument/2006/relationships" xmlns:p="http://schemas.openxmlformats.org/presentationml/2006/main">
  <p:tag name="OBJECTTYPE" val="Oval"/>
</p:tagLst>
</file>

<file path=ppt/tags/tag13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3.xml><?xml version="1.0" encoding="utf-8"?>
<p:tagLst xmlns:a="http://schemas.openxmlformats.org/drawingml/2006/main" xmlns:r="http://schemas.openxmlformats.org/officeDocument/2006/relationships" xmlns:p="http://schemas.openxmlformats.org/presentationml/2006/main">
  <p:tag name="HIGHLIGHT" val="YES"/>
</p:tagLst>
</file>

<file path=ppt/tags/tag134.xml><?xml version="1.0" encoding="utf-8"?>
<p:tagLst xmlns:a="http://schemas.openxmlformats.org/drawingml/2006/main" xmlns:r="http://schemas.openxmlformats.org/officeDocument/2006/relationships" xmlns:p="http://schemas.openxmlformats.org/presentationml/2006/main">
  <p:tag name="HIGHLIGHT" val="YES"/>
</p:tagLst>
</file>

<file path=ppt/tags/tag13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3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7.xml><?xml version="1.0" encoding="utf-8"?>
<p:tagLst xmlns:a="http://schemas.openxmlformats.org/drawingml/2006/main" xmlns:r="http://schemas.openxmlformats.org/officeDocument/2006/relationships" xmlns:p="http://schemas.openxmlformats.org/presentationml/2006/main">
  <p:tag name="HIGHLIGHT" val="YES"/>
</p:tagLst>
</file>

<file path=ppt/tags/tag138.xml><?xml version="1.0" encoding="utf-8"?>
<p:tagLst xmlns:a="http://schemas.openxmlformats.org/drawingml/2006/main" xmlns:r="http://schemas.openxmlformats.org/officeDocument/2006/relationships" xmlns:p="http://schemas.openxmlformats.org/presentationml/2006/main">
  <p:tag name="HIGHLIGHT" val="YES"/>
</p:tagLst>
</file>

<file path=ppt/tags/tag139.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4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4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43.xml><?xml version="1.0" encoding="utf-8"?>
<p:tagLst xmlns:a="http://schemas.openxmlformats.org/drawingml/2006/main" xmlns:r="http://schemas.openxmlformats.org/officeDocument/2006/relationships" xmlns:p="http://schemas.openxmlformats.org/presentationml/2006/main">
  <p:tag name="HIGHLIGHT" val="YES"/>
</p:tagLst>
</file>

<file path=ppt/tags/tag144.xml><?xml version="1.0" encoding="utf-8"?>
<p:tagLst xmlns:a="http://schemas.openxmlformats.org/drawingml/2006/main" xmlns:r="http://schemas.openxmlformats.org/officeDocument/2006/relationships" xmlns:p="http://schemas.openxmlformats.org/presentationml/2006/main">
  <p:tag name="HIGHLIGHT" val="YES"/>
</p:tagLst>
</file>

<file path=ppt/tags/tag14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46.xml><?xml version="1.0" encoding="utf-8"?>
<p:tagLst xmlns:a="http://schemas.openxmlformats.org/drawingml/2006/main" xmlns:r="http://schemas.openxmlformats.org/officeDocument/2006/relationships" xmlns:p="http://schemas.openxmlformats.org/presentationml/2006/main">
  <p:tag name="SLIDETYPE" val="Activity"/>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48.xml><?xml version="1.0" encoding="utf-8"?>
<p:tagLst xmlns:a="http://schemas.openxmlformats.org/drawingml/2006/main" xmlns:r="http://schemas.openxmlformats.org/officeDocument/2006/relationships" xmlns:p="http://schemas.openxmlformats.org/presentationml/2006/main">
  <p:tag name="SLIDETYPE" val="Activity"/>
</p:tagLst>
</file>

<file path=ppt/tags/tag14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0.xml><?xml version="1.0" encoding="utf-8"?>
<p:tagLst xmlns:a="http://schemas.openxmlformats.org/drawingml/2006/main" xmlns:r="http://schemas.openxmlformats.org/officeDocument/2006/relationships" xmlns:p="http://schemas.openxmlformats.org/presentationml/2006/main">
  <p:tag name="HIGHLIGHT" val="YES"/>
</p:tagLst>
</file>

<file path=ppt/tags/tag151.xml><?xml version="1.0" encoding="utf-8"?>
<p:tagLst xmlns:a="http://schemas.openxmlformats.org/drawingml/2006/main" xmlns:r="http://schemas.openxmlformats.org/officeDocument/2006/relationships" xmlns:p="http://schemas.openxmlformats.org/presentationml/2006/main">
  <p:tag name="HIGHLIGHT" val="YES"/>
</p:tagLst>
</file>

<file path=ppt/tags/tag152.xml><?xml version="1.0" encoding="utf-8"?>
<p:tagLst xmlns:a="http://schemas.openxmlformats.org/drawingml/2006/main" xmlns:r="http://schemas.openxmlformats.org/officeDocument/2006/relationships" xmlns:p="http://schemas.openxmlformats.org/presentationml/2006/main">
  <p:tag name="SLIDETYPE" val="Activity"/>
</p:tagLst>
</file>

<file path=ppt/tags/tag15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4.xml><?xml version="1.0" encoding="utf-8"?>
<p:tagLst xmlns:a="http://schemas.openxmlformats.org/drawingml/2006/main" xmlns:r="http://schemas.openxmlformats.org/officeDocument/2006/relationships" xmlns:p="http://schemas.openxmlformats.org/presentationml/2006/main">
  <p:tag name="HIGHLIGHT" val="YES"/>
</p:tagLst>
</file>

<file path=ppt/tags/tag15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6.xml><?xml version="1.0" encoding="utf-8"?>
<p:tagLst xmlns:a="http://schemas.openxmlformats.org/drawingml/2006/main" xmlns:r="http://schemas.openxmlformats.org/officeDocument/2006/relationships" xmlns:p="http://schemas.openxmlformats.org/presentationml/2006/main">
  <p:tag name="HIGHLIGHT" val="YES"/>
</p:tagLst>
</file>

<file path=ppt/tags/tag157.xml><?xml version="1.0" encoding="utf-8"?>
<p:tagLst xmlns:a="http://schemas.openxmlformats.org/drawingml/2006/main" xmlns:r="http://schemas.openxmlformats.org/officeDocument/2006/relationships" xmlns:p="http://schemas.openxmlformats.org/presentationml/2006/main">
  <p:tag name="HIGHLIGHT" val="YES"/>
</p:tagLst>
</file>

<file path=ppt/tags/tag158.xml><?xml version="1.0" encoding="utf-8"?>
<p:tagLst xmlns:a="http://schemas.openxmlformats.org/drawingml/2006/main" xmlns:r="http://schemas.openxmlformats.org/officeDocument/2006/relationships" xmlns:p="http://schemas.openxmlformats.org/presentationml/2006/main">
  <p:tag name="HIGHLIGHT" val="YES"/>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6.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16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6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64.xml><?xml version="1.0" encoding="utf-8"?>
<p:tagLst xmlns:a="http://schemas.openxmlformats.org/drawingml/2006/main" xmlns:r="http://schemas.openxmlformats.org/officeDocument/2006/relationships" xmlns:p="http://schemas.openxmlformats.org/presentationml/2006/main">
  <p:tag name="SLIDETYPE" val="Activity"/>
</p:tagLst>
</file>

<file path=ppt/tags/tag16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66.xml><?xml version="1.0" encoding="utf-8"?>
<p:tagLst xmlns:a="http://schemas.openxmlformats.org/drawingml/2006/main" xmlns:r="http://schemas.openxmlformats.org/officeDocument/2006/relationships" xmlns:p="http://schemas.openxmlformats.org/presentationml/2006/main">
  <p:tag name="SLIDETYPE" val="Activity"/>
</p:tagLst>
</file>

<file path=ppt/tags/tag16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68.xml><?xml version="1.0" encoding="utf-8"?>
<p:tagLst xmlns:a="http://schemas.openxmlformats.org/drawingml/2006/main" xmlns:r="http://schemas.openxmlformats.org/officeDocument/2006/relationships" xmlns:p="http://schemas.openxmlformats.org/presentationml/2006/main">
  <p:tag name="HIGHLIGHT" val="YES"/>
</p:tagLst>
</file>

<file path=ppt/tags/tag169.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170.xml><?xml version="1.0" encoding="utf-8"?>
<p:tagLst xmlns:a="http://schemas.openxmlformats.org/drawingml/2006/main" xmlns:r="http://schemas.openxmlformats.org/officeDocument/2006/relationships" xmlns:p="http://schemas.openxmlformats.org/presentationml/2006/main">
  <p:tag name="SLIDETYPE" val="Demo"/>
</p:tagLst>
</file>

<file path=ppt/tags/tag17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72.xml><?xml version="1.0" encoding="utf-8"?>
<p:tagLst xmlns:a="http://schemas.openxmlformats.org/drawingml/2006/main" xmlns:r="http://schemas.openxmlformats.org/officeDocument/2006/relationships" xmlns:p="http://schemas.openxmlformats.org/presentationml/2006/main">
  <p:tag name="SLIDETYPE" val="Exercise"/>
</p:tagLst>
</file>

<file path=ppt/tags/tag173.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74.xml><?xml version="1.0" encoding="utf-8"?>
<p:tagLst xmlns:a="http://schemas.openxmlformats.org/drawingml/2006/main" xmlns:r="http://schemas.openxmlformats.org/officeDocument/2006/relationships" xmlns:p="http://schemas.openxmlformats.org/presentationml/2006/main">
  <p:tag name="SLIDETYPE" val="Quiz"/>
</p:tagLst>
</file>

<file path=ppt/tags/tag175.xml><?xml version="1.0" encoding="utf-8"?>
<p:tagLst xmlns:a="http://schemas.openxmlformats.org/drawingml/2006/main" xmlns:r="http://schemas.openxmlformats.org/officeDocument/2006/relationships" xmlns:p="http://schemas.openxmlformats.org/presentationml/2006/main">
  <p:tag name="SLIDETYPE" val="Quiz"/>
</p:tagLst>
</file>

<file path=ppt/tags/tag17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77.xml><?xml version="1.0" encoding="utf-8"?>
<p:tagLst xmlns:a="http://schemas.openxmlformats.org/drawingml/2006/main" xmlns:r="http://schemas.openxmlformats.org/officeDocument/2006/relationships" xmlns:p="http://schemas.openxmlformats.org/presentationml/2006/main">
  <p:tag name="SLIDETYPE" val="Quiz"/>
</p:tagLst>
</file>

<file path=ppt/tags/tag178.xml><?xml version="1.0" encoding="utf-8"?>
<p:tagLst xmlns:a="http://schemas.openxmlformats.org/drawingml/2006/main" xmlns:r="http://schemas.openxmlformats.org/officeDocument/2006/relationships" xmlns:p="http://schemas.openxmlformats.org/presentationml/2006/main">
  <p:tag name="SLIDETYPE" val="Quiz"/>
</p:tagLst>
</file>

<file path=ppt/tags/tag179.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180.xml><?xml version="1.0" encoding="utf-8"?>
<p:tagLst xmlns:a="http://schemas.openxmlformats.org/drawingml/2006/main" xmlns:r="http://schemas.openxmlformats.org/officeDocument/2006/relationships" xmlns:p="http://schemas.openxmlformats.org/presentationml/2006/main">
  <p:tag name="SLIDETYPE" val="Quiz"/>
</p:tagLst>
</file>

<file path=ppt/tags/tag181.xml><?xml version="1.0" encoding="utf-8"?>
<p:tagLst xmlns:a="http://schemas.openxmlformats.org/drawingml/2006/main" xmlns:r="http://schemas.openxmlformats.org/officeDocument/2006/relationships" xmlns:p="http://schemas.openxmlformats.org/presentationml/2006/main">
  <p:tag name="SLIDETYPE" val="Quiz"/>
</p:tagLst>
</file>

<file path=ppt/tags/tag18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3.xml><?xml version="1.0" encoding="utf-8"?>
<p:tagLst xmlns:a="http://schemas.openxmlformats.org/drawingml/2006/main" xmlns:r="http://schemas.openxmlformats.org/officeDocument/2006/relationships" xmlns:p="http://schemas.openxmlformats.org/presentationml/2006/main">
  <p:tag name="SLIDETYPE" val="Quiz"/>
</p:tagLst>
</file>

<file path=ppt/tags/tag18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85.xml><?xml version="1.0" encoding="utf-8"?>
<p:tagLst xmlns:a="http://schemas.openxmlformats.org/drawingml/2006/main" xmlns:r="http://schemas.openxmlformats.org/officeDocument/2006/relationships" xmlns:p="http://schemas.openxmlformats.org/presentationml/2006/main">
  <p:tag name="SLIDETYPE" val="Quiz"/>
</p:tagLst>
</file>

<file path=ppt/tags/tag18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88.xml><?xml version="1.0" encoding="utf-8"?>
<p:tagLst xmlns:a="http://schemas.openxmlformats.org/drawingml/2006/main" xmlns:r="http://schemas.openxmlformats.org/officeDocument/2006/relationships" xmlns:p="http://schemas.openxmlformats.org/presentationml/2006/main">
  <p:tag name="SLIDETYPE" val="Quiz"/>
</p:tagLst>
</file>

<file path=ppt/tags/tag18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190.xml><?xml version="1.0" encoding="utf-8"?>
<p:tagLst xmlns:a="http://schemas.openxmlformats.org/drawingml/2006/main" xmlns:r="http://schemas.openxmlformats.org/officeDocument/2006/relationships" xmlns:p="http://schemas.openxmlformats.org/presentationml/2006/main">
  <p:tag name="SLIDETYPE" val="Quiz"/>
</p:tagLst>
</file>

<file path=ppt/tags/tag191.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9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3.xml><?xml version="1.0" encoding="utf-8"?>
<p:tagLst xmlns:a="http://schemas.openxmlformats.org/drawingml/2006/main" xmlns:r="http://schemas.openxmlformats.org/officeDocument/2006/relationships" xmlns:p="http://schemas.openxmlformats.org/presentationml/2006/main">
  <p:tag name="SLIDETYPE" val="Quiz"/>
</p:tagLst>
</file>

<file path=ppt/tags/tag19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5.xml><?xml version="1.0" encoding="utf-8"?>
<p:tagLst xmlns:a="http://schemas.openxmlformats.org/drawingml/2006/main" xmlns:r="http://schemas.openxmlformats.org/officeDocument/2006/relationships" xmlns:p="http://schemas.openxmlformats.org/presentationml/2006/main">
  <p:tag name="SLIDETYPE" val="Quiz"/>
</p:tagLst>
</file>

<file path=ppt/tags/tag19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98.xml><?xml version="1.0" encoding="utf-8"?>
<p:tagLst xmlns:a="http://schemas.openxmlformats.org/drawingml/2006/main" xmlns:r="http://schemas.openxmlformats.org/officeDocument/2006/relationships" xmlns:p="http://schemas.openxmlformats.org/presentationml/2006/main">
  <p:tag name="SLIDETYPE" val="Quiz"/>
</p:tagLst>
</file>

<file path=ppt/tags/tag199.xml><?xml version="1.0" encoding="utf-8"?>
<p:tagLst xmlns:a="http://schemas.openxmlformats.org/drawingml/2006/main" xmlns:r="http://schemas.openxmlformats.org/officeDocument/2006/relationships" xmlns:p="http://schemas.openxmlformats.org/presentationml/2006/main">
  <p:tag name="SLIDETYPE" val="Quiz"/>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0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01.xml><?xml version="1.0" encoding="utf-8"?>
<p:tagLst xmlns:a="http://schemas.openxmlformats.org/drawingml/2006/main" xmlns:r="http://schemas.openxmlformats.org/officeDocument/2006/relationships" xmlns:p="http://schemas.openxmlformats.org/presentationml/2006/main">
  <p:tag name="SLIDETYPE" val="Quiz"/>
</p:tagLst>
</file>

<file path=ppt/tags/tag20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03.xml><?xml version="1.0" encoding="utf-8"?>
<p:tagLst xmlns:a="http://schemas.openxmlformats.org/drawingml/2006/main" xmlns:r="http://schemas.openxmlformats.org/officeDocument/2006/relationships" xmlns:p="http://schemas.openxmlformats.org/presentationml/2006/main">
  <p:tag name="SLIDETYPE" val="Quiz"/>
</p:tagLst>
</file>

<file path=ppt/tags/tag20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0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06.xml><?xml version="1.0" encoding="utf-8"?>
<p:tagLst xmlns:a="http://schemas.openxmlformats.org/drawingml/2006/main" xmlns:r="http://schemas.openxmlformats.org/officeDocument/2006/relationships" xmlns:p="http://schemas.openxmlformats.org/presentationml/2006/main">
  <p:tag name="SLIDETYPE" val="Quiz"/>
</p:tagLst>
</file>

<file path=ppt/tags/tag20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08.xml><?xml version="1.0" encoding="utf-8"?>
<p:tagLst xmlns:a="http://schemas.openxmlformats.org/drawingml/2006/main" xmlns:r="http://schemas.openxmlformats.org/officeDocument/2006/relationships" xmlns:p="http://schemas.openxmlformats.org/presentationml/2006/main">
  <p:tag name="SLIDETYPE" val="Quiz"/>
</p:tagLst>
</file>

<file path=ppt/tags/tag20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1.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1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11.xml><?xml version="1.0" encoding="utf-8"?>
<p:tagLst xmlns:a="http://schemas.openxmlformats.org/drawingml/2006/main" xmlns:r="http://schemas.openxmlformats.org/officeDocument/2006/relationships" xmlns:p="http://schemas.openxmlformats.org/presentationml/2006/main">
  <p:tag name="SLIDETYPE" val="Quiz"/>
</p:tagLst>
</file>

<file path=ppt/tags/tag212.xml><?xml version="1.0" encoding="utf-8"?>
<p:tagLst xmlns:a="http://schemas.openxmlformats.org/drawingml/2006/main" xmlns:r="http://schemas.openxmlformats.org/officeDocument/2006/relationships" xmlns:p="http://schemas.openxmlformats.org/presentationml/2006/main">
  <p:tag name="SLIDETYPE" val="Quiz"/>
</p:tagLst>
</file>

<file path=ppt/tags/tag213.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LECTEDSECTION" val="1"/>
</p:tagLst>
</file>

<file path=ppt/tags/tag3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6.xml><?xml version="1.0" encoding="utf-8"?>
<p:tagLst xmlns:a="http://schemas.openxmlformats.org/drawingml/2006/main" xmlns:r="http://schemas.openxmlformats.org/officeDocument/2006/relationships" xmlns:p="http://schemas.openxmlformats.org/presentationml/2006/main">
  <p:tag name="SLIDETYPE" val="Activity"/>
</p:tagLst>
</file>

<file path=ppt/tags/tag37.xml><?xml version="1.0" encoding="utf-8"?>
<p:tagLst xmlns:a="http://schemas.openxmlformats.org/drawingml/2006/main" xmlns:r="http://schemas.openxmlformats.org/officeDocument/2006/relationships" xmlns:p="http://schemas.openxmlformats.org/presentationml/2006/main">
  <p:tag name="SLIDETYPE" val="Activity"/>
</p:tagLst>
</file>

<file path=ppt/tags/tag3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2.xml><?xml version="1.0" encoding="utf-8"?>
<p:tagLst xmlns:a="http://schemas.openxmlformats.org/drawingml/2006/main" xmlns:r="http://schemas.openxmlformats.org/officeDocument/2006/relationships" xmlns:p="http://schemas.openxmlformats.org/presentationml/2006/main">
  <p:tag name="SLIDETYPE" val="Exercise"/>
</p:tagLst>
</file>

<file path=ppt/tags/tag5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LECTEDSECTION" val="2"/>
</p:tagLst>
</file>

<file path=ppt/tags/tag5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6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1.xml><?xml version="1.0" encoding="utf-8"?>
<p:tagLst xmlns:a="http://schemas.openxmlformats.org/drawingml/2006/main" xmlns:r="http://schemas.openxmlformats.org/officeDocument/2006/relationships" xmlns:p="http://schemas.openxmlformats.org/presentationml/2006/main">
  <p:tag name="SLIDETYPE" val="Demo"/>
</p:tagLst>
</file>

<file path=ppt/tags/tag62.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3.xml><?xml version="1.0" encoding="utf-8"?>
<p:tagLst xmlns:a="http://schemas.openxmlformats.org/drawingml/2006/main" xmlns:r="http://schemas.openxmlformats.org/officeDocument/2006/relationships" xmlns:p="http://schemas.openxmlformats.org/presentationml/2006/main">
  <p:tag name="SLIDETYPE" val="Activity"/>
</p:tagLst>
</file>

<file path=ppt/tags/tag6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5.xml><?xml version="1.0" encoding="utf-8"?>
<p:tagLst xmlns:a="http://schemas.openxmlformats.org/drawingml/2006/main" xmlns:r="http://schemas.openxmlformats.org/officeDocument/2006/relationships" xmlns:p="http://schemas.openxmlformats.org/presentationml/2006/main">
  <p:tag name="SLIDETYPE" val="Activity"/>
</p:tagLst>
</file>

<file path=ppt/tags/tag6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1.xml><?xml version="1.0" encoding="utf-8"?>
<p:tagLst xmlns:a="http://schemas.openxmlformats.org/drawingml/2006/main" xmlns:r="http://schemas.openxmlformats.org/officeDocument/2006/relationships" xmlns:p="http://schemas.openxmlformats.org/presentationml/2006/main">
  <p:tag name="HIGHLIGHT" val="YES"/>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74.xml><?xml version="1.0" encoding="utf-8"?>
<p:tagLst xmlns:a="http://schemas.openxmlformats.org/drawingml/2006/main" xmlns:r="http://schemas.openxmlformats.org/officeDocument/2006/relationships" xmlns:p="http://schemas.openxmlformats.org/presentationml/2006/main">
  <p:tag name="SLIDETYPE" val="Activity"/>
</p:tagLst>
</file>

<file path=ppt/tags/tag7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6.xml><?xml version="1.0" encoding="utf-8"?>
<p:tagLst xmlns:a="http://schemas.openxmlformats.org/drawingml/2006/main" xmlns:r="http://schemas.openxmlformats.org/officeDocument/2006/relationships" xmlns:p="http://schemas.openxmlformats.org/presentationml/2006/main">
  <p:tag name="SLIDETYPE" val="Activity"/>
</p:tagLst>
</file>

<file path=ppt/tags/tag7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8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8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85.xml><?xml version="1.0" encoding="utf-8"?>
<p:tagLst xmlns:a="http://schemas.openxmlformats.org/drawingml/2006/main" xmlns:r="http://schemas.openxmlformats.org/officeDocument/2006/relationships" xmlns:p="http://schemas.openxmlformats.org/presentationml/2006/main">
  <p:tag name="SLIDETYPE" val="Demo"/>
</p:tagLst>
</file>

<file path=ppt/tags/tag8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87.xml><?xml version="1.0" encoding="utf-8"?>
<p:tagLst xmlns:a="http://schemas.openxmlformats.org/drawingml/2006/main" xmlns:r="http://schemas.openxmlformats.org/officeDocument/2006/relationships" xmlns:p="http://schemas.openxmlformats.org/presentationml/2006/main">
  <p:tag name="SLIDETYPE" val="Activity"/>
</p:tagLst>
</file>

<file path=ppt/tags/tag8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9.xml><?xml version="1.0" encoding="utf-8"?>
<p:tagLst xmlns:a="http://schemas.openxmlformats.org/drawingml/2006/main" xmlns:r="http://schemas.openxmlformats.org/officeDocument/2006/relationships" xmlns:p="http://schemas.openxmlformats.org/presentationml/2006/main">
  <p:tag name="SLIDETYPE" val="Activity"/>
</p:tagLst>
</file>

<file path=ppt/tags/tag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OBJECTTYPE" val="Oval"/>
</p:tagLst>
</file>

<file path=ppt/tags/tag93.xml><?xml version="1.0" encoding="utf-8"?>
<p:tagLst xmlns:a="http://schemas.openxmlformats.org/drawingml/2006/main" xmlns:r="http://schemas.openxmlformats.org/officeDocument/2006/relationships" xmlns:p="http://schemas.openxmlformats.org/presentationml/2006/main">
  <p:tag name="SLIDETYPE" val="Demo"/>
</p:tagLst>
</file>

<file path=ppt/tags/tag9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95.xml><?xml version="1.0" encoding="utf-8"?>
<p:tagLst xmlns:a="http://schemas.openxmlformats.org/drawingml/2006/main" xmlns:r="http://schemas.openxmlformats.org/officeDocument/2006/relationships" xmlns:p="http://schemas.openxmlformats.org/presentationml/2006/main">
  <p:tag name="SLIDETYPE" val="Exercise"/>
</p:tagLst>
</file>

<file path=ppt/tags/tag96.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LECTEDSECTION" val="3"/>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D69CAAB1-4886-4F3C-A6A9-1AB2C45A7532}&quot;/&gt;&lt;isInvalidForFieldText val=&quot;0&quot;/&gt;&lt;Image&gt;&lt;filename val=&quot;C:\Users\debayo\AppData\Local\Temp\PR\data\asimages\{D69CAAB1-4886-4F3C-A6A9-1AB2C45A7532}_26.png&quot;/&gt;&lt;left val=&quot;273&quot;/&gt;&lt;top val=&quot;303&quot;/&gt;&lt;width val=&quot;375&quot;/&gt;&lt;height val=&quot;67&quot;/&gt;&lt;hasText val=&quot;1&quot;/&gt;&lt;/Image&gt;&lt;/ThreeDShapeInfo&gt;"/>
  <p:tag name="OBJECTTYPE" val="Syntax Box"/>
</p:tagLst>
</file>

<file path=ppt/tags/tag9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25570</TotalTime>
  <Words>7856</Words>
  <Application>Microsoft Office PowerPoint</Application>
  <PresentationFormat>Custom</PresentationFormat>
  <Paragraphs>961</Paragraphs>
  <Slides>92</Slides>
  <Notes>92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Calibri Light</vt:lpstr>
      <vt:lpstr>Courier New</vt:lpstr>
      <vt:lpstr>SAS Monospace</vt:lpstr>
      <vt:lpstr>Times New Roman</vt:lpstr>
      <vt:lpstr>SAS</vt:lpstr>
      <vt:lpstr>Lesson 4: Preparing Data</vt:lpstr>
      <vt:lpstr>Lesson 4: Preparing Data</vt:lpstr>
      <vt:lpstr>SAS Programming Process</vt:lpstr>
      <vt:lpstr>DATA Step</vt:lpstr>
      <vt:lpstr>Using the DATA Step to Create a SAS Data Set</vt:lpstr>
      <vt:lpstr>Using the DATA Step to Create a SAS Data Set</vt:lpstr>
      <vt:lpstr>DATA Step Processing</vt:lpstr>
      <vt:lpstr>DATA Step Processing</vt:lpstr>
      <vt:lpstr>4.01 Activity</vt:lpstr>
      <vt:lpstr>4.01 Activity – Correct Answer</vt:lpstr>
      <vt:lpstr>4.02 Multiple Answer Question</vt:lpstr>
      <vt:lpstr>4.02 Multiple Answer Question – Correct Answers</vt:lpstr>
      <vt:lpstr>Filtering Rows in the DATA Step</vt:lpstr>
      <vt:lpstr>Filtering Rows in the DATA Step</vt:lpstr>
      <vt:lpstr>Subsetting Columns in the DATA Step</vt:lpstr>
      <vt:lpstr>Subsetting Columns in the DATA Step</vt:lpstr>
      <vt:lpstr>4.03 Activity</vt:lpstr>
      <vt:lpstr>4.03 Activity – Correct Answer</vt:lpstr>
      <vt:lpstr>Formatting Columns in the DATA Step</vt:lpstr>
      <vt:lpstr>Formatting Columns in the DATA Step</vt:lpstr>
      <vt:lpstr>Practice</vt:lpstr>
      <vt:lpstr>Lesson 4: Preparing Data</vt:lpstr>
      <vt:lpstr>Using Expressions to Create New Columns</vt:lpstr>
      <vt:lpstr>Using Expressions to Create New Columns</vt:lpstr>
      <vt:lpstr>Using Expressions  to Create New Columns</vt:lpstr>
      <vt:lpstr>4.04 Activity</vt:lpstr>
      <vt:lpstr>4.04 Activity – Correct Answer</vt:lpstr>
      <vt:lpstr>Functions </vt:lpstr>
      <vt:lpstr>Functions</vt:lpstr>
      <vt:lpstr>Numeric Functions</vt:lpstr>
      <vt:lpstr>Numeric Functions</vt:lpstr>
      <vt:lpstr>4.05 Activity</vt:lpstr>
      <vt:lpstr>4.05 Activity – Correct Answer</vt:lpstr>
      <vt:lpstr>Character Functions</vt:lpstr>
      <vt:lpstr>Character Functions</vt:lpstr>
      <vt:lpstr>Using Character Functions</vt:lpstr>
      <vt:lpstr>4.06 Activity</vt:lpstr>
      <vt:lpstr>4.06 Activity – Correct Answer</vt:lpstr>
      <vt:lpstr>Date Functions</vt:lpstr>
      <vt:lpstr>Date Functions</vt:lpstr>
      <vt:lpstr>Using Date Functions</vt:lpstr>
      <vt:lpstr>Practice</vt:lpstr>
      <vt:lpstr>Lesson 4: Preparing Data</vt:lpstr>
      <vt:lpstr>Conditional Processing with IF-THEN</vt:lpstr>
      <vt:lpstr>Conditional Processing with IF-THEN</vt:lpstr>
      <vt:lpstr>Conditional Processing with IF-THEN</vt:lpstr>
      <vt:lpstr>Conditional Processing with IF-THEN/ELSE</vt:lpstr>
      <vt:lpstr>Conditional Processing with IF-THEN/ELSE</vt:lpstr>
      <vt:lpstr>Conditional Processing with IF-THEN/ELSE</vt:lpstr>
      <vt:lpstr>Conditional Processing with IF-THEN/ELSE</vt:lpstr>
      <vt:lpstr>Conditional Processing with IF-THEN/ELSE</vt:lpstr>
      <vt:lpstr>Conditional Processing with IF-THEN/ELSE</vt:lpstr>
      <vt:lpstr>4.07 Activity</vt:lpstr>
      <vt:lpstr>4.07 Activity – Correct Answer</vt:lpstr>
      <vt:lpstr>Creating Character Columns with IF-THEN/ELSE</vt:lpstr>
      <vt:lpstr>Creating Character Columns with IF-THEN/ELSE</vt:lpstr>
      <vt:lpstr>Creating Character Columns with IF-THEN/ELSE</vt:lpstr>
      <vt:lpstr>Creating Character Columns with IF-THEN/ELSE</vt:lpstr>
      <vt:lpstr>4.08 Activity</vt:lpstr>
      <vt:lpstr>4.08 Activity – Correct Answer</vt:lpstr>
      <vt:lpstr>4.08 Activity – Correct Answer</vt:lpstr>
      <vt:lpstr>Using Compound Conditions with IF-THEN/ELSE</vt:lpstr>
      <vt:lpstr>Processing Multiple Statements</vt:lpstr>
      <vt:lpstr>Processing Multiple Statements with IF-THEN/DO</vt:lpstr>
      <vt:lpstr>Processing Multiple Statements with IF-THEN/DO</vt:lpstr>
      <vt:lpstr>4.09 Activity</vt:lpstr>
      <vt:lpstr>4.09 Activity – Correct Answer</vt:lpstr>
      <vt:lpstr>Processing Multiple Statements  with IF-THEN/DO</vt:lpstr>
      <vt:lpstr>Beyond SAS Programming 1</vt:lpstr>
      <vt:lpstr>Beyond SAS Programming 1</vt:lpstr>
      <vt:lpstr>Practice</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Syphus</dc:creator>
  <cp:lastModifiedBy>Rick Cornell</cp:lastModifiedBy>
  <cp:revision>658</cp:revision>
  <dcterms:created xsi:type="dcterms:W3CDTF">2017-11-13T22:31:46Z</dcterms:created>
  <dcterms:modified xsi:type="dcterms:W3CDTF">2018-09-19T13:50:52Z</dcterms:modified>
</cp:coreProperties>
</file>