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3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1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91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4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2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04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15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5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6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1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210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3C821-83CA-449C-8D82-EBBDCE358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19" y="1254312"/>
            <a:ext cx="3511233" cy="377999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Naive Bayes algorithm</a:t>
            </a:r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F287A-2A8B-48CF-B089-BF0BDCE88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endParaRPr lang="ar-EG" sz="2200"/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C7BC5-AC3B-4F21-ABB2-88B9A13303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" r="24327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4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64BC0-6F4C-47B4-8933-45BCEFBB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Naive Bayes algorithm</a:t>
            </a:r>
            <a:endParaRPr lang="ar-EG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13891-9413-4218-9789-54E2C487B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sz="3000" dirty="0"/>
              <a:t>Despite their naive design and apparently oversimplified assumptions, naive Bayes classifiers have worked quite well in many complex real-world situations</a:t>
            </a:r>
            <a:endParaRPr lang="ar-EG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906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64BC0-6F4C-47B4-8933-45BCEFBB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Naive Bayes algorithm</a:t>
            </a:r>
            <a:endParaRPr lang="ar-EG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13891-9413-4218-9789-54E2C487B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sz="3000" dirty="0"/>
              <a:t>For some types of probability models, naive Bayes classifiers can be trained very efficiently in a supervised learning setting.</a:t>
            </a:r>
            <a:endParaRPr lang="ar-EG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1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64BC0-6F4C-47B4-8933-45BCEFBB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Naive Bayes algorithm</a:t>
            </a:r>
            <a:endParaRPr lang="ar-EG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13891-9413-4218-9789-54E2C487B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sz="3000" dirty="0"/>
              <a:t> In many practical applications, parameter estimation for naive Bayes models uses the method of maximum likelihood</a:t>
            </a:r>
            <a:endParaRPr lang="ar-EG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981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64BC0-6F4C-47B4-8933-45BCEFBB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Naive Bayes algorithm</a:t>
            </a:r>
            <a:endParaRPr lang="ar-EG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13891-9413-4218-9789-54E2C487B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sz="3000" dirty="0"/>
              <a:t>An advantage of naive Bayes is that it only requires a small number of training data to estimate the parameters necessary for classification</a:t>
            </a:r>
            <a:endParaRPr lang="ar-EG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787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64BC0-6F4C-47B4-8933-45BCEFBB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Naive Bayes Low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ar-EG" sz="32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47FF30-2C46-40C8-9245-DFBD1DA1C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847" y="1411549"/>
            <a:ext cx="6392572" cy="4146981"/>
          </a:xfrm>
        </p:spPr>
      </p:pic>
    </p:spTree>
    <p:extLst>
      <p:ext uri="{BB962C8B-B14F-4D97-AF65-F5344CB8AC3E}">
        <p14:creationId xmlns:p14="http://schemas.microsoft.com/office/powerpoint/2010/main" val="273985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64BC0-6F4C-47B4-8933-45BCEFBB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Naive Bayes Low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Example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ar-EG" sz="32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890E9-A902-4D74-8378-59FF0E7C3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4761" y="1113764"/>
            <a:ext cx="6586046" cy="4861586"/>
          </a:xfrm>
        </p:spPr>
        <p:txBody>
          <a:bodyPr/>
          <a:lstStyle/>
          <a:p>
            <a:r>
              <a:rPr lang="en-US" b="1" dirty="0"/>
              <a:t>Problem: </a:t>
            </a:r>
            <a:r>
              <a:rPr lang="en-US" sz="1900" dirty="0"/>
              <a:t>Players will play if weather is sunny. Is this statement is correct?</a:t>
            </a:r>
          </a:p>
          <a:p>
            <a:r>
              <a:rPr lang="en-US" sz="1900" dirty="0"/>
              <a:t>P(Yes | Sunny) = P( Sunny | Yes) * P(Yes) / P (Sunny)</a:t>
            </a:r>
          </a:p>
          <a:p>
            <a:r>
              <a:rPr lang="en-US" sz="1900" dirty="0"/>
              <a:t>Here we have P (Sunny |Yes) = 3/9 = 0.33,</a:t>
            </a:r>
          </a:p>
          <a:p>
            <a:pPr marL="0" indent="0">
              <a:buNone/>
            </a:pPr>
            <a:r>
              <a:rPr lang="en-US" sz="1900" dirty="0"/>
              <a:t>	 		     P(Sunny) = 5/14 = 0.36,</a:t>
            </a:r>
          </a:p>
          <a:p>
            <a:pPr marL="0" indent="0">
              <a:buNone/>
            </a:pPr>
            <a:r>
              <a:rPr lang="en-US" sz="1900" dirty="0"/>
              <a:t>		</a:t>
            </a:r>
            <a:r>
              <a:rPr lang="en-US" sz="1900"/>
              <a:t> 	     P</a:t>
            </a:r>
            <a:r>
              <a:rPr lang="en-US" sz="1900" dirty="0"/>
              <a:t>( Yes)= 9/14 = 0.64</a:t>
            </a:r>
          </a:p>
          <a:p>
            <a:r>
              <a:rPr lang="en-US" sz="1900" dirty="0"/>
              <a:t>Now, P (Yes | Sunny) = 0.33 * 0.64 / 0.36 = 0.60, which has higher probability.</a:t>
            </a:r>
          </a:p>
        </p:txBody>
      </p:sp>
    </p:spTree>
    <p:extLst>
      <p:ext uri="{BB962C8B-B14F-4D97-AF65-F5344CB8AC3E}">
        <p14:creationId xmlns:p14="http://schemas.microsoft.com/office/powerpoint/2010/main" val="277876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64BC0-6F4C-47B4-8933-45BCEFBB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What is the Naive Bayes algorithm</a:t>
            </a:r>
            <a:endParaRPr lang="ar-EG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13891-9413-4218-9789-54E2C487B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It is a classification technique based on Bayes’ Theorem with an assumption of independence among predictors.</a:t>
            </a:r>
            <a:r>
              <a:rPr lang="en-US" dirty="0"/>
              <a:t> 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46595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64BC0-6F4C-47B4-8933-45BCEFBB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What is the Bayes' theorem</a:t>
            </a:r>
            <a:endParaRPr lang="ar-EG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13891-9413-4218-9789-54E2C487B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</a:rPr>
              <a:t>Bayes' theorem</a:t>
            </a:r>
            <a:r>
              <a:rPr lang="en-US" sz="3000" dirty="0">
                <a:solidFill>
                  <a:schemeClr val="tx1"/>
                </a:solidFill>
              </a:rPr>
              <a:t> describes the probability of an event, based on prior knowledge of conditions that might be related to the event.</a:t>
            </a:r>
            <a:endParaRPr lang="ar-EG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84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64BC0-6F4C-47B4-8933-45BCEFBB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What is the Bayes' theorem</a:t>
            </a:r>
            <a:endParaRPr lang="ar-EG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13891-9413-4218-9789-54E2C487B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</a:rPr>
              <a:t>For example, </a:t>
            </a:r>
            <a:r>
              <a:rPr lang="en-US" sz="3000" dirty="0">
                <a:solidFill>
                  <a:schemeClr val="tx1"/>
                </a:solidFill>
              </a:rPr>
              <a:t>if cancer is related to age, then, using Bayes' theorem, a person's age can be used to more accurately assess the probability that they have cancer, compared to the assessment of the probability of cancer made without knowledge of the person's age.</a:t>
            </a:r>
            <a:endParaRPr lang="ar-EG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84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64BC0-6F4C-47B4-8933-45BCEFBB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What is the Naive Bayes algorithm</a:t>
            </a:r>
            <a:endParaRPr lang="ar-EG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13891-9413-4218-9789-54E2C487B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 </a:t>
            </a:r>
            <a:r>
              <a:rPr lang="en-US" sz="3000" dirty="0">
                <a:solidFill>
                  <a:schemeClr val="tx1"/>
                </a:solidFill>
              </a:rPr>
              <a:t>remains a popular method for text categorization, the problem of judging documents as belonging to one category or the other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tx1"/>
                </a:solidFill>
              </a:rPr>
              <a:t>  (</a:t>
            </a:r>
            <a:r>
              <a:rPr lang="en-US" sz="2000" dirty="0">
                <a:solidFill>
                  <a:schemeClr val="tx1"/>
                </a:solidFill>
              </a:rPr>
              <a:t>such as spam or legitimate sports    or politics, etc.) </a:t>
            </a:r>
            <a:endParaRPr lang="en-US" sz="3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chemeClr val="tx1"/>
                </a:solidFill>
              </a:rPr>
              <a:t> with word frequencies as the  features</a:t>
            </a:r>
            <a:endParaRPr lang="ar-EG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7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64BC0-6F4C-47B4-8933-45BCEFBB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What is the Naive Bayes algorithm</a:t>
            </a:r>
            <a:endParaRPr lang="ar-EG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13891-9413-4218-9789-54E2C487B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it is competitive in this domain with more advanced methods including support vector machines.</a:t>
            </a:r>
            <a:endParaRPr lang="ar-EG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81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64BC0-6F4C-47B4-8933-45BCEFBB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What is the Naive Bayes algorithm</a:t>
            </a:r>
            <a:endParaRPr lang="ar-EG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13891-9413-4218-9789-54E2C487B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sz="3000" dirty="0"/>
              <a:t>Naive Bayes classifiers are highly scalable</a:t>
            </a:r>
          </a:p>
          <a:p>
            <a:r>
              <a:rPr lang="en-US" sz="3000" dirty="0"/>
              <a:t>requiring a number of parameters linear in the number of variables in a learning problem.</a:t>
            </a:r>
          </a:p>
          <a:p>
            <a:endParaRPr lang="ar-EG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20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64BC0-6F4C-47B4-8933-45BCEFBB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What is the Naive Bayes algorithm</a:t>
            </a:r>
            <a:endParaRPr lang="ar-EG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13891-9413-4218-9789-54E2C487B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sz="3000" dirty="0"/>
              <a:t>Naive Bayes is a simple technique for constructing classifiers: models that assign class labels to problem instances, represented as vectors of feature values, where the class labels are drawn from some finite set</a:t>
            </a:r>
            <a:endParaRPr lang="ar-EG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5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64BC0-6F4C-47B4-8933-45BCEFBB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Naive Bayes algorithm</a:t>
            </a:r>
            <a:endParaRPr lang="ar-EG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13891-9413-4218-9789-54E2C487B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sz="3000" dirty="0"/>
              <a:t>all naive Bayes classifiers assume that the value of a particular feature is independent of the value of any other feature, given the class variable</a:t>
            </a:r>
            <a:endParaRPr lang="ar-EG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7569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3141"/>
      </a:dk2>
      <a:lt2>
        <a:srgbClr val="E8E3E2"/>
      </a:lt2>
      <a:accent1>
        <a:srgbClr val="7DA9B1"/>
      </a:accent1>
      <a:accent2>
        <a:srgbClr val="7F98BA"/>
      </a:accent2>
      <a:accent3>
        <a:srgbClr val="9696C6"/>
      </a:accent3>
      <a:accent4>
        <a:srgbClr val="977FBA"/>
      </a:accent4>
      <a:accent5>
        <a:srgbClr val="BD94C5"/>
      </a:accent5>
      <a:accent6>
        <a:srgbClr val="BA7FAB"/>
      </a:accent6>
      <a:hlink>
        <a:srgbClr val="AC7165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255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Gill Sans MT</vt:lpstr>
      <vt:lpstr>Wingdings 2</vt:lpstr>
      <vt:lpstr>DividendVTI</vt:lpstr>
      <vt:lpstr>Naive Bayes algorithm</vt:lpstr>
      <vt:lpstr>What is the Naive Bayes algorithm</vt:lpstr>
      <vt:lpstr>What is the Bayes' theorem</vt:lpstr>
      <vt:lpstr>What is the Bayes' theorem</vt:lpstr>
      <vt:lpstr>What is the Naive Bayes algorithm</vt:lpstr>
      <vt:lpstr>What is the Naive Bayes algorithm</vt:lpstr>
      <vt:lpstr>What is the Naive Bayes algorithm</vt:lpstr>
      <vt:lpstr>What is the Naive Bayes algorithm</vt:lpstr>
      <vt:lpstr>Naive Bayes algorithm</vt:lpstr>
      <vt:lpstr>Naive Bayes algorithm</vt:lpstr>
      <vt:lpstr>Naive Bayes algorithm</vt:lpstr>
      <vt:lpstr>Naive Bayes algorithm</vt:lpstr>
      <vt:lpstr>Naive Bayes algorithm</vt:lpstr>
      <vt:lpstr>Naive Bayes Low </vt:lpstr>
      <vt:lpstr>Naive Bayes Low Example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Naive Bayes algorithm</dc:title>
  <dc:creator>Mohamed Salah</dc:creator>
  <cp:lastModifiedBy>Mohamed Salah</cp:lastModifiedBy>
  <cp:revision>17</cp:revision>
  <dcterms:created xsi:type="dcterms:W3CDTF">2019-08-02T12:13:08Z</dcterms:created>
  <dcterms:modified xsi:type="dcterms:W3CDTF">2019-08-03T21:18:20Z</dcterms:modified>
</cp:coreProperties>
</file>