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29"/>
  </p:notesMasterIdLst>
  <p:sldIdLst>
    <p:sldId id="256" r:id="rId2"/>
    <p:sldId id="265" r:id="rId3"/>
    <p:sldId id="257" r:id="rId4"/>
    <p:sldId id="258" r:id="rId5"/>
    <p:sldId id="271" r:id="rId6"/>
    <p:sldId id="260" r:id="rId7"/>
    <p:sldId id="261" r:id="rId8"/>
    <p:sldId id="262" r:id="rId9"/>
    <p:sldId id="270" r:id="rId10"/>
    <p:sldId id="263" r:id="rId11"/>
    <p:sldId id="272" r:id="rId12"/>
    <p:sldId id="264" r:id="rId13"/>
    <p:sldId id="284" r:id="rId14"/>
    <p:sldId id="285" r:id="rId15"/>
    <p:sldId id="286" r:id="rId16"/>
    <p:sldId id="273" r:id="rId17"/>
    <p:sldId id="275" r:id="rId18"/>
    <p:sldId id="274" r:id="rId19"/>
    <p:sldId id="277" r:id="rId20"/>
    <p:sldId id="278" r:id="rId21"/>
    <p:sldId id="276" r:id="rId22"/>
    <p:sldId id="280" r:id="rId23"/>
    <p:sldId id="283" r:id="rId24"/>
    <p:sldId id="279" r:id="rId25"/>
    <p:sldId id="281" r:id="rId26"/>
    <p:sldId id="269" r:id="rId27"/>
    <p:sldId id="259" r:id="rId28"/>
  </p:sldIdLst>
  <p:sldSz cx="9144000" cy="5143500" type="screen16x9"/>
  <p:notesSz cx="6858000" cy="9144000"/>
  <p:embeddedFontLs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Google Shape;17;g4afbd651ad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 name="Google Shape;18;g4afbd651a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g502e1a97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 name="Google Shape;23;g502e1a97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b3d47a9d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b3d47a9d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Google Shape;17;g4afbd651ad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 name="Google Shape;18;g4afbd651a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482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4b3d47a9d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4b3d47a9d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45225"/>
            <a:ext cx="9170100" cy="41916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p:nvPr/>
        </p:nvSpPr>
        <p:spPr>
          <a:xfrm>
            <a:off x="1025775" y="2311550"/>
            <a:ext cx="4815600" cy="14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ormal Slide" type="tx">
  <p:cSld name="TITLE_AND_BODY">
    <p:spTree>
      <p:nvGrpSpPr>
        <p:cNvPr id="1" name="Shape 12"/>
        <p:cNvGrpSpPr/>
        <p:nvPr/>
      </p:nvGrpSpPr>
      <p:grpSpPr>
        <a:xfrm>
          <a:off x="0" y="0"/>
          <a:ext cx="0" cy="0"/>
          <a:chOff x="0" y="0"/>
          <a:chExt cx="0" cy="0"/>
        </a:xfrm>
      </p:grpSpPr>
      <p:sp>
        <p:nvSpPr>
          <p:cNvPr id="13" name="Google Shape;13;p3"/>
          <p:cNvSpPr/>
          <p:nvPr/>
        </p:nvSpPr>
        <p:spPr>
          <a:xfrm>
            <a:off x="0" y="0"/>
            <a:ext cx="9144000" cy="6855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87900" y="125"/>
            <a:ext cx="6881100" cy="6855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5" name="Google Shape;15;p3"/>
          <p:cNvSpPr txBox="1">
            <a:spLocks noGrp="1"/>
          </p:cNvSpPr>
          <p:nvPr>
            <p:ph type="body" idx="1"/>
          </p:nvPr>
        </p:nvSpPr>
        <p:spPr>
          <a:xfrm>
            <a:off x="311700" y="847675"/>
            <a:ext cx="8520600" cy="42957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55600">
              <a:spcBef>
                <a:spcPts val="1600"/>
              </a:spcBef>
              <a:spcAft>
                <a:spcPts val="0"/>
              </a:spcAft>
              <a:buSzPts val="2000"/>
              <a:buChar char="■"/>
              <a:defRPr/>
            </a:lvl2pPr>
            <a:lvl3pPr marL="1371600" lvl="2" indent="-330200">
              <a:spcBef>
                <a:spcPts val="1600"/>
              </a:spcBef>
              <a:spcAft>
                <a:spcPts val="0"/>
              </a:spcAft>
              <a:buSzPts val="16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311700" y="847675"/>
            <a:ext cx="8520600" cy="42957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marL="914400" lvl="1" indent="-355600">
              <a:lnSpc>
                <a:spcPct val="115000"/>
              </a:lnSpc>
              <a:spcBef>
                <a:spcPts val="1600"/>
              </a:spcBef>
              <a:spcAft>
                <a:spcPts val="0"/>
              </a:spcAft>
              <a:buClr>
                <a:schemeClr val="dk2"/>
              </a:buClr>
              <a:buSzPts val="2000"/>
              <a:buFont typeface="Roboto"/>
              <a:buChar char="■"/>
              <a:defRPr sz="2000">
                <a:solidFill>
                  <a:schemeClr val="dk2"/>
                </a:solidFill>
                <a:latin typeface="Roboto"/>
                <a:ea typeface="Roboto"/>
                <a:cs typeface="Roboto"/>
                <a:sym typeface="Roboto"/>
              </a:defRPr>
            </a:lvl2pPr>
            <a:lvl3pPr marL="1371600" lvl="2" indent="-330200">
              <a:lnSpc>
                <a:spcPct val="115000"/>
              </a:lnSpc>
              <a:spcBef>
                <a:spcPts val="160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pic>
        <p:nvPicPr>
          <p:cNvPr id="7" name="Google Shape;7;p1"/>
          <p:cNvPicPr preferRelativeResize="0"/>
          <p:nvPr/>
        </p:nvPicPr>
        <p:blipFill>
          <a:blip r:embed="rId4">
            <a:alphaModFix/>
          </a:blip>
          <a:stretch>
            <a:fillRect/>
          </a:stretch>
        </p:blipFill>
        <p:spPr>
          <a:xfrm>
            <a:off x="7883625" y="65700"/>
            <a:ext cx="1095675" cy="547825"/>
          </a:xfrm>
          <a:prstGeom prst="rect">
            <a:avLst/>
          </a:prstGeom>
          <a:noFill/>
          <a:ln>
            <a:noFill/>
          </a:ln>
        </p:spPr>
      </p:pic>
      <p:pic>
        <p:nvPicPr>
          <p:cNvPr id="8" name="Google Shape;8;p1"/>
          <p:cNvPicPr preferRelativeResize="0"/>
          <p:nvPr/>
        </p:nvPicPr>
        <p:blipFill>
          <a:blip r:embed="rId5">
            <a:alphaModFix/>
          </a:blip>
          <a:stretch>
            <a:fillRect/>
          </a:stretch>
        </p:blipFill>
        <p:spPr>
          <a:xfrm>
            <a:off x="7055825" y="4544800"/>
            <a:ext cx="1840326" cy="3721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gate-notes-operating-system-scheduler/"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Real-time_operating_syste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entral_processing_unit" TargetMode="External"/><Relationship Id="rId2" Type="http://schemas.openxmlformats.org/officeDocument/2006/relationships/hyperlink" Target="https://en.wikipedia.org/wiki/Rate-monotonic_scheduling#CITEREFLiuLayland1973" TargetMode="Externa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hyperlink" Target="http://s1.nonlinear.ir/epublish/book/Embedded_Microcomputer_Systems_Real_Time_Interfacing_1111426252.pdf" TargetMode="External"/><Relationship Id="rId2" Type="http://schemas.openxmlformats.org/officeDocument/2006/relationships/hyperlink" Target="https://www.draw.io/" TargetMode="External"/><Relationship Id="rId1" Type="http://schemas.openxmlformats.org/officeDocument/2006/relationships/slideLayout" Target="../slideLayouts/slideLayout2.xml"/><Relationship Id="rId5" Type="http://schemas.openxmlformats.org/officeDocument/2006/relationships/hyperlink" Target="https://en.wikipedia.org/wiki/Rate-monotonic_scheduling" TargetMode="External"/><Relationship Id="rId4" Type="http://schemas.openxmlformats.org/officeDocument/2006/relationships/hyperlink" Target="https://pdfs.semanticscholar.org/a312/430dc5a54a1cae78e19f06c3ffa8509015a7.pdf"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oftware_requirements_analysi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4"/>
          <p:cNvSpPr txBox="1"/>
          <p:nvPr/>
        </p:nvSpPr>
        <p:spPr>
          <a:xfrm>
            <a:off x="870075" y="1723275"/>
            <a:ext cx="5637000" cy="10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200" b="1" dirty="0">
                <a:solidFill>
                  <a:srgbClr val="FFFFFF"/>
                </a:solidFill>
              </a:rPr>
              <a:t>Software Design</a:t>
            </a:r>
            <a:endParaRPr sz="3200" b="1" dirty="0">
              <a:solidFill>
                <a:srgbClr val="FFFFFF"/>
              </a:solidFill>
            </a:endParaRPr>
          </a:p>
          <a:p>
            <a:pPr marL="0" lvl="0" indent="0" algn="l" rtl="0">
              <a:spcBef>
                <a:spcPts val="0"/>
              </a:spcBef>
              <a:spcAft>
                <a:spcPts val="0"/>
              </a:spcAft>
              <a:buNone/>
            </a:pPr>
            <a:r>
              <a:rPr lang="en-GB" sz="1600" dirty="0">
                <a:solidFill>
                  <a:srgbClr val="FFFFFF"/>
                </a:solidFill>
              </a:rPr>
              <a:t>Hossam Adel</a:t>
            </a:r>
            <a:endParaRPr sz="16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66ED-4584-494D-B192-FAD112271862}"/>
              </a:ext>
            </a:extLst>
          </p:cNvPr>
          <p:cNvSpPr>
            <a:spLocks noGrp="1"/>
          </p:cNvSpPr>
          <p:nvPr>
            <p:ph type="title"/>
          </p:nvPr>
        </p:nvSpPr>
        <p:spPr/>
        <p:txBody>
          <a:bodyPr/>
          <a:lstStyle/>
          <a:p>
            <a:pPr>
              <a:buNone/>
            </a:pPr>
            <a:r>
              <a:rPr lang="en-US" dirty="0"/>
              <a:t>Event Driven Design (EDA) </a:t>
            </a:r>
          </a:p>
        </p:txBody>
      </p:sp>
      <p:sp>
        <p:nvSpPr>
          <p:cNvPr id="3" name="Text Placeholder 2">
            <a:extLst>
              <a:ext uri="{FF2B5EF4-FFF2-40B4-BE49-F238E27FC236}">
                <a16:creationId xmlns:a16="http://schemas.microsoft.com/office/drawing/2014/main" id="{458CF1FE-1D8C-4015-A779-4E2DB855C4D3}"/>
              </a:ext>
            </a:extLst>
          </p:cNvPr>
          <p:cNvSpPr>
            <a:spLocks noGrp="1"/>
          </p:cNvSpPr>
          <p:nvPr>
            <p:ph type="body" idx="1"/>
          </p:nvPr>
        </p:nvSpPr>
        <p:spPr/>
        <p:txBody>
          <a:bodyPr/>
          <a:lstStyle/>
          <a:p>
            <a:r>
              <a:rPr lang="en-US" dirty="0"/>
              <a:t>Event Creator </a:t>
            </a:r>
          </a:p>
          <a:p>
            <a:r>
              <a:rPr lang="en-US" dirty="0"/>
              <a:t>Event Manager </a:t>
            </a:r>
          </a:p>
          <a:p>
            <a:r>
              <a:rPr lang="en-US" dirty="0"/>
              <a:t>Event Consumer  </a:t>
            </a:r>
          </a:p>
          <a:p>
            <a:endParaRPr lang="en-US" dirty="0"/>
          </a:p>
          <a:p>
            <a:endParaRPr lang="en-US" dirty="0"/>
          </a:p>
          <a:p>
            <a:r>
              <a:rPr lang="en-US" dirty="0"/>
              <a:t>Sequence Diagram.</a:t>
            </a:r>
          </a:p>
          <a:p>
            <a:r>
              <a:rPr lang="en-US" dirty="0"/>
              <a:t>Finite state machine.</a:t>
            </a:r>
          </a:p>
          <a:p>
            <a:endParaRPr lang="en-US" dirty="0"/>
          </a:p>
          <a:p>
            <a:pPr marL="76200" indent="0">
              <a:buNone/>
            </a:pPr>
            <a:endParaRPr lang="en-US" dirty="0"/>
          </a:p>
        </p:txBody>
      </p:sp>
      <p:pic>
        <p:nvPicPr>
          <p:cNvPr id="4" name="Picture 3">
            <a:extLst>
              <a:ext uri="{FF2B5EF4-FFF2-40B4-BE49-F238E27FC236}">
                <a16:creationId xmlns:a16="http://schemas.microsoft.com/office/drawing/2014/main" id="{A3904AC9-1042-4047-85B3-89D5D1046DA6}"/>
              </a:ext>
            </a:extLst>
          </p:cNvPr>
          <p:cNvPicPr>
            <a:picLocks noChangeAspect="1"/>
          </p:cNvPicPr>
          <p:nvPr/>
        </p:nvPicPr>
        <p:blipFill>
          <a:blip r:embed="rId2"/>
          <a:stretch>
            <a:fillRect/>
          </a:stretch>
        </p:blipFill>
        <p:spPr>
          <a:xfrm>
            <a:off x="3698726" y="3707219"/>
            <a:ext cx="2517778" cy="1347690"/>
          </a:xfrm>
          <a:prstGeom prst="rect">
            <a:avLst/>
          </a:prstGeom>
        </p:spPr>
      </p:pic>
      <p:pic>
        <p:nvPicPr>
          <p:cNvPr id="5" name="Picture 4">
            <a:extLst>
              <a:ext uri="{FF2B5EF4-FFF2-40B4-BE49-F238E27FC236}">
                <a16:creationId xmlns:a16="http://schemas.microsoft.com/office/drawing/2014/main" id="{717E3651-BBEA-457A-897E-31E13C05A323}"/>
              </a:ext>
            </a:extLst>
          </p:cNvPr>
          <p:cNvPicPr>
            <a:picLocks noChangeAspect="1"/>
          </p:cNvPicPr>
          <p:nvPr/>
        </p:nvPicPr>
        <p:blipFill>
          <a:blip r:embed="rId3"/>
          <a:stretch>
            <a:fillRect/>
          </a:stretch>
        </p:blipFill>
        <p:spPr>
          <a:xfrm>
            <a:off x="3828450" y="847675"/>
            <a:ext cx="4175240" cy="2628628"/>
          </a:xfrm>
          <a:prstGeom prst="rect">
            <a:avLst/>
          </a:prstGeom>
        </p:spPr>
      </p:pic>
    </p:spTree>
    <p:extLst>
      <p:ext uri="{BB962C8B-B14F-4D97-AF65-F5344CB8AC3E}">
        <p14:creationId xmlns:p14="http://schemas.microsoft.com/office/powerpoint/2010/main" val="3975891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2A0B-3767-4339-8E03-562FEBC1B050}"/>
              </a:ext>
            </a:extLst>
          </p:cNvPr>
          <p:cNvSpPr>
            <a:spLocks noGrp="1"/>
          </p:cNvSpPr>
          <p:nvPr>
            <p:ph type="title"/>
          </p:nvPr>
        </p:nvSpPr>
        <p:spPr/>
        <p:txBody>
          <a:bodyPr/>
          <a:lstStyle/>
          <a:p>
            <a:pPr>
              <a:buNone/>
            </a:pPr>
            <a:r>
              <a:rPr lang="en-US" dirty="0"/>
              <a:t>TMU (Timer Management Unit)</a:t>
            </a:r>
          </a:p>
        </p:txBody>
      </p:sp>
      <p:sp>
        <p:nvSpPr>
          <p:cNvPr id="3" name="Text Placeholder 2">
            <a:extLst>
              <a:ext uri="{FF2B5EF4-FFF2-40B4-BE49-F238E27FC236}">
                <a16:creationId xmlns:a16="http://schemas.microsoft.com/office/drawing/2014/main" id="{1607E08A-1FF0-4694-BE6B-2EF362B57038}"/>
              </a:ext>
            </a:extLst>
          </p:cNvPr>
          <p:cNvSpPr>
            <a:spLocks noGrp="1"/>
          </p:cNvSpPr>
          <p:nvPr>
            <p:ph type="body" idx="1"/>
          </p:nvPr>
        </p:nvSpPr>
        <p:spPr/>
        <p:txBody>
          <a:bodyPr/>
          <a:lstStyle/>
          <a:p>
            <a:r>
              <a:rPr lang="en-US" dirty="0" err="1"/>
              <a:t>TMU_Init</a:t>
            </a:r>
            <a:endParaRPr lang="en-US" dirty="0"/>
          </a:p>
          <a:p>
            <a:r>
              <a:rPr lang="en-US" dirty="0" err="1"/>
              <a:t>TMU_Dispatcher</a:t>
            </a:r>
            <a:r>
              <a:rPr lang="en-US" dirty="0"/>
              <a:t> </a:t>
            </a:r>
          </a:p>
          <a:p>
            <a:r>
              <a:rPr lang="en-US" dirty="0" err="1"/>
              <a:t>TMU_Start_Timer</a:t>
            </a:r>
            <a:endParaRPr lang="en-US" dirty="0"/>
          </a:p>
          <a:p>
            <a:r>
              <a:rPr lang="en-US" dirty="0" err="1"/>
              <a:t>TMU_Stop_Timer</a:t>
            </a:r>
            <a:endParaRPr lang="en-US" dirty="0"/>
          </a:p>
          <a:p>
            <a:pPr marL="76200" indent="0">
              <a:buNone/>
            </a:pPr>
            <a:endParaRPr lang="en-US" dirty="0"/>
          </a:p>
        </p:txBody>
      </p:sp>
      <p:pic>
        <p:nvPicPr>
          <p:cNvPr id="4" name="Picture 3">
            <a:extLst>
              <a:ext uri="{FF2B5EF4-FFF2-40B4-BE49-F238E27FC236}">
                <a16:creationId xmlns:a16="http://schemas.microsoft.com/office/drawing/2014/main" id="{BB59D858-D92A-4CCB-9A47-65B1A34724AF}"/>
              </a:ext>
            </a:extLst>
          </p:cNvPr>
          <p:cNvPicPr>
            <a:picLocks noChangeAspect="1"/>
          </p:cNvPicPr>
          <p:nvPr/>
        </p:nvPicPr>
        <p:blipFill>
          <a:blip r:embed="rId2"/>
          <a:stretch>
            <a:fillRect/>
          </a:stretch>
        </p:blipFill>
        <p:spPr>
          <a:xfrm>
            <a:off x="7599838" y="847675"/>
            <a:ext cx="1232462" cy="1222523"/>
          </a:xfrm>
          <a:prstGeom prst="rect">
            <a:avLst/>
          </a:prstGeom>
        </p:spPr>
      </p:pic>
      <p:pic>
        <p:nvPicPr>
          <p:cNvPr id="5" name="Picture 4">
            <a:extLst>
              <a:ext uri="{FF2B5EF4-FFF2-40B4-BE49-F238E27FC236}">
                <a16:creationId xmlns:a16="http://schemas.microsoft.com/office/drawing/2014/main" id="{14AA571A-8ECA-4DFA-87D0-9E7537091065}"/>
              </a:ext>
            </a:extLst>
          </p:cNvPr>
          <p:cNvPicPr>
            <a:picLocks noChangeAspect="1"/>
          </p:cNvPicPr>
          <p:nvPr/>
        </p:nvPicPr>
        <p:blipFill>
          <a:blip r:embed="rId3"/>
          <a:stretch>
            <a:fillRect/>
          </a:stretch>
        </p:blipFill>
        <p:spPr>
          <a:xfrm>
            <a:off x="3753403" y="1970567"/>
            <a:ext cx="3454288" cy="2480930"/>
          </a:xfrm>
          <a:prstGeom prst="rect">
            <a:avLst/>
          </a:prstGeom>
        </p:spPr>
      </p:pic>
    </p:spTree>
    <p:extLst>
      <p:ext uri="{BB962C8B-B14F-4D97-AF65-F5344CB8AC3E}">
        <p14:creationId xmlns:p14="http://schemas.microsoft.com/office/powerpoint/2010/main" val="59980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6343-659E-4BCC-B858-0DB3691D06DE}"/>
              </a:ext>
            </a:extLst>
          </p:cNvPr>
          <p:cNvSpPr>
            <a:spLocks noGrp="1"/>
          </p:cNvSpPr>
          <p:nvPr>
            <p:ph type="title"/>
          </p:nvPr>
        </p:nvSpPr>
        <p:spPr/>
        <p:txBody>
          <a:bodyPr/>
          <a:lstStyle/>
          <a:p>
            <a:pPr>
              <a:buNone/>
            </a:pPr>
            <a:r>
              <a:rPr lang="en-US" dirty="0"/>
              <a:t>TMU (Timer Management Unit)</a:t>
            </a:r>
          </a:p>
        </p:txBody>
      </p:sp>
      <p:sp>
        <p:nvSpPr>
          <p:cNvPr id="3" name="Text Placeholder 2">
            <a:extLst>
              <a:ext uri="{FF2B5EF4-FFF2-40B4-BE49-F238E27FC236}">
                <a16:creationId xmlns:a16="http://schemas.microsoft.com/office/drawing/2014/main" id="{1BA5F7B4-85B9-4F16-AA88-EFC5774BFB16}"/>
              </a:ext>
            </a:extLst>
          </p:cNvPr>
          <p:cNvSpPr>
            <a:spLocks noGrp="1"/>
          </p:cNvSpPr>
          <p:nvPr>
            <p:ph type="body" idx="1"/>
          </p:nvPr>
        </p:nvSpPr>
        <p:spPr/>
        <p:txBody>
          <a:bodyPr/>
          <a:lstStyle/>
          <a:p>
            <a:pPr marL="76200" indent="0">
              <a:buNone/>
            </a:pPr>
            <a:endParaRPr lang="en-US" dirty="0"/>
          </a:p>
        </p:txBody>
      </p:sp>
      <p:pic>
        <p:nvPicPr>
          <p:cNvPr id="4" name="Picture 3">
            <a:extLst>
              <a:ext uri="{FF2B5EF4-FFF2-40B4-BE49-F238E27FC236}">
                <a16:creationId xmlns:a16="http://schemas.microsoft.com/office/drawing/2014/main" id="{B866CD76-7BE7-47B6-9F82-D9A8DD5B3320}"/>
              </a:ext>
            </a:extLst>
          </p:cNvPr>
          <p:cNvPicPr>
            <a:picLocks noChangeAspect="1"/>
          </p:cNvPicPr>
          <p:nvPr/>
        </p:nvPicPr>
        <p:blipFill>
          <a:blip r:embed="rId2"/>
          <a:stretch>
            <a:fillRect/>
          </a:stretch>
        </p:blipFill>
        <p:spPr>
          <a:xfrm>
            <a:off x="311700" y="798056"/>
            <a:ext cx="6606551" cy="4212413"/>
          </a:xfrm>
          <a:prstGeom prst="rect">
            <a:avLst/>
          </a:prstGeom>
        </p:spPr>
      </p:pic>
    </p:spTree>
    <p:extLst>
      <p:ext uri="{BB962C8B-B14F-4D97-AF65-F5344CB8AC3E}">
        <p14:creationId xmlns:p14="http://schemas.microsoft.com/office/powerpoint/2010/main" val="76755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838C-801D-4D2D-B13A-8206790FEA71}"/>
              </a:ext>
            </a:extLst>
          </p:cNvPr>
          <p:cNvSpPr>
            <a:spLocks noGrp="1"/>
          </p:cNvSpPr>
          <p:nvPr>
            <p:ph type="title"/>
          </p:nvPr>
        </p:nvSpPr>
        <p:spPr/>
        <p:txBody>
          <a:bodyPr/>
          <a:lstStyle/>
          <a:p>
            <a:pPr>
              <a:buNone/>
            </a:pPr>
            <a:r>
              <a:rPr lang="en-US" dirty="0"/>
              <a:t>BCM (Basic Com Module )</a:t>
            </a:r>
          </a:p>
        </p:txBody>
      </p:sp>
      <p:sp>
        <p:nvSpPr>
          <p:cNvPr id="3" name="Text Placeholder 2">
            <a:extLst>
              <a:ext uri="{FF2B5EF4-FFF2-40B4-BE49-F238E27FC236}">
                <a16:creationId xmlns:a16="http://schemas.microsoft.com/office/drawing/2014/main" id="{7A42878E-5240-45F5-B745-3FC8B2E854F0}"/>
              </a:ext>
            </a:extLst>
          </p:cNvPr>
          <p:cNvSpPr>
            <a:spLocks noGrp="1"/>
          </p:cNvSpPr>
          <p:nvPr>
            <p:ph type="body" idx="1"/>
          </p:nvPr>
        </p:nvSpPr>
        <p:spPr/>
        <p:txBody>
          <a:bodyPr/>
          <a:lstStyle/>
          <a:p>
            <a:pPr marL="76200" indent="0">
              <a:buNone/>
            </a:pPr>
            <a:r>
              <a:rPr lang="en-US" dirty="0"/>
              <a:t>How to send 1000 byte ?</a:t>
            </a:r>
          </a:p>
          <a:p>
            <a:pPr marL="76200" indent="0">
              <a:buNone/>
            </a:pPr>
            <a:endParaRPr lang="en-US" dirty="0"/>
          </a:p>
          <a:p>
            <a:pPr marL="76200" indent="0">
              <a:buNone/>
            </a:pPr>
            <a:r>
              <a:rPr lang="en-US" dirty="0"/>
              <a:t>Draw the Sequence Diagram !</a:t>
            </a:r>
          </a:p>
        </p:txBody>
      </p:sp>
      <p:pic>
        <p:nvPicPr>
          <p:cNvPr id="4" name="Picture 3">
            <a:extLst>
              <a:ext uri="{FF2B5EF4-FFF2-40B4-BE49-F238E27FC236}">
                <a16:creationId xmlns:a16="http://schemas.microsoft.com/office/drawing/2014/main" id="{53DD31B1-79FF-4A8A-B718-598287330790}"/>
              </a:ext>
            </a:extLst>
          </p:cNvPr>
          <p:cNvPicPr>
            <a:picLocks noChangeAspect="1"/>
          </p:cNvPicPr>
          <p:nvPr/>
        </p:nvPicPr>
        <p:blipFill>
          <a:blip r:embed="rId2"/>
          <a:stretch>
            <a:fillRect/>
          </a:stretch>
        </p:blipFill>
        <p:spPr>
          <a:xfrm>
            <a:off x="5053413" y="996141"/>
            <a:ext cx="3225501" cy="3363208"/>
          </a:xfrm>
          <a:prstGeom prst="rect">
            <a:avLst/>
          </a:prstGeom>
        </p:spPr>
      </p:pic>
    </p:spTree>
    <p:extLst>
      <p:ext uri="{BB962C8B-B14F-4D97-AF65-F5344CB8AC3E}">
        <p14:creationId xmlns:p14="http://schemas.microsoft.com/office/powerpoint/2010/main" val="229209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FD67-F9E2-4B06-B350-4BFCEDD25007}"/>
              </a:ext>
            </a:extLst>
          </p:cNvPr>
          <p:cNvSpPr>
            <a:spLocks noGrp="1"/>
          </p:cNvSpPr>
          <p:nvPr>
            <p:ph type="title"/>
          </p:nvPr>
        </p:nvSpPr>
        <p:spPr/>
        <p:txBody>
          <a:bodyPr/>
          <a:lstStyle/>
          <a:p>
            <a:pPr>
              <a:buNone/>
            </a:pPr>
            <a:r>
              <a:rPr lang="en-US" dirty="0"/>
              <a:t>BCM (Basic Com Module )</a:t>
            </a:r>
          </a:p>
        </p:txBody>
      </p:sp>
      <p:sp>
        <p:nvSpPr>
          <p:cNvPr id="3" name="Text Placeholder 2">
            <a:extLst>
              <a:ext uri="{FF2B5EF4-FFF2-40B4-BE49-F238E27FC236}">
                <a16:creationId xmlns:a16="http://schemas.microsoft.com/office/drawing/2014/main" id="{0D3EF9B7-4DE8-4258-80AB-D87880AAC73B}"/>
              </a:ext>
            </a:extLst>
          </p:cNvPr>
          <p:cNvSpPr>
            <a:spLocks noGrp="1"/>
          </p:cNvSpPr>
          <p:nvPr>
            <p:ph type="body" idx="1"/>
          </p:nvPr>
        </p:nvSpPr>
        <p:spPr/>
        <p:txBody>
          <a:bodyPr/>
          <a:lstStyle/>
          <a:p>
            <a:r>
              <a:rPr lang="en-US" dirty="0" err="1"/>
              <a:t>BCM_Init</a:t>
            </a:r>
            <a:endParaRPr lang="en-US" dirty="0"/>
          </a:p>
          <a:p>
            <a:r>
              <a:rPr lang="en-US" dirty="0" err="1"/>
              <a:t>BCM_Send</a:t>
            </a:r>
            <a:r>
              <a:rPr lang="en-US" dirty="0"/>
              <a:t> </a:t>
            </a:r>
          </a:p>
          <a:p>
            <a:r>
              <a:rPr lang="en-US" dirty="0" err="1"/>
              <a:t>BCM_Receive</a:t>
            </a:r>
            <a:r>
              <a:rPr lang="en-US" dirty="0"/>
              <a:t>  </a:t>
            </a:r>
          </a:p>
          <a:p>
            <a:r>
              <a:rPr lang="en-US" dirty="0" err="1"/>
              <a:t>BCM_RxDispatcher</a:t>
            </a:r>
            <a:r>
              <a:rPr lang="en-US" dirty="0"/>
              <a:t> </a:t>
            </a:r>
          </a:p>
          <a:p>
            <a:r>
              <a:rPr lang="en-US" dirty="0" err="1"/>
              <a:t>BCM_TxDispatcher</a:t>
            </a:r>
            <a:r>
              <a:rPr lang="en-US" dirty="0"/>
              <a:t> </a:t>
            </a:r>
          </a:p>
          <a:p>
            <a:r>
              <a:rPr lang="en-US" dirty="0"/>
              <a:t>Packet [Command - Size – Data – CS ]</a:t>
            </a:r>
          </a:p>
          <a:p>
            <a:pPr marL="76200" indent="0">
              <a:buNone/>
            </a:pPr>
            <a:endParaRPr lang="en-US" dirty="0"/>
          </a:p>
        </p:txBody>
      </p:sp>
    </p:spTree>
    <p:extLst>
      <p:ext uri="{BB962C8B-B14F-4D97-AF65-F5344CB8AC3E}">
        <p14:creationId xmlns:p14="http://schemas.microsoft.com/office/powerpoint/2010/main" val="374177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C907-F169-41F2-8DDD-B0782729B769}"/>
              </a:ext>
            </a:extLst>
          </p:cNvPr>
          <p:cNvSpPr>
            <a:spLocks noGrp="1"/>
          </p:cNvSpPr>
          <p:nvPr>
            <p:ph type="title"/>
          </p:nvPr>
        </p:nvSpPr>
        <p:spPr/>
        <p:txBody>
          <a:bodyPr/>
          <a:lstStyle/>
          <a:p>
            <a:pPr>
              <a:buNone/>
            </a:pPr>
            <a:r>
              <a:rPr lang="en-US" dirty="0"/>
              <a:t>CPU Load </a:t>
            </a:r>
          </a:p>
        </p:txBody>
      </p:sp>
      <p:sp>
        <p:nvSpPr>
          <p:cNvPr id="3" name="Text Placeholder 2">
            <a:extLst>
              <a:ext uri="{FF2B5EF4-FFF2-40B4-BE49-F238E27FC236}">
                <a16:creationId xmlns:a16="http://schemas.microsoft.com/office/drawing/2014/main" id="{7762C7CF-E16B-42FA-8964-8CC5808AB010}"/>
              </a:ext>
            </a:extLst>
          </p:cNvPr>
          <p:cNvSpPr>
            <a:spLocks noGrp="1"/>
          </p:cNvSpPr>
          <p:nvPr>
            <p:ph type="body" idx="1"/>
          </p:nvPr>
        </p:nvSpPr>
        <p:spPr/>
        <p:txBody>
          <a:bodyPr/>
          <a:lstStyle/>
          <a:p>
            <a:r>
              <a:rPr lang="en-US" dirty="0"/>
              <a:t>How to calculate the CPU utilization ?! In Super Loop Design Mechanism. </a:t>
            </a:r>
          </a:p>
          <a:p>
            <a:endParaRPr lang="en-US" dirty="0"/>
          </a:p>
          <a:p>
            <a:r>
              <a:rPr lang="en-US" dirty="0"/>
              <a:t>Assume we have two Dispatcher functions (TMU and BCM).</a:t>
            </a:r>
          </a:p>
        </p:txBody>
      </p:sp>
    </p:spTree>
    <p:extLst>
      <p:ext uri="{BB962C8B-B14F-4D97-AF65-F5344CB8AC3E}">
        <p14:creationId xmlns:p14="http://schemas.microsoft.com/office/powerpoint/2010/main" val="17326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621E-039B-4A5D-B569-682C18B056CA}"/>
              </a:ext>
            </a:extLst>
          </p:cNvPr>
          <p:cNvSpPr>
            <a:spLocks noGrp="1"/>
          </p:cNvSpPr>
          <p:nvPr>
            <p:ph type="title"/>
          </p:nvPr>
        </p:nvSpPr>
        <p:spPr/>
        <p:txBody>
          <a:bodyPr/>
          <a:lstStyle/>
          <a:p>
            <a:pPr>
              <a:buNone/>
            </a:pPr>
            <a:r>
              <a:rPr lang="en-US" dirty="0"/>
              <a:t>OS Design </a:t>
            </a:r>
          </a:p>
        </p:txBody>
      </p:sp>
      <p:sp>
        <p:nvSpPr>
          <p:cNvPr id="3" name="Text Placeholder 2">
            <a:extLst>
              <a:ext uri="{FF2B5EF4-FFF2-40B4-BE49-F238E27FC236}">
                <a16:creationId xmlns:a16="http://schemas.microsoft.com/office/drawing/2014/main" id="{847E5236-86B5-433A-B955-A09BD0530C51}"/>
              </a:ext>
            </a:extLst>
          </p:cNvPr>
          <p:cNvSpPr>
            <a:spLocks noGrp="1"/>
          </p:cNvSpPr>
          <p:nvPr>
            <p:ph type="body" idx="1"/>
          </p:nvPr>
        </p:nvSpPr>
        <p:spPr/>
        <p:txBody>
          <a:bodyPr/>
          <a:lstStyle/>
          <a:p>
            <a:r>
              <a:rPr lang="en-US" dirty="0"/>
              <a:t>Why we use OS ?! </a:t>
            </a:r>
          </a:p>
          <a:p>
            <a:r>
              <a:rPr lang="en-US" dirty="0"/>
              <a:t>Where should OS be in the SW architecture ?</a:t>
            </a:r>
          </a:p>
          <a:p>
            <a:r>
              <a:rPr lang="en-US" dirty="0"/>
              <a:t>Is the OS adding system overhead ! </a:t>
            </a:r>
          </a:p>
        </p:txBody>
      </p:sp>
      <p:pic>
        <p:nvPicPr>
          <p:cNvPr id="4" name="Picture 3">
            <a:extLst>
              <a:ext uri="{FF2B5EF4-FFF2-40B4-BE49-F238E27FC236}">
                <a16:creationId xmlns:a16="http://schemas.microsoft.com/office/drawing/2014/main" id="{646A7F51-6571-4FE8-8F70-935DCEEA009C}"/>
              </a:ext>
            </a:extLst>
          </p:cNvPr>
          <p:cNvPicPr>
            <a:picLocks noChangeAspect="1"/>
          </p:cNvPicPr>
          <p:nvPr/>
        </p:nvPicPr>
        <p:blipFill>
          <a:blip r:embed="rId2"/>
          <a:stretch>
            <a:fillRect/>
          </a:stretch>
        </p:blipFill>
        <p:spPr>
          <a:xfrm>
            <a:off x="439480" y="2206039"/>
            <a:ext cx="6515810" cy="2309254"/>
          </a:xfrm>
          <a:prstGeom prst="rect">
            <a:avLst/>
          </a:prstGeom>
        </p:spPr>
      </p:pic>
    </p:spTree>
    <p:extLst>
      <p:ext uri="{BB962C8B-B14F-4D97-AF65-F5344CB8AC3E}">
        <p14:creationId xmlns:p14="http://schemas.microsoft.com/office/powerpoint/2010/main" val="333180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D6FA-8E97-4369-9DE5-2343F12B3557}"/>
              </a:ext>
            </a:extLst>
          </p:cNvPr>
          <p:cNvSpPr>
            <a:spLocks noGrp="1"/>
          </p:cNvSpPr>
          <p:nvPr>
            <p:ph type="title"/>
          </p:nvPr>
        </p:nvSpPr>
        <p:spPr/>
        <p:txBody>
          <a:bodyPr/>
          <a:lstStyle/>
          <a:p>
            <a:pPr fontAlgn="base">
              <a:buNone/>
            </a:pPr>
            <a:r>
              <a:rPr lang="en-US" dirty="0"/>
              <a:t>Dispatcher VS Scheduler</a:t>
            </a:r>
          </a:p>
        </p:txBody>
      </p:sp>
      <p:pic>
        <p:nvPicPr>
          <p:cNvPr id="4" name="Picture 3">
            <a:extLst>
              <a:ext uri="{FF2B5EF4-FFF2-40B4-BE49-F238E27FC236}">
                <a16:creationId xmlns:a16="http://schemas.microsoft.com/office/drawing/2014/main" id="{5E54A5BE-C316-4612-AF80-C82A7607077F}"/>
              </a:ext>
            </a:extLst>
          </p:cNvPr>
          <p:cNvPicPr>
            <a:picLocks noChangeAspect="1"/>
          </p:cNvPicPr>
          <p:nvPr/>
        </p:nvPicPr>
        <p:blipFill>
          <a:blip r:embed="rId2"/>
          <a:stretch>
            <a:fillRect/>
          </a:stretch>
        </p:blipFill>
        <p:spPr>
          <a:xfrm>
            <a:off x="5372986" y="971771"/>
            <a:ext cx="3771014" cy="2324322"/>
          </a:xfrm>
          <a:prstGeom prst="rect">
            <a:avLst/>
          </a:prstGeom>
        </p:spPr>
      </p:pic>
      <p:sp>
        <p:nvSpPr>
          <p:cNvPr id="3" name="Text Placeholder 2">
            <a:extLst>
              <a:ext uri="{FF2B5EF4-FFF2-40B4-BE49-F238E27FC236}">
                <a16:creationId xmlns:a16="http://schemas.microsoft.com/office/drawing/2014/main" id="{34F157DA-A8A5-4B3A-8F37-382AA1470E2D}"/>
              </a:ext>
            </a:extLst>
          </p:cNvPr>
          <p:cNvSpPr>
            <a:spLocks noGrp="1"/>
          </p:cNvSpPr>
          <p:nvPr>
            <p:ph type="body" idx="1"/>
          </p:nvPr>
        </p:nvSpPr>
        <p:spPr>
          <a:xfrm>
            <a:off x="311700" y="847675"/>
            <a:ext cx="5245584" cy="4295700"/>
          </a:xfrm>
        </p:spPr>
        <p:txBody>
          <a:bodyPr/>
          <a:lstStyle/>
          <a:p>
            <a:r>
              <a:rPr lang="en-US" sz="1200" dirty="0">
                <a:hlinkClick r:id="rId3"/>
              </a:rPr>
              <a:t>Schedulers</a:t>
            </a:r>
            <a:r>
              <a:rPr lang="en-US" sz="1200" dirty="0"/>
              <a:t> are special system software which handle process scheduling in various ways. Their main task is to select the jobs to be submitted into the system and to decide which process to run. There are three parts (Long, Medium and Short term ).</a:t>
            </a:r>
          </a:p>
          <a:p>
            <a:endParaRPr lang="en-US" sz="1400" dirty="0"/>
          </a:p>
          <a:p>
            <a:pPr fontAlgn="base"/>
            <a:r>
              <a:rPr lang="en-US" sz="1100" b="1" dirty="0"/>
              <a:t>Dispatcher</a:t>
            </a:r>
            <a:r>
              <a:rPr lang="en-US" sz="1100" dirty="0"/>
              <a:t> is a special program which comes into play after the scheduler. When the scheduler completes its job of selecting a process, it is the dispatcher which takes that process to the desired state/queue. The dispatcher is the module that gives a process control over the CPU after it has been selected by the short-term scheduler. This function involves the following:</a:t>
            </a:r>
          </a:p>
          <a:p>
            <a:pPr lvl="1" fontAlgn="base"/>
            <a:r>
              <a:rPr lang="en-US" sz="900" dirty="0"/>
              <a:t>Switching context</a:t>
            </a:r>
          </a:p>
          <a:p>
            <a:pPr lvl="1" fontAlgn="base"/>
            <a:r>
              <a:rPr lang="en-US" sz="900" dirty="0"/>
              <a:t>Switching to user mode</a:t>
            </a:r>
          </a:p>
          <a:p>
            <a:pPr lvl="1" fontAlgn="base"/>
            <a:r>
              <a:rPr lang="en-US" sz="900" dirty="0"/>
              <a:t>Jumping to the proper location in the user program to restart that program</a:t>
            </a:r>
          </a:p>
          <a:p>
            <a:endParaRPr lang="en-US" sz="1400" dirty="0"/>
          </a:p>
        </p:txBody>
      </p:sp>
    </p:spTree>
    <p:extLst>
      <p:ext uri="{BB962C8B-B14F-4D97-AF65-F5344CB8AC3E}">
        <p14:creationId xmlns:p14="http://schemas.microsoft.com/office/powerpoint/2010/main" val="167754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D03D-1689-41C2-B703-EC669A31DFD5}"/>
              </a:ext>
            </a:extLst>
          </p:cNvPr>
          <p:cNvSpPr>
            <a:spLocks noGrp="1"/>
          </p:cNvSpPr>
          <p:nvPr>
            <p:ph type="title"/>
          </p:nvPr>
        </p:nvSpPr>
        <p:spPr/>
        <p:txBody>
          <a:bodyPr/>
          <a:lstStyle/>
          <a:p>
            <a:pPr>
              <a:buNone/>
            </a:pPr>
            <a:r>
              <a:rPr lang="en-US" dirty="0"/>
              <a:t>Small OS Design </a:t>
            </a:r>
          </a:p>
        </p:txBody>
      </p:sp>
      <p:sp>
        <p:nvSpPr>
          <p:cNvPr id="3" name="Text Placeholder 2">
            <a:extLst>
              <a:ext uri="{FF2B5EF4-FFF2-40B4-BE49-F238E27FC236}">
                <a16:creationId xmlns:a16="http://schemas.microsoft.com/office/drawing/2014/main" id="{E80BE04F-D141-47C0-8D3C-C46E02F0C07D}"/>
              </a:ext>
            </a:extLst>
          </p:cNvPr>
          <p:cNvSpPr>
            <a:spLocks noGrp="1"/>
          </p:cNvSpPr>
          <p:nvPr>
            <p:ph type="body" idx="1"/>
          </p:nvPr>
        </p:nvSpPr>
        <p:spPr/>
        <p:txBody>
          <a:bodyPr/>
          <a:lstStyle/>
          <a:p>
            <a:r>
              <a:rPr lang="en-US" dirty="0" err="1"/>
              <a:t>Sos_Init</a:t>
            </a:r>
            <a:endParaRPr lang="en-US" dirty="0"/>
          </a:p>
          <a:p>
            <a:r>
              <a:rPr lang="en-US" err="1"/>
              <a:t>Sos</a:t>
            </a:r>
            <a:r>
              <a:rPr lang="en-US"/>
              <a:t>_Run</a:t>
            </a:r>
            <a:endParaRPr lang="en-US" dirty="0"/>
          </a:p>
          <a:p>
            <a:r>
              <a:rPr lang="en-US" dirty="0" err="1"/>
              <a:t>Sos_Create_Task</a:t>
            </a:r>
            <a:endParaRPr lang="en-US" dirty="0"/>
          </a:p>
          <a:p>
            <a:r>
              <a:rPr lang="en-US" dirty="0" err="1"/>
              <a:t>Sos_Delete_Task</a:t>
            </a:r>
            <a:endParaRPr lang="en-US" dirty="0"/>
          </a:p>
          <a:p>
            <a:endParaRPr lang="en-US" dirty="0"/>
          </a:p>
          <a:p>
            <a:endParaRPr lang="en-US" dirty="0"/>
          </a:p>
          <a:p>
            <a:r>
              <a:rPr lang="en-US" dirty="0"/>
              <a:t>Task Design and Draw the Sequence Diagram ! </a:t>
            </a:r>
            <a:r>
              <a:rPr lang="en-US" dirty="0">
                <a:sym typeface="Wingdings" panose="05000000000000000000" pitchFamily="2" charset="2"/>
              </a:rPr>
              <a:t> </a:t>
            </a:r>
            <a:endParaRPr lang="en-US" dirty="0"/>
          </a:p>
        </p:txBody>
      </p:sp>
      <p:pic>
        <p:nvPicPr>
          <p:cNvPr id="4" name="Picture 3">
            <a:extLst>
              <a:ext uri="{FF2B5EF4-FFF2-40B4-BE49-F238E27FC236}">
                <a16:creationId xmlns:a16="http://schemas.microsoft.com/office/drawing/2014/main" id="{EFE1D6AF-FEF0-4996-90E0-DB02E3D2C393}"/>
              </a:ext>
            </a:extLst>
          </p:cNvPr>
          <p:cNvPicPr>
            <a:picLocks noChangeAspect="1"/>
          </p:cNvPicPr>
          <p:nvPr/>
        </p:nvPicPr>
        <p:blipFill>
          <a:blip r:embed="rId2"/>
          <a:stretch>
            <a:fillRect/>
          </a:stretch>
        </p:blipFill>
        <p:spPr>
          <a:xfrm>
            <a:off x="4004820" y="685625"/>
            <a:ext cx="4662370" cy="2775652"/>
          </a:xfrm>
          <a:prstGeom prst="rect">
            <a:avLst/>
          </a:prstGeom>
        </p:spPr>
      </p:pic>
    </p:spTree>
    <p:extLst>
      <p:ext uri="{BB962C8B-B14F-4D97-AF65-F5344CB8AC3E}">
        <p14:creationId xmlns:p14="http://schemas.microsoft.com/office/powerpoint/2010/main" val="1998438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4"/>
          <p:cNvSpPr txBox="1"/>
          <p:nvPr/>
        </p:nvSpPr>
        <p:spPr>
          <a:xfrm>
            <a:off x="870075" y="1723275"/>
            <a:ext cx="5637000" cy="10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solidFill>
                  <a:srgbClr val="FFFFFF"/>
                </a:solidFill>
              </a:rPr>
              <a:t>Application Design Using RTOS</a:t>
            </a:r>
            <a:endParaRPr sz="3200" b="1" dirty="0">
              <a:solidFill>
                <a:srgbClr val="FFFFFF"/>
              </a:solidFill>
            </a:endParaRPr>
          </a:p>
        </p:txBody>
      </p:sp>
    </p:spTree>
    <p:extLst>
      <p:ext uri="{BB962C8B-B14F-4D97-AF65-F5344CB8AC3E}">
        <p14:creationId xmlns:p14="http://schemas.microsoft.com/office/powerpoint/2010/main" val="287617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A6CF-3FFD-4DBB-9FB2-B777C07EFA2C}"/>
              </a:ext>
            </a:extLst>
          </p:cNvPr>
          <p:cNvSpPr>
            <a:spLocks noGrp="1"/>
          </p:cNvSpPr>
          <p:nvPr>
            <p:ph type="title"/>
          </p:nvPr>
        </p:nvSpPr>
        <p:spPr/>
        <p:txBody>
          <a:bodyPr/>
          <a:lstStyle/>
          <a:p>
            <a:pPr>
              <a:buNone/>
            </a:pPr>
            <a:r>
              <a:rPr lang="en-US" dirty="0"/>
              <a:t>Who’s your instructor !</a:t>
            </a:r>
          </a:p>
        </p:txBody>
      </p:sp>
      <p:sp>
        <p:nvSpPr>
          <p:cNvPr id="3" name="Text Placeholder 2">
            <a:extLst>
              <a:ext uri="{FF2B5EF4-FFF2-40B4-BE49-F238E27FC236}">
                <a16:creationId xmlns:a16="http://schemas.microsoft.com/office/drawing/2014/main" id="{B8ADD2BB-C33B-4E2A-A514-CBD53AA8CBE4}"/>
              </a:ext>
            </a:extLst>
          </p:cNvPr>
          <p:cNvSpPr>
            <a:spLocks noGrp="1"/>
          </p:cNvSpPr>
          <p:nvPr>
            <p:ph type="body" idx="1"/>
          </p:nvPr>
        </p:nvSpPr>
        <p:spPr>
          <a:xfrm>
            <a:off x="311700" y="897293"/>
            <a:ext cx="8520600" cy="4295825"/>
          </a:xfrm>
        </p:spPr>
        <p:txBody>
          <a:bodyPr/>
          <a:lstStyle/>
          <a:p>
            <a:r>
              <a:rPr lang="en-US" dirty="0"/>
              <a:t>Hossam Adel (+7 year of Experience )</a:t>
            </a:r>
          </a:p>
          <a:p>
            <a:pPr lvl="1"/>
            <a:r>
              <a:rPr lang="en-US" sz="1400" dirty="0"/>
              <a:t>Graduated 2011 ( </a:t>
            </a:r>
            <a:r>
              <a:rPr lang="en-US" sz="1400" dirty="0" err="1"/>
              <a:t>Benha</a:t>
            </a:r>
            <a:r>
              <a:rPr lang="en-US" sz="1400" dirty="0"/>
              <a:t> University )</a:t>
            </a:r>
          </a:p>
          <a:p>
            <a:pPr lvl="1"/>
            <a:r>
              <a:rPr lang="en-US" sz="1400" dirty="0"/>
              <a:t>Master Degree in Embedded System</a:t>
            </a:r>
          </a:p>
          <a:p>
            <a:pPr lvl="1"/>
            <a:r>
              <a:rPr lang="en-US" sz="1400" dirty="0"/>
              <a:t>IST Industries (2 year)  - CAI, EGY</a:t>
            </a:r>
          </a:p>
          <a:p>
            <a:pPr lvl="1"/>
            <a:r>
              <a:rPr lang="en-US" sz="1400" dirty="0" err="1"/>
              <a:t>Avelabs</a:t>
            </a:r>
            <a:r>
              <a:rPr lang="en-US" sz="1400" dirty="0"/>
              <a:t> (2 year) – CAI, EGY</a:t>
            </a:r>
          </a:p>
          <a:p>
            <a:pPr lvl="1"/>
            <a:r>
              <a:rPr lang="en-US" sz="1400" dirty="0" err="1"/>
              <a:t>Thirdwayv</a:t>
            </a:r>
            <a:r>
              <a:rPr lang="en-US" sz="1400" dirty="0"/>
              <a:t> (1 year) – CAI, EGY</a:t>
            </a:r>
          </a:p>
          <a:p>
            <a:pPr lvl="1"/>
            <a:r>
              <a:rPr lang="en-US" sz="1400" dirty="0"/>
              <a:t>Delphi Technologies (+1 year) – MI, USA</a:t>
            </a:r>
          </a:p>
          <a:p>
            <a:pPr lvl="1"/>
            <a:r>
              <a:rPr lang="en-US" sz="1400" dirty="0"/>
              <a:t>Freelancer Instructor </a:t>
            </a:r>
            <a:r>
              <a:rPr lang="en-US" sz="1400" dirty="0" err="1"/>
              <a:t>Resala</a:t>
            </a:r>
            <a:r>
              <a:rPr lang="en-US" sz="1400" dirty="0"/>
              <a:t>, AMIT, ITI, </a:t>
            </a:r>
            <a:r>
              <a:rPr lang="en-US" sz="1400" dirty="0" err="1"/>
              <a:t>eCore</a:t>
            </a:r>
            <a:r>
              <a:rPr lang="en-US" sz="1400" dirty="0"/>
              <a:t> and Sprints (+5 year) </a:t>
            </a:r>
          </a:p>
        </p:txBody>
      </p:sp>
      <p:pic>
        <p:nvPicPr>
          <p:cNvPr id="4" name="Picture 3">
            <a:extLst>
              <a:ext uri="{FF2B5EF4-FFF2-40B4-BE49-F238E27FC236}">
                <a16:creationId xmlns:a16="http://schemas.microsoft.com/office/drawing/2014/main" id="{41449706-C960-458E-88FC-096E297E281D}"/>
              </a:ext>
            </a:extLst>
          </p:cNvPr>
          <p:cNvPicPr>
            <a:picLocks noChangeAspect="1"/>
          </p:cNvPicPr>
          <p:nvPr/>
        </p:nvPicPr>
        <p:blipFill>
          <a:blip r:embed="rId2"/>
          <a:stretch>
            <a:fillRect/>
          </a:stretch>
        </p:blipFill>
        <p:spPr>
          <a:xfrm>
            <a:off x="7340062" y="1689692"/>
            <a:ext cx="1350523" cy="1066800"/>
          </a:xfrm>
          <a:prstGeom prst="rect">
            <a:avLst/>
          </a:prstGeom>
        </p:spPr>
      </p:pic>
      <p:pic>
        <p:nvPicPr>
          <p:cNvPr id="5" name="Picture 4">
            <a:extLst>
              <a:ext uri="{FF2B5EF4-FFF2-40B4-BE49-F238E27FC236}">
                <a16:creationId xmlns:a16="http://schemas.microsoft.com/office/drawing/2014/main" id="{FC0F77B5-B3CE-417E-927E-0E0172D6F021}"/>
              </a:ext>
            </a:extLst>
          </p:cNvPr>
          <p:cNvPicPr>
            <a:picLocks noChangeAspect="1"/>
          </p:cNvPicPr>
          <p:nvPr/>
        </p:nvPicPr>
        <p:blipFill>
          <a:blip r:embed="rId3"/>
          <a:stretch>
            <a:fillRect/>
          </a:stretch>
        </p:blipFill>
        <p:spPr>
          <a:xfrm>
            <a:off x="6564308" y="1282338"/>
            <a:ext cx="855088" cy="652659"/>
          </a:xfrm>
          <a:prstGeom prst="rect">
            <a:avLst/>
          </a:prstGeom>
        </p:spPr>
      </p:pic>
      <p:pic>
        <p:nvPicPr>
          <p:cNvPr id="6" name="Picture 5">
            <a:extLst>
              <a:ext uri="{FF2B5EF4-FFF2-40B4-BE49-F238E27FC236}">
                <a16:creationId xmlns:a16="http://schemas.microsoft.com/office/drawing/2014/main" id="{E96AD481-45DD-4C16-931C-A49B78BB9A4F}"/>
              </a:ext>
            </a:extLst>
          </p:cNvPr>
          <p:cNvPicPr>
            <a:picLocks noChangeAspect="1"/>
          </p:cNvPicPr>
          <p:nvPr/>
        </p:nvPicPr>
        <p:blipFill>
          <a:blip r:embed="rId4"/>
          <a:stretch>
            <a:fillRect/>
          </a:stretch>
        </p:blipFill>
        <p:spPr>
          <a:xfrm>
            <a:off x="6276828" y="2223092"/>
            <a:ext cx="992172" cy="803378"/>
          </a:xfrm>
          <a:prstGeom prst="rect">
            <a:avLst/>
          </a:prstGeom>
        </p:spPr>
      </p:pic>
      <p:pic>
        <p:nvPicPr>
          <p:cNvPr id="7" name="Picture 6">
            <a:extLst>
              <a:ext uri="{FF2B5EF4-FFF2-40B4-BE49-F238E27FC236}">
                <a16:creationId xmlns:a16="http://schemas.microsoft.com/office/drawing/2014/main" id="{3E23851C-8C35-40FD-8854-ACEC2D338E21}"/>
              </a:ext>
            </a:extLst>
          </p:cNvPr>
          <p:cNvPicPr>
            <a:picLocks noChangeAspect="1"/>
          </p:cNvPicPr>
          <p:nvPr/>
        </p:nvPicPr>
        <p:blipFill>
          <a:blip r:embed="rId5"/>
          <a:stretch>
            <a:fillRect/>
          </a:stretch>
        </p:blipFill>
        <p:spPr>
          <a:xfrm>
            <a:off x="5699052" y="3188520"/>
            <a:ext cx="2884967" cy="1078931"/>
          </a:xfrm>
          <a:prstGeom prst="rect">
            <a:avLst/>
          </a:prstGeom>
        </p:spPr>
      </p:pic>
    </p:spTree>
    <p:extLst>
      <p:ext uri="{BB962C8B-B14F-4D97-AF65-F5344CB8AC3E}">
        <p14:creationId xmlns:p14="http://schemas.microsoft.com/office/powerpoint/2010/main" val="2820109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9596-EB5A-4994-A579-5938606E7355}"/>
              </a:ext>
            </a:extLst>
          </p:cNvPr>
          <p:cNvSpPr>
            <a:spLocks noGrp="1"/>
          </p:cNvSpPr>
          <p:nvPr>
            <p:ph type="title"/>
          </p:nvPr>
        </p:nvSpPr>
        <p:spPr/>
        <p:txBody>
          <a:bodyPr/>
          <a:lstStyle/>
          <a:p>
            <a:pPr>
              <a:buNone/>
            </a:pPr>
            <a:r>
              <a:rPr lang="en-US" dirty="0"/>
              <a:t>Design Tasks </a:t>
            </a:r>
          </a:p>
        </p:txBody>
      </p:sp>
      <p:sp>
        <p:nvSpPr>
          <p:cNvPr id="3" name="Text Placeholder 2">
            <a:extLst>
              <a:ext uri="{FF2B5EF4-FFF2-40B4-BE49-F238E27FC236}">
                <a16:creationId xmlns:a16="http://schemas.microsoft.com/office/drawing/2014/main" id="{A9BF91F5-EE3D-4518-8E7A-03F7D2F891C0}"/>
              </a:ext>
            </a:extLst>
          </p:cNvPr>
          <p:cNvSpPr>
            <a:spLocks noGrp="1"/>
          </p:cNvSpPr>
          <p:nvPr>
            <p:ph type="body" idx="1"/>
          </p:nvPr>
        </p:nvSpPr>
        <p:spPr/>
        <p:txBody>
          <a:bodyPr/>
          <a:lstStyle/>
          <a:p>
            <a:r>
              <a:rPr lang="en-US" dirty="0"/>
              <a:t>Architect need to decide : </a:t>
            </a:r>
          </a:p>
          <a:p>
            <a:pPr lvl="1"/>
            <a:r>
              <a:rPr lang="en-US" dirty="0"/>
              <a:t>N: number of tasks in the system </a:t>
            </a:r>
          </a:p>
          <a:p>
            <a:pPr lvl="1"/>
            <a:r>
              <a:rPr lang="en-US" dirty="0"/>
              <a:t>C : Task Capacity</a:t>
            </a:r>
          </a:p>
          <a:p>
            <a:pPr lvl="1"/>
            <a:r>
              <a:rPr lang="en-US" dirty="0"/>
              <a:t>T: Task periodicity </a:t>
            </a:r>
          </a:p>
          <a:p>
            <a:pPr lvl="1"/>
            <a:r>
              <a:rPr lang="en-US" dirty="0" err="1"/>
              <a:t>Ttick</a:t>
            </a:r>
            <a:r>
              <a:rPr lang="en-US" dirty="0"/>
              <a:t> : System tick </a:t>
            </a:r>
          </a:p>
          <a:p>
            <a:pPr lvl="1"/>
            <a:r>
              <a:rPr lang="en-US" dirty="0" err="1"/>
              <a:t>Twdg</a:t>
            </a:r>
            <a:r>
              <a:rPr lang="en-US" dirty="0"/>
              <a:t> : </a:t>
            </a:r>
            <a:r>
              <a:rPr lang="en-US" dirty="0" err="1"/>
              <a:t>Wdg</a:t>
            </a:r>
            <a:r>
              <a:rPr lang="en-US" dirty="0"/>
              <a:t> Timer period </a:t>
            </a:r>
          </a:p>
        </p:txBody>
      </p:sp>
      <p:pic>
        <p:nvPicPr>
          <p:cNvPr id="4" name="Picture 3">
            <a:extLst>
              <a:ext uri="{FF2B5EF4-FFF2-40B4-BE49-F238E27FC236}">
                <a16:creationId xmlns:a16="http://schemas.microsoft.com/office/drawing/2014/main" id="{CA684894-EF05-4C15-B4B8-CFC308DAAB63}"/>
              </a:ext>
            </a:extLst>
          </p:cNvPr>
          <p:cNvPicPr>
            <a:picLocks noChangeAspect="1"/>
          </p:cNvPicPr>
          <p:nvPr/>
        </p:nvPicPr>
        <p:blipFill>
          <a:blip r:embed="rId2"/>
          <a:stretch>
            <a:fillRect/>
          </a:stretch>
        </p:blipFill>
        <p:spPr>
          <a:xfrm>
            <a:off x="5520249" y="900223"/>
            <a:ext cx="2964533" cy="2985830"/>
          </a:xfrm>
          <a:prstGeom prst="rect">
            <a:avLst/>
          </a:prstGeom>
        </p:spPr>
      </p:pic>
    </p:spTree>
    <p:extLst>
      <p:ext uri="{BB962C8B-B14F-4D97-AF65-F5344CB8AC3E}">
        <p14:creationId xmlns:p14="http://schemas.microsoft.com/office/powerpoint/2010/main" val="1936365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1A8B-3267-4634-8865-8D994A9CE682}"/>
              </a:ext>
            </a:extLst>
          </p:cNvPr>
          <p:cNvSpPr>
            <a:spLocks noGrp="1"/>
          </p:cNvSpPr>
          <p:nvPr>
            <p:ph type="title"/>
          </p:nvPr>
        </p:nvSpPr>
        <p:spPr/>
        <p:txBody>
          <a:bodyPr/>
          <a:lstStyle/>
          <a:p>
            <a:pPr>
              <a:buNone/>
            </a:pPr>
            <a:r>
              <a:rPr lang="en-US" dirty="0"/>
              <a:t>RMS (Rate-monotonic scheduling)</a:t>
            </a:r>
          </a:p>
        </p:txBody>
      </p:sp>
      <p:sp>
        <p:nvSpPr>
          <p:cNvPr id="3" name="Text Placeholder 2">
            <a:extLst>
              <a:ext uri="{FF2B5EF4-FFF2-40B4-BE49-F238E27FC236}">
                <a16:creationId xmlns:a16="http://schemas.microsoft.com/office/drawing/2014/main" id="{933AEAC2-1E98-4AF6-827F-03C8BD0A9FF2}"/>
              </a:ext>
            </a:extLst>
          </p:cNvPr>
          <p:cNvSpPr>
            <a:spLocks noGrp="1"/>
          </p:cNvSpPr>
          <p:nvPr>
            <p:ph type="body" idx="1"/>
          </p:nvPr>
        </p:nvSpPr>
        <p:spPr/>
        <p:txBody>
          <a:bodyPr/>
          <a:lstStyle/>
          <a:p>
            <a:r>
              <a:rPr lang="en-US" dirty="0"/>
              <a:t>is a priority assignment algorithm used in </a:t>
            </a:r>
            <a:r>
              <a:rPr lang="en-US" dirty="0">
                <a:hlinkClick r:id="rId2" tooltip="Real-time operating system"/>
              </a:rPr>
              <a:t>real-time operating systems</a:t>
            </a:r>
            <a:r>
              <a:rPr lang="en-US" dirty="0"/>
              <a:t> (RTOS) with a static-priority scheduling class. </a:t>
            </a:r>
          </a:p>
          <a:p>
            <a:endParaRPr lang="en-US" dirty="0"/>
          </a:p>
          <a:p>
            <a:r>
              <a:rPr lang="en-US" dirty="0"/>
              <a:t>The static priorities are assigned according to the </a:t>
            </a:r>
            <a:r>
              <a:rPr lang="en-US" dirty="0">
                <a:highlight>
                  <a:srgbClr val="FFFF00"/>
                </a:highlight>
              </a:rPr>
              <a:t>cycle duration of the job</a:t>
            </a:r>
            <a:r>
              <a:rPr lang="en-US" dirty="0"/>
              <a:t>, so a </a:t>
            </a:r>
            <a:r>
              <a:rPr lang="en-US" dirty="0">
                <a:highlight>
                  <a:srgbClr val="FFFF00"/>
                </a:highlight>
              </a:rPr>
              <a:t>shorter cycle duration </a:t>
            </a:r>
            <a:r>
              <a:rPr lang="en-US" dirty="0"/>
              <a:t>results in a </a:t>
            </a:r>
            <a:r>
              <a:rPr lang="en-US" dirty="0">
                <a:highlight>
                  <a:srgbClr val="FFFF00"/>
                </a:highlight>
              </a:rPr>
              <a:t>higher job priority.</a:t>
            </a:r>
          </a:p>
        </p:txBody>
      </p:sp>
    </p:spTree>
    <p:extLst>
      <p:ext uri="{BB962C8B-B14F-4D97-AF65-F5344CB8AC3E}">
        <p14:creationId xmlns:p14="http://schemas.microsoft.com/office/powerpoint/2010/main" val="1593701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BA20-10D3-4C98-AD60-D71341917E99}"/>
              </a:ext>
            </a:extLst>
          </p:cNvPr>
          <p:cNvSpPr>
            <a:spLocks noGrp="1"/>
          </p:cNvSpPr>
          <p:nvPr>
            <p:ph type="title"/>
          </p:nvPr>
        </p:nvSpPr>
        <p:spPr/>
        <p:txBody>
          <a:bodyPr/>
          <a:lstStyle/>
          <a:p>
            <a:pPr>
              <a:buNone/>
            </a:pPr>
            <a:r>
              <a:rPr lang="en-US" dirty="0"/>
              <a:t>RMS (Rate-monotonic scheduling)</a:t>
            </a:r>
          </a:p>
        </p:txBody>
      </p:sp>
      <p:pic>
        <p:nvPicPr>
          <p:cNvPr id="4" name="Picture 3">
            <a:extLst>
              <a:ext uri="{FF2B5EF4-FFF2-40B4-BE49-F238E27FC236}">
                <a16:creationId xmlns:a16="http://schemas.microsoft.com/office/drawing/2014/main" id="{FE480780-107B-4950-84BE-6C10272038FB}"/>
              </a:ext>
            </a:extLst>
          </p:cNvPr>
          <p:cNvPicPr>
            <a:picLocks noChangeAspect="1"/>
          </p:cNvPicPr>
          <p:nvPr/>
        </p:nvPicPr>
        <p:blipFill>
          <a:blip r:embed="rId2"/>
          <a:stretch>
            <a:fillRect/>
          </a:stretch>
        </p:blipFill>
        <p:spPr>
          <a:xfrm>
            <a:off x="1949304" y="2976134"/>
            <a:ext cx="4706236" cy="1478678"/>
          </a:xfrm>
          <a:prstGeom prst="rect">
            <a:avLst/>
          </a:prstGeom>
        </p:spPr>
      </p:pic>
      <p:sp>
        <p:nvSpPr>
          <p:cNvPr id="3" name="Text Placeholder 2">
            <a:extLst>
              <a:ext uri="{FF2B5EF4-FFF2-40B4-BE49-F238E27FC236}">
                <a16:creationId xmlns:a16="http://schemas.microsoft.com/office/drawing/2014/main" id="{F218CE5F-856B-4558-A4DF-DDB834DE070E}"/>
              </a:ext>
            </a:extLst>
          </p:cNvPr>
          <p:cNvSpPr>
            <a:spLocks noGrp="1"/>
          </p:cNvSpPr>
          <p:nvPr>
            <p:ph type="body" idx="1"/>
          </p:nvPr>
        </p:nvSpPr>
        <p:spPr>
          <a:xfrm>
            <a:off x="311698" y="847675"/>
            <a:ext cx="7797399" cy="1966409"/>
          </a:xfrm>
        </p:spPr>
        <p:txBody>
          <a:bodyPr/>
          <a:lstStyle/>
          <a:p>
            <a:r>
              <a:rPr lang="en-US" sz="1800" dirty="0" err="1"/>
              <a:t>Ti</a:t>
            </a:r>
            <a:r>
              <a:rPr lang="en-US" sz="1800" dirty="0"/>
              <a:t> (Pi , Ci)               P : Period   , C : Capacity (Processing Time )   </a:t>
            </a:r>
          </a:p>
          <a:p>
            <a:pPr lvl="1">
              <a:lnSpc>
                <a:spcPct val="100000"/>
              </a:lnSpc>
              <a:buSzPct val="100000"/>
            </a:pPr>
            <a:r>
              <a:rPr lang="en-US" sz="1600" dirty="0"/>
              <a:t>T1 (3 , 0.5) - Highest</a:t>
            </a:r>
          </a:p>
          <a:p>
            <a:pPr lvl="1">
              <a:lnSpc>
                <a:spcPct val="100000"/>
              </a:lnSpc>
              <a:buSzPct val="100000"/>
            </a:pPr>
            <a:r>
              <a:rPr lang="en-US" sz="1600" dirty="0"/>
              <a:t>T2 (4 , 1)     - Medium </a:t>
            </a:r>
          </a:p>
          <a:p>
            <a:pPr lvl="1">
              <a:lnSpc>
                <a:spcPct val="100000"/>
              </a:lnSpc>
              <a:buSzPct val="100000"/>
            </a:pPr>
            <a:r>
              <a:rPr lang="en-US" sz="1600"/>
              <a:t>T3 </a:t>
            </a:r>
            <a:r>
              <a:rPr lang="en-US" sz="1600" dirty="0"/>
              <a:t>(6 , 2)     - Lowest</a:t>
            </a:r>
            <a:r>
              <a:rPr lang="en-US" dirty="0"/>
              <a:t>	 		</a:t>
            </a:r>
          </a:p>
        </p:txBody>
      </p:sp>
    </p:spTree>
    <p:extLst>
      <p:ext uri="{BB962C8B-B14F-4D97-AF65-F5344CB8AC3E}">
        <p14:creationId xmlns:p14="http://schemas.microsoft.com/office/powerpoint/2010/main" val="63479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6EEB-38F1-4F25-B6DF-156679E1F1EF}"/>
              </a:ext>
            </a:extLst>
          </p:cNvPr>
          <p:cNvSpPr>
            <a:spLocks noGrp="1"/>
          </p:cNvSpPr>
          <p:nvPr>
            <p:ph type="title"/>
          </p:nvPr>
        </p:nvSpPr>
        <p:spPr/>
        <p:txBody>
          <a:bodyPr/>
          <a:lstStyle/>
          <a:p>
            <a:pPr>
              <a:buNone/>
            </a:pPr>
            <a:r>
              <a:rPr lang="en-US" dirty="0"/>
              <a:t>RMS (Rate-monotonic scheduling)</a:t>
            </a:r>
          </a:p>
        </p:txBody>
      </p:sp>
      <p:pic>
        <p:nvPicPr>
          <p:cNvPr id="4" name="Picture 3">
            <a:extLst>
              <a:ext uri="{FF2B5EF4-FFF2-40B4-BE49-F238E27FC236}">
                <a16:creationId xmlns:a16="http://schemas.microsoft.com/office/drawing/2014/main" id="{5397AD28-7F8D-4F7D-858E-78CD115260B5}"/>
              </a:ext>
            </a:extLst>
          </p:cNvPr>
          <p:cNvPicPr>
            <a:picLocks noChangeAspect="1"/>
          </p:cNvPicPr>
          <p:nvPr/>
        </p:nvPicPr>
        <p:blipFill>
          <a:blip r:embed="rId2"/>
          <a:stretch>
            <a:fillRect/>
          </a:stretch>
        </p:blipFill>
        <p:spPr>
          <a:xfrm>
            <a:off x="884902" y="735973"/>
            <a:ext cx="6892926" cy="3800586"/>
          </a:xfrm>
          <a:prstGeom prst="rect">
            <a:avLst/>
          </a:prstGeom>
        </p:spPr>
      </p:pic>
    </p:spTree>
    <p:extLst>
      <p:ext uri="{BB962C8B-B14F-4D97-AF65-F5344CB8AC3E}">
        <p14:creationId xmlns:p14="http://schemas.microsoft.com/office/powerpoint/2010/main" val="1238309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5DD0-351D-4752-BBDD-0B27A1E07991}"/>
              </a:ext>
            </a:extLst>
          </p:cNvPr>
          <p:cNvSpPr>
            <a:spLocks noGrp="1"/>
          </p:cNvSpPr>
          <p:nvPr>
            <p:ph type="title"/>
          </p:nvPr>
        </p:nvSpPr>
        <p:spPr/>
        <p:txBody>
          <a:bodyPr/>
          <a:lstStyle/>
          <a:p>
            <a:pPr>
              <a:buNone/>
            </a:pPr>
            <a:r>
              <a:rPr lang="en-US" dirty="0"/>
              <a:t>RMS vs EDL </a:t>
            </a:r>
          </a:p>
        </p:txBody>
      </p:sp>
      <p:pic>
        <p:nvPicPr>
          <p:cNvPr id="18" name="Picture 17">
            <a:extLst>
              <a:ext uri="{FF2B5EF4-FFF2-40B4-BE49-F238E27FC236}">
                <a16:creationId xmlns:a16="http://schemas.microsoft.com/office/drawing/2014/main" id="{02E6F01F-2A73-42F7-B971-EEF6B5B287C2}"/>
              </a:ext>
            </a:extLst>
          </p:cNvPr>
          <p:cNvPicPr>
            <a:picLocks noChangeAspect="1"/>
          </p:cNvPicPr>
          <p:nvPr/>
        </p:nvPicPr>
        <p:blipFill>
          <a:blip r:embed="rId2"/>
          <a:stretch>
            <a:fillRect/>
          </a:stretch>
        </p:blipFill>
        <p:spPr>
          <a:xfrm>
            <a:off x="0" y="758489"/>
            <a:ext cx="5748670" cy="4316269"/>
          </a:xfrm>
          <a:prstGeom prst="rect">
            <a:avLst/>
          </a:prstGeom>
        </p:spPr>
      </p:pic>
    </p:spTree>
    <p:extLst>
      <p:ext uri="{BB962C8B-B14F-4D97-AF65-F5344CB8AC3E}">
        <p14:creationId xmlns:p14="http://schemas.microsoft.com/office/powerpoint/2010/main" val="3623113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7883-338B-4E5B-AD88-D532FCCA289A}"/>
              </a:ext>
            </a:extLst>
          </p:cNvPr>
          <p:cNvSpPr>
            <a:spLocks noGrp="1"/>
          </p:cNvSpPr>
          <p:nvPr>
            <p:ph type="title"/>
          </p:nvPr>
        </p:nvSpPr>
        <p:spPr/>
        <p:txBody>
          <a:bodyPr/>
          <a:lstStyle/>
          <a:p>
            <a:pPr>
              <a:buNone/>
            </a:pPr>
            <a:r>
              <a:rPr lang="en-US" dirty="0"/>
              <a:t>RMS (Rate-monotonic scheduling)</a:t>
            </a:r>
          </a:p>
        </p:txBody>
      </p:sp>
      <p:sp>
        <p:nvSpPr>
          <p:cNvPr id="3" name="Text Placeholder 2">
            <a:extLst>
              <a:ext uri="{FF2B5EF4-FFF2-40B4-BE49-F238E27FC236}">
                <a16:creationId xmlns:a16="http://schemas.microsoft.com/office/drawing/2014/main" id="{E98D0D3B-7B31-4638-A098-06D60A49CFC6}"/>
              </a:ext>
            </a:extLst>
          </p:cNvPr>
          <p:cNvSpPr>
            <a:spLocks noGrp="1"/>
          </p:cNvSpPr>
          <p:nvPr>
            <p:ph type="body" idx="1"/>
          </p:nvPr>
        </p:nvSpPr>
        <p:spPr/>
        <p:txBody>
          <a:bodyPr/>
          <a:lstStyle/>
          <a:p>
            <a:r>
              <a:rPr lang="en-US" sz="1400" dirty="0">
                <a:hlinkClick r:id="rId2"/>
              </a:rPr>
              <a:t>Liu &amp; </a:t>
            </a:r>
            <a:r>
              <a:rPr lang="en-US" sz="1400" dirty="0" err="1">
                <a:hlinkClick r:id="rId2"/>
              </a:rPr>
              <a:t>Layland</a:t>
            </a:r>
            <a:r>
              <a:rPr lang="en-US" sz="1400" dirty="0">
                <a:hlinkClick r:id="rId2"/>
              </a:rPr>
              <a:t> (1973)</a:t>
            </a:r>
            <a:r>
              <a:rPr lang="en-US" sz="1400" dirty="0"/>
              <a:t> proved that for a set of </a:t>
            </a:r>
            <a:r>
              <a:rPr lang="en-US" sz="1400" i="1" dirty="0"/>
              <a:t>n</a:t>
            </a:r>
            <a:r>
              <a:rPr lang="en-US" sz="1400" dirty="0"/>
              <a:t> periodic tasks with unique periods, a feasible schedule that will always meet deadlines exists if the </a:t>
            </a:r>
            <a:r>
              <a:rPr lang="en-US" sz="1400" dirty="0">
                <a:hlinkClick r:id="rId3" tooltip="Central processing unit"/>
              </a:rPr>
              <a:t>CPU</a:t>
            </a:r>
            <a:r>
              <a:rPr lang="en-US" sz="1400" dirty="0"/>
              <a:t> utilization is below a </a:t>
            </a:r>
            <a:r>
              <a:rPr lang="en-US" sz="1400" dirty="0">
                <a:highlight>
                  <a:srgbClr val="FFFF00"/>
                </a:highlight>
              </a:rPr>
              <a:t>specific bound </a:t>
            </a:r>
            <a:r>
              <a:rPr lang="en-US" sz="1400" dirty="0"/>
              <a:t>(depending on the number of tasks). The schedulable test for RMS is:</a:t>
            </a:r>
          </a:p>
          <a:p>
            <a:endParaRPr lang="en-US" sz="1400" dirty="0"/>
          </a:p>
          <a:p>
            <a:endParaRPr lang="en-US" sz="1400" dirty="0"/>
          </a:p>
          <a:p>
            <a:endParaRPr lang="en-US" sz="1400" dirty="0"/>
          </a:p>
          <a:p>
            <a:endParaRPr lang="en-US" sz="1400" dirty="0"/>
          </a:p>
          <a:p>
            <a:endParaRPr lang="en-US" sz="1400" dirty="0"/>
          </a:p>
          <a:p>
            <a:r>
              <a:rPr lang="en-US" sz="1800" dirty="0"/>
              <a:t>U : CPU Utilization </a:t>
            </a:r>
          </a:p>
          <a:p>
            <a:r>
              <a:rPr lang="en-US" sz="1800" dirty="0"/>
              <a:t>C: Task Capacity </a:t>
            </a:r>
          </a:p>
          <a:p>
            <a:r>
              <a:rPr lang="en-US" sz="1800" dirty="0"/>
              <a:t>T: Task Periodicity </a:t>
            </a:r>
          </a:p>
          <a:p>
            <a:r>
              <a:rPr lang="en-US" sz="1800" dirty="0"/>
              <a:t>N : Number of tasks </a:t>
            </a:r>
          </a:p>
          <a:p>
            <a:endParaRPr lang="en-US" sz="1400" dirty="0"/>
          </a:p>
          <a:p>
            <a:pPr marL="76200" indent="0">
              <a:buNone/>
            </a:pPr>
            <a:endParaRPr lang="en-US" sz="1000" dirty="0"/>
          </a:p>
        </p:txBody>
      </p:sp>
      <p:pic>
        <p:nvPicPr>
          <p:cNvPr id="4" name="Picture 3">
            <a:extLst>
              <a:ext uri="{FF2B5EF4-FFF2-40B4-BE49-F238E27FC236}">
                <a16:creationId xmlns:a16="http://schemas.microsoft.com/office/drawing/2014/main" id="{B667F75D-BAD3-4047-9D34-FBF9763CAC54}"/>
              </a:ext>
            </a:extLst>
          </p:cNvPr>
          <p:cNvPicPr>
            <a:picLocks noChangeAspect="1"/>
          </p:cNvPicPr>
          <p:nvPr/>
        </p:nvPicPr>
        <p:blipFill>
          <a:blip r:embed="rId4"/>
          <a:stretch>
            <a:fillRect/>
          </a:stretch>
        </p:blipFill>
        <p:spPr>
          <a:xfrm>
            <a:off x="434905" y="1772092"/>
            <a:ext cx="3393545" cy="816492"/>
          </a:xfrm>
          <a:prstGeom prst="rect">
            <a:avLst/>
          </a:prstGeom>
        </p:spPr>
      </p:pic>
      <p:pic>
        <p:nvPicPr>
          <p:cNvPr id="5" name="Picture 4">
            <a:extLst>
              <a:ext uri="{FF2B5EF4-FFF2-40B4-BE49-F238E27FC236}">
                <a16:creationId xmlns:a16="http://schemas.microsoft.com/office/drawing/2014/main" id="{BED7CC0B-F58C-45BA-8A79-B9385F4556A5}"/>
              </a:ext>
            </a:extLst>
          </p:cNvPr>
          <p:cNvPicPr>
            <a:picLocks noChangeAspect="1"/>
          </p:cNvPicPr>
          <p:nvPr/>
        </p:nvPicPr>
        <p:blipFill>
          <a:blip r:embed="rId5"/>
          <a:stretch>
            <a:fillRect/>
          </a:stretch>
        </p:blipFill>
        <p:spPr>
          <a:xfrm>
            <a:off x="4067063" y="1876202"/>
            <a:ext cx="4359276" cy="608271"/>
          </a:xfrm>
          <a:prstGeom prst="rect">
            <a:avLst/>
          </a:prstGeom>
        </p:spPr>
      </p:pic>
    </p:spTree>
    <p:extLst>
      <p:ext uri="{BB962C8B-B14F-4D97-AF65-F5344CB8AC3E}">
        <p14:creationId xmlns:p14="http://schemas.microsoft.com/office/powerpoint/2010/main" val="367813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B8C3-A3E8-4CA1-90A8-59D36568CFB9}"/>
              </a:ext>
            </a:extLst>
          </p:cNvPr>
          <p:cNvSpPr>
            <a:spLocks noGrp="1"/>
          </p:cNvSpPr>
          <p:nvPr>
            <p:ph type="title"/>
          </p:nvPr>
        </p:nvSpPr>
        <p:spPr/>
        <p:txBody>
          <a:bodyPr/>
          <a:lstStyle/>
          <a:p>
            <a:pPr>
              <a:buNone/>
            </a:pPr>
            <a:r>
              <a:rPr lang="en-US" dirty="0"/>
              <a:t>References  </a:t>
            </a:r>
          </a:p>
        </p:txBody>
      </p:sp>
      <p:sp>
        <p:nvSpPr>
          <p:cNvPr id="3" name="Text Placeholder 2">
            <a:extLst>
              <a:ext uri="{FF2B5EF4-FFF2-40B4-BE49-F238E27FC236}">
                <a16:creationId xmlns:a16="http://schemas.microsoft.com/office/drawing/2014/main" id="{AF91E6F2-E2AA-4847-8FCF-0B677776389F}"/>
              </a:ext>
            </a:extLst>
          </p:cNvPr>
          <p:cNvSpPr>
            <a:spLocks noGrp="1"/>
          </p:cNvSpPr>
          <p:nvPr>
            <p:ph type="body" idx="1"/>
          </p:nvPr>
        </p:nvSpPr>
        <p:spPr>
          <a:xfrm>
            <a:off x="318788" y="847800"/>
            <a:ext cx="8520600" cy="4295700"/>
          </a:xfrm>
        </p:spPr>
        <p:txBody>
          <a:bodyPr/>
          <a:lstStyle/>
          <a:p>
            <a:r>
              <a:rPr lang="en-US" dirty="0"/>
              <a:t>Use </a:t>
            </a:r>
            <a:r>
              <a:rPr lang="en-US" dirty="0">
                <a:hlinkClick r:id="rId2"/>
              </a:rPr>
              <a:t>https://www.draw.io/</a:t>
            </a:r>
            <a:r>
              <a:rPr lang="en-US" dirty="0"/>
              <a:t> to draw the sequence Diagram</a:t>
            </a:r>
          </a:p>
          <a:p>
            <a:endParaRPr lang="en-US" dirty="0">
              <a:hlinkClick r:id="rId3"/>
            </a:endParaRPr>
          </a:p>
          <a:p>
            <a:r>
              <a:rPr lang="en-US" dirty="0">
                <a:hlinkClick r:id="rId3"/>
              </a:rPr>
              <a:t>http://s1.nonlinear.ir/epublish/book/Embedded_Microcomputer_Systems_Real_Time_Interfacing_1111426252.pdf</a:t>
            </a:r>
            <a:r>
              <a:rPr lang="en-US" dirty="0"/>
              <a:t> </a:t>
            </a:r>
          </a:p>
          <a:p>
            <a:r>
              <a:rPr lang="en-US" dirty="0">
                <a:hlinkClick r:id="rId4"/>
              </a:rPr>
              <a:t>https://pdfs.semanticscholar.org/a312/430dc5a54a1cae78e19f06c3ffa8509015a7.pdf</a:t>
            </a:r>
            <a:endParaRPr lang="en-US" dirty="0"/>
          </a:p>
          <a:p>
            <a:r>
              <a:rPr lang="en-US" dirty="0">
                <a:hlinkClick r:id="rId5"/>
              </a:rPr>
              <a:t>https://en.wikipedia.org/wiki/Rate-monotonic_scheduling</a:t>
            </a:r>
            <a:endParaRPr lang="en-US" dirty="0"/>
          </a:p>
          <a:p>
            <a:pPr marL="76200" indent="0">
              <a:buNone/>
            </a:pPr>
            <a:endParaRPr lang="en-US" dirty="0"/>
          </a:p>
        </p:txBody>
      </p:sp>
    </p:spTree>
    <p:extLst>
      <p:ext uri="{BB962C8B-B14F-4D97-AF65-F5344CB8AC3E}">
        <p14:creationId xmlns:p14="http://schemas.microsoft.com/office/powerpoint/2010/main" val="3966544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7"/>
          <p:cNvSpPr/>
          <p:nvPr/>
        </p:nvSpPr>
        <p:spPr>
          <a:xfrm>
            <a:off x="0" y="0"/>
            <a:ext cx="9170400" cy="41463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p:nvPr/>
        </p:nvSpPr>
        <p:spPr>
          <a:xfrm>
            <a:off x="551100" y="3031000"/>
            <a:ext cx="5637000" cy="7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a:solidFill>
                  <a:srgbClr val="FFFFFF"/>
                </a:solidFill>
              </a:rPr>
              <a:t>THANK YOU</a:t>
            </a:r>
            <a:endParaRPr sz="3000" b="1" dirty="0">
              <a:solidFill>
                <a:srgbClr val="FFFFFF"/>
              </a:solidFill>
            </a:endParaRPr>
          </a:p>
          <a:p>
            <a:pPr marL="0" lvl="0" indent="0" algn="l" rtl="0">
              <a:spcBef>
                <a:spcPts val="0"/>
              </a:spcBef>
              <a:spcAft>
                <a:spcPts val="0"/>
              </a:spcAft>
              <a:buNone/>
            </a:pPr>
            <a:r>
              <a:rPr lang="en-GB" dirty="0">
                <a:solidFill>
                  <a:srgbClr val="FFFFFF"/>
                </a:solidFill>
              </a:rPr>
              <a:t>Hossam Adel</a:t>
            </a:r>
            <a:endParaRPr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87900" y="125"/>
            <a:ext cx="6881100" cy="68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Agenda</a:t>
            </a:r>
            <a:endParaRPr/>
          </a:p>
        </p:txBody>
      </p:sp>
      <p:sp>
        <p:nvSpPr>
          <p:cNvPr id="26" name="Google Shape;26;p5"/>
          <p:cNvSpPr txBox="1">
            <a:spLocks noGrp="1"/>
          </p:cNvSpPr>
          <p:nvPr>
            <p:ph type="body" idx="1"/>
          </p:nvPr>
        </p:nvSpPr>
        <p:spPr>
          <a:xfrm>
            <a:off x="311700" y="847675"/>
            <a:ext cx="4686000" cy="42957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Char char="●"/>
            </a:pPr>
            <a:r>
              <a:rPr lang="en-GB" sz="2000" dirty="0"/>
              <a:t>Introduction</a:t>
            </a:r>
            <a:endParaRPr sz="2000" dirty="0"/>
          </a:p>
          <a:p>
            <a:pPr marL="457200" lvl="0" indent="-381000" algn="l" rtl="0">
              <a:lnSpc>
                <a:spcPct val="150000"/>
              </a:lnSpc>
              <a:spcBef>
                <a:spcPts val="0"/>
              </a:spcBef>
              <a:spcAft>
                <a:spcPts val="0"/>
              </a:spcAft>
              <a:buSzPts val="2400"/>
              <a:buChar char="●"/>
            </a:pPr>
            <a:r>
              <a:rPr lang="en-US" sz="2000" dirty="0"/>
              <a:t>Static Design </a:t>
            </a:r>
            <a:endParaRPr sz="2000" dirty="0"/>
          </a:p>
          <a:p>
            <a:pPr marL="457200" lvl="0" indent="-381000" algn="l" rtl="0">
              <a:lnSpc>
                <a:spcPct val="150000"/>
              </a:lnSpc>
              <a:spcBef>
                <a:spcPts val="0"/>
              </a:spcBef>
              <a:spcAft>
                <a:spcPts val="0"/>
              </a:spcAft>
              <a:buSzPts val="2400"/>
              <a:buChar char="●"/>
            </a:pPr>
            <a:r>
              <a:rPr lang="en-US" sz="2000" dirty="0"/>
              <a:t>Dynamic Design</a:t>
            </a:r>
            <a:endParaRPr sz="2000" dirty="0"/>
          </a:p>
          <a:p>
            <a:pPr marL="457200" lvl="0" indent="-381000" algn="l" rtl="0">
              <a:lnSpc>
                <a:spcPct val="150000"/>
              </a:lnSpc>
              <a:spcBef>
                <a:spcPts val="0"/>
              </a:spcBef>
              <a:spcAft>
                <a:spcPts val="0"/>
              </a:spcAft>
              <a:buSzPts val="2400"/>
              <a:buChar char="●"/>
            </a:pPr>
            <a:r>
              <a:rPr lang="en-GB" sz="2000" dirty="0"/>
              <a:t>TMU (Timer </a:t>
            </a:r>
            <a:r>
              <a:rPr lang="en-GB" sz="2000" dirty="0" err="1"/>
              <a:t>Magnt</a:t>
            </a:r>
            <a:r>
              <a:rPr lang="en-GB" sz="2000" dirty="0"/>
              <a:t> Unit)</a:t>
            </a:r>
          </a:p>
          <a:p>
            <a:pPr marL="457200" lvl="0" indent="-381000" algn="l" rtl="0">
              <a:lnSpc>
                <a:spcPct val="150000"/>
              </a:lnSpc>
              <a:spcBef>
                <a:spcPts val="0"/>
              </a:spcBef>
              <a:spcAft>
                <a:spcPts val="0"/>
              </a:spcAft>
              <a:buSzPts val="2400"/>
              <a:buChar char="●"/>
            </a:pPr>
            <a:r>
              <a:rPr lang="en-GB" sz="2000" dirty="0"/>
              <a:t>BCM (Basic Com Module)</a:t>
            </a:r>
          </a:p>
          <a:p>
            <a:pPr marL="457200" lvl="0" indent="-381000" algn="l" rtl="0">
              <a:lnSpc>
                <a:spcPct val="150000"/>
              </a:lnSpc>
              <a:spcBef>
                <a:spcPts val="0"/>
              </a:spcBef>
              <a:spcAft>
                <a:spcPts val="0"/>
              </a:spcAft>
              <a:buSzPts val="2400"/>
              <a:buChar char="●"/>
            </a:pPr>
            <a:r>
              <a:rPr lang="en-GB" sz="2000" dirty="0"/>
              <a:t>Small OS </a:t>
            </a:r>
          </a:p>
          <a:p>
            <a:pPr marL="457200" lvl="0" indent="-381000" algn="l" rtl="0">
              <a:lnSpc>
                <a:spcPct val="150000"/>
              </a:lnSpc>
              <a:spcBef>
                <a:spcPts val="0"/>
              </a:spcBef>
              <a:spcAft>
                <a:spcPts val="0"/>
              </a:spcAft>
              <a:buSzPts val="2400"/>
              <a:buChar char="●"/>
            </a:pPr>
            <a:r>
              <a:rPr lang="en-GB" sz="2000" dirty="0"/>
              <a:t>Application Design using RTOS</a:t>
            </a:r>
          </a:p>
          <a:p>
            <a:pPr marL="457200" lvl="0" indent="-381000" algn="l" rtl="0">
              <a:lnSpc>
                <a:spcPct val="150000"/>
              </a:lnSpc>
              <a:spcBef>
                <a:spcPts val="0"/>
              </a:spcBef>
              <a:spcAft>
                <a:spcPts val="0"/>
              </a:spcAft>
              <a:buSzPts val="2400"/>
              <a:buChar char="●"/>
            </a:pPr>
            <a:r>
              <a:rPr lang="en-GB" sz="2000" dirty="0"/>
              <a:t>References </a:t>
            </a:r>
            <a:endParaRPr sz="2000" dirty="0"/>
          </a:p>
          <a:p>
            <a:pPr marL="457200" lvl="0" indent="-381000" algn="l" rtl="0">
              <a:lnSpc>
                <a:spcPct val="150000"/>
              </a:lnSpc>
              <a:spcBef>
                <a:spcPts val="0"/>
              </a:spcBef>
              <a:spcAft>
                <a:spcPts val="0"/>
              </a:spcAft>
              <a:buSzPts val="2400"/>
              <a:buChar char="●"/>
            </a:pPr>
            <a:r>
              <a:rPr lang="en-GB" sz="2000" dirty="0"/>
              <a:t>Q&amp;A</a:t>
            </a:r>
            <a:endParaRPr sz="2000" dirty="0"/>
          </a:p>
        </p:txBody>
      </p:sp>
      <p:pic>
        <p:nvPicPr>
          <p:cNvPr id="27" name="Google Shape;27;p5"/>
          <p:cNvPicPr preferRelativeResize="0"/>
          <p:nvPr/>
        </p:nvPicPr>
        <p:blipFill rotWithShape="1">
          <a:blip r:embed="rId3">
            <a:alphaModFix/>
          </a:blip>
          <a:srcRect l="8805" t="4661" r="11072" b="5692"/>
          <a:stretch/>
        </p:blipFill>
        <p:spPr>
          <a:xfrm rot="1379998">
            <a:off x="5663686" y="1096129"/>
            <a:ext cx="2636953" cy="29502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6"/>
          <p:cNvSpPr/>
          <p:nvPr/>
        </p:nvSpPr>
        <p:spPr>
          <a:xfrm>
            <a:off x="0" y="0"/>
            <a:ext cx="9144000" cy="6855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293700" y="22725"/>
            <a:ext cx="4576500" cy="5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dirty="0">
                <a:solidFill>
                  <a:srgbClr val="FFFFFF"/>
                </a:solidFill>
              </a:rPr>
              <a:t>Introduction </a:t>
            </a:r>
            <a:endParaRPr b="1" dirty="0">
              <a:solidFill>
                <a:srgbClr val="FFFFFF"/>
              </a:solidFill>
            </a:endParaRPr>
          </a:p>
        </p:txBody>
      </p:sp>
      <p:sp>
        <p:nvSpPr>
          <p:cNvPr id="34" name="Google Shape;34;p6"/>
          <p:cNvSpPr txBox="1">
            <a:spLocks noGrp="1"/>
          </p:cNvSpPr>
          <p:nvPr>
            <p:ph type="body" idx="1"/>
          </p:nvPr>
        </p:nvSpPr>
        <p:spPr>
          <a:xfrm>
            <a:off x="311700" y="968450"/>
            <a:ext cx="8520600" cy="36765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SzPct val="110000"/>
              <a:buFont typeface="Roboto"/>
              <a:buChar char="●"/>
            </a:pPr>
            <a:r>
              <a:rPr lang="en-US" sz="2000" dirty="0">
                <a:latin typeface="Roboto"/>
                <a:ea typeface="Roboto"/>
                <a:cs typeface="Roboto"/>
                <a:sym typeface="Roboto"/>
              </a:rPr>
              <a:t>SW Design</a:t>
            </a:r>
          </a:p>
          <a:p>
            <a:pPr lvl="1" indent="-381000">
              <a:spcBef>
                <a:spcPts val="0"/>
              </a:spcBef>
              <a:buSzPct val="110000"/>
              <a:buFont typeface="Roboto"/>
              <a:buChar char="●"/>
            </a:pPr>
            <a:r>
              <a:rPr lang="en-US" sz="1400" dirty="0"/>
              <a:t>Software design is the process of envisioning and defining software solutions to one or more sets of problems. One of the main components of software design is the </a:t>
            </a:r>
            <a:r>
              <a:rPr lang="en-US" sz="1400" dirty="0">
                <a:hlinkClick r:id="rId3" tooltip="Software requirements analysis"/>
              </a:rPr>
              <a:t>software requirements analysis</a:t>
            </a:r>
            <a:r>
              <a:rPr lang="en-US" sz="1400" dirty="0"/>
              <a:t> (SRA).</a:t>
            </a:r>
          </a:p>
          <a:p>
            <a:pPr marL="457200" marR="0" lvl="0" indent="-381000" algn="l" rtl="0">
              <a:lnSpc>
                <a:spcPct val="115000"/>
              </a:lnSpc>
              <a:spcBef>
                <a:spcPts val="0"/>
              </a:spcBef>
              <a:spcAft>
                <a:spcPts val="0"/>
              </a:spcAft>
              <a:buSzPct val="115000"/>
              <a:buFont typeface="Roboto"/>
              <a:buChar char="●"/>
            </a:pPr>
            <a:r>
              <a:rPr lang="en-US" sz="2000" dirty="0">
                <a:latin typeface="Roboto"/>
                <a:ea typeface="Roboto"/>
                <a:cs typeface="Roboto"/>
                <a:sym typeface="Roboto"/>
              </a:rPr>
              <a:t>Design Specs</a:t>
            </a:r>
          </a:p>
          <a:p>
            <a:pPr lvl="1" indent="-381000">
              <a:spcBef>
                <a:spcPts val="0"/>
              </a:spcBef>
              <a:buSzPct val="110000"/>
              <a:buFont typeface="Roboto"/>
              <a:buChar char="●"/>
            </a:pPr>
            <a:r>
              <a:rPr lang="en-US" sz="1400" b="1" dirty="0"/>
              <a:t>Compatibility (</a:t>
            </a:r>
            <a:r>
              <a:rPr lang="en-US" sz="1400" dirty="0"/>
              <a:t>backward-compatible</a:t>
            </a:r>
            <a:r>
              <a:rPr lang="en-US" sz="1400" b="1" dirty="0"/>
              <a:t>)</a:t>
            </a:r>
          </a:p>
          <a:p>
            <a:pPr lvl="1" indent="-381000">
              <a:spcBef>
                <a:spcPts val="0"/>
              </a:spcBef>
              <a:buSzPct val="110000"/>
              <a:buFont typeface="Roboto"/>
              <a:buChar char="●"/>
            </a:pPr>
            <a:r>
              <a:rPr lang="en-US" sz="1400" dirty="0">
                <a:latin typeface="Roboto"/>
                <a:ea typeface="Roboto"/>
                <a:cs typeface="Roboto"/>
                <a:sym typeface="Roboto"/>
              </a:rPr>
              <a:t>Extendibility </a:t>
            </a:r>
            <a:r>
              <a:rPr lang="en-US" sz="1400" dirty="0"/>
              <a:t>(add new code</a:t>
            </a:r>
            <a:r>
              <a:rPr lang="en-US" sz="1400" dirty="0">
                <a:latin typeface="Roboto"/>
                <a:ea typeface="Roboto"/>
                <a:cs typeface="Roboto"/>
                <a:sym typeface="Roboto"/>
              </a:rPr>
              <a:t>)</a:t>
            </a:r>
          </a:p>
          <a:p>
            <a:pPr lvl="1" indent="-381000">
              <a:spcBef>
                <a:spcPts val="0"/>
              </a:spcBef>
              <a:buSzPct val="110000"/>
              <a:buFont typeface="Roboto"/>
              <a:buChar char="●"/>
            </a:pPr>
            <a:r>
              <a:rPr lang="en-US" sz="1400" dirty="0"/>
              <a:t>Modularity </a:t>
            </a:r>
          </a:p>
          <a:p>
            <a:pPr lvl="1" indent="-381000">
              <a:spcBef>
                <a:spcPts val="0"/>
              </a:spcBef>
              <a:buSzPct val="110000"/>
              <a:buFont typeface="Roboto"/>
              <a:buChar char="●"/>
            </a:pPr>
            <a:r>
              <a:rPr lang="en-US" sz="1400" dirty="0"/>
              <a:t>Maintainability (easy for debug)</a:t>
            </a:r>
          </a:p>
          <a:p>
            <a:pPr lvl="1" indent="-381000">
              <a:spcBef>
                <a:spcPts val="0"/>
              </a:spcBef>
              <a:buSzPct val="110000"/>
              <a:buFont typeface="Roboto"/>
              <a:buChar char="●"/>
            </a:pPr>
            <a:r>
              <a:rPr lang="en-US" sz="1400" dirty="0"/>
              <a:t>Reusability</a:t>
            </a:r>
          </a:p>
          <a:p>
            <a:pPr lvl="1" indent="-381000">
              <a:spcBef>
                <a:spcPts val="0"/>
              </a:spcBef>
              <a:buSzPct val="110000"/>
              <a:buFont typeface="Roboto"/>
              <a:buChar char="●"/>
            </a:pPr>
            <a:r>
              <a:rPr lang="en-US" sz="1400" dirty="0"/>
              <a:t>Robustness (work hard)</a:t>
            </a:r>
          </a:p>
          <a:p>
            <a:pPr lvl="1" indent="-381000">
              <a:spcBef>
                <a:spcPts val="0"/>
              </a:spcBef>
              <a:buSzPct val="110000"/>
              <a:buFont typeface="Roboto"/>
              <a:buChar char="●"/>
            </a:pPr>
            <a:r>
              <a:rPr lang="en-US" sz="1400" dirty="0"/>
              <a:t>Usability (user interface)</a:t>
            </a:r>
          </a:p>
          <a:p>
            <a:pPr lvl="1" indent="-381000">
              <a:spcBef>
                <a:spcPts val="0"/>
              </a:spcBef>
              <a:buSzPct val="110000"/>
              <a:buFont typeface="Roboto"/>
              <a:buChar char="●"/>
            </a:pPr>
            <a:r>
              <a:rPr lang="en-US" sz="1400" dirty="0"/>
              <a:t>Scalability (increase input data)</a:t>
            </a:r>
          </a:p>
          <a:p>
            <a:pPr lvl="1" indent="-381000">
              <a:spcBef>
                <a:spcPts val="0"/>
              </a:spcBef>
              <a:buSzPts val="2400"/>
              <a:buFont typeface="Roboto"/>
              <a:buChar char="●"/>
            </a:pPr>
            <a:endParaRPr dirty="0">
              <a:latin typeface="Roboto"/>
              <a:ea typeface="Roboto"/>
              <a:cs typeface="Roboto"/>
              <a:sym typeface="Roboto"/>
            </a:endParaRPr>
          </a:p>
          <a:p>
            <a:pPr marL="558800" lvl="1" indent="0">
              <a:spcBef>
                <a:spcPts val="0"/>
              </a:spcBef>
              <a:buNone/>
            </a:pPr>
            <a:endParaRPr lang="en-US" dirty="0"/>
          </a:p>
          <a:p>
            <a:pPr lvl="1">
              <a:spcBef>
                <a:spcPts val="0"/>
              </a:spcBef>
            </a:pPr>
            <a:endParaRPr lang="en-US" dirty="0">
              <a:latin typeface="Roboto"/>
              <a:ea typeface="Roboto"/>
              <a:cs typeface="Roboto"/>
              <a:sym typeface="Roboto"/>
            </a:endParaRPr>
          </a:p>
          <a:p>
            <a:pPr lvl="1">
              <a:spcBef>
                <a:spcPts val="0"/>
              </a:spcBef>
            </a:pPr>
            <a:endParaRPr lang="en-US" dirty="0"/>
          </a:p>
          <a:p>
            <a:pPr lvl="1">
              <a:spcBef>
                <a:spcPts val="0"/>
              </a:spcBef>
            </a:pPr>
            <a:endParaRPr lang="en-US" dirty="0">
              <a:latin typeface="Roboto"/>
              <a:ea typeface="Roboto"/>
              <a:cs typeface="Roboto"/>
              <a:sym typeface="Roboto"/>
            </a:endParaRPr>
          </a:p>
          <a:p>
            <a:pPr lvl="8">
              <a:spcBef>
                <a:spcPts val="0"/>
              </a:spcBef>
            </a:pPr>
            <a:endParaRPr lang="en-US" dirty="0">
              <a:latin typeface="Roboto"/>
              <a:ea typeface="Roboto"/>
              <a:cs typeface="Roboto"/>
              <a:sym typeface="Roboto"/>
            </a:endParaRPr>
          </a:p>
          <a:p>
            <a:pPr marL="558800" lvl="1" indent="0">
              <a:spcBef>
                <a:spcPts val="0"/>
              </a:spcBef>
              <a:buNone/>
            </a:pPr>
            <a:endParaRPr dirty="0">
              <a:latin typeface="Roboto"/>
              <a:ea typeface="Roboto"/>
              <a:cs typeface="Roboto"/>
              <a:sym typeface="Roboto"/>
            </a:endParaRPr>
          </a:p>
        </p:txBody>
      </p:sp>
      <p:pic>
        <p:nvPicPr>
          <p:cNvPr id="2" name="Picture 1">
            <a:extLst>
              <a:ext uri="{FF2B5EF4-FFF2-40B4-BE49-F238E27FC236}">
                <a16:creationId xmlns:a16="http://schemas.microsoft.com/office/drawing/2014/main" id="{70A550AA-7656-48AF-9604-9E0D1B06C123}"/>
              </a:ext>
            </a:extLst>
          </p:cNvPr>
          <p:cNvPicPr>
            <a:picLocks noChangeAspect="1"/>
          </p:cNvPicPr>
          <p:nvPr/>
        </p:nvPicPr>
        <p:blipFill>
          <a:blip r:embed="rId4"/>
          <a:stretch>
            <a:fillRect/>
          </a:stretch>
        </p:blipFill>
        <p:spPr>
          <a:xfrm>
            <a:off x="3922507" y="2014794"/>
            <a:ext cx="5146158" cy="22813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CD4-3F36-4830-B335-C96CDAF48954}"/>
              </a:ext>
            </a:extLst>
          </p:cNvPr>
          <p:cNvSpPr>
            <a:spLocks noGrp="1"/>
          </p:cNvSpPr>
          <p:nvPr>
            <p:ph type="title"/>
          </p:nvPr>
        </p:nvSpPr>
        <p:spPr/>
        <p:txBody>
          <a:bodyPr/>
          <a:lstStyle/>
          <a:p>
            <a:pPr>
              <a:buNone/>
            </a:pPr>
            <a:r>
              <a:rPr lang="en-US" dirty="0"/>
              <a:t>Software Design </a:t>
            </a:r>
          </a:p>
        </p:txBody>
      </p:sp>
      <p:sp>
        <p:nvSpPr>
          <p:cNvPr id="3" name="Text Placeholder 2">
            <a:extLst>
              <a:ext uri="{FF2B5EF4-FFF2-40B4-BE49-F238E27FC236}">
                <a16:creationId xmlns:a16="http://schemas.microsoft.com/office/drawing/2014/main" id="{53AF6FE6-D24C-42E3-862C-CAC5B091878B}"/>
              </a:ext>
            </a:extLst>
          </p:cNvPr>
          <p:cNvSpPr>
            <a:spLocks noGrp="1"/>
          </p:cNvSpPr>
          <p:nvPr>
            <p:ph type="body" idx="1"/>
          </p:nvPr>
        </p:nvSpPr>
        <p:spPr/>
        <p:txBody>
          <a:bodyPr/>
          <a:lstStyle/>
          <a:p>
            <a:pPr marL="76200" indent="0">
              <a:buNone/>
            </a:pPr>
            <a:r>
              <a:rPr lang="en-US" sz="1400" dirty="0"/>
              <a:t>                  Bottom Up Design                                                                         Top-Down Design </a:t>
            </a:r>
          </a:p>
          <a:p>
            <a:pPr marL="76200" indent="0">
              <a:buNone/>
            </a:pPr>
            <a:endParaRPr lang="en-US" sz="1400" dirty="0"/>
          </a:p>
          <a:p>
            <a:pPr marL="76200" indent="0">
              <a:buNone/>
            </a:pPr>
            <a:r>
              <a:rPr lang="en-US" dirty="0"/>
              <a:t> </a:t>
            </a:r>
          </a:p>
        </p:txBody>
      </p:sp>
      <p:pic>
        <p:nvPicPr>
          <p:cNvPr id="4" name="Picture 3">
            <a:extLst>
              <a:ext uri="{FF2B5EF4-FFF2-40B4-BE49-F238E27FC236}">
                <a16:creationId xmlns:a16="http://schemas.microsoft.com/office/drawing/2014/main" id="{3A69FA85-78B3-4E42-9F06-2F061A1BE10E}"/>
              </a:ext>
            </a:extLst>
          </p:cNvPr>
          <p:cNvPicPr>
            <a:picLocks noChangeAspect="1"/>
          </p:cNvPicPr>
          <p:nvPr/>
        </p:nvPicPr>
        <p:blipFill>
          <a:blip r:embed="rId2"/>
          <a:stretch>
            <a:fillRect/>
          </a:stretch>
        </p:blipFill>
        <p:spPr>
          <a:xfrm>
            <a:off x="311700" y="1261729"/>
            <a:ext cx="3917915" cy="3177091"/>
          </a:xfrm>
          <a:prstGeom prst="rect">
            <a:avLst/>
          </a:prstGeom>
        </p:spPr>
      </p:pic>
      <p:pic>
        <p:nvPicPr>
          <p:cNvPr id="5" name="Picture 4">
            <a:extLst>
              <a:ext uri="{FF2B5EF4-FFF2-40B4-BE49-F238E27FC236}">
                <a16:creationId xmlns:a16="http://schemas.microsoft.com/office/drawing/2014/main" id="{8E2EAAE7-9BF1-4F0F-84B8-A520D244104E}"/>
              </a:ext>
            </a:extLst>
          </p:cNvPr>
          <p:cNvPicPr>
            <a:picLocks noChangeAspect="1"/>
          </p:cNvPicPr>
          <p:nvPr/>
        </p:nvPicPr>
        <p:blipFill>
          <a:blip r:embed="rId3"/>
          <a:stretch>
            <a:fillRect/>
          </a:stretch>
        </p:blipFill>
        <p:spPr>
          <a:xfrm>
            <a:off x="4229615" y="1337265"/>
            <a:ext cx="4685602" cy="2204363"/>
          </a:xfrm>
          <a:prstGeom prst="rect">
            <a:avLst/>
          </a:prstGeom>
        </p:spPr>
      </p:pic>
    </p:spTree>
    <p:extLst>
      <p:ext uri="{BB962C8B-B14F-4D97-AF65-F5344CB8AC3E}">
        <p14:creationId xmlns:p14="http://schemas.microsoft.com/office/powerpoint/2010/main" val="302962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3CA6-847F-4AEC-AB1C-47DC731045DE}"/>
              </a:ext>
            </a:extLst>
          </p:cNvPr>
          <p:cNvSpPr>
            <a:spLocks noGrp="1"/>
          </p:cNvSpPr>
          <p:nvPr>
            <p:ph type="title"/>
          </p:nvPr>
        </p:nvSpPr>
        <p:spPr/>
        <p:txBody>
          <a:bodyPr/>
          <a:lstStyle/>
          <a:p>
            <a:pPr>
              <a:buNone/>
            </a:pPr>
            <a:r>
              <a:rPr lang="en-US" dirty="0"/>
              <a:t>Static Design (software architecture) </a:t>
            </a:r>
          </a:p>
        </p:txBody>
      </p:sp>
      <p:sp>
        <p:nvSpPr>
          <p:cNvPr id="3" name="Text Placeholder 2">
            <a:extLst>
              <a:ext uri="{FF2B5EF4-FFF2-40B4-BE49-F238E27FC236}">
                <a16:creationId xmlns:a16="http://schemas.microsoft.com/office/drawing/2014/main" id="{932E6C09-F89B-44D9-A42C-3E6495FC0873}"/>
              </a:ext>
            </a:extLst>
          </p:cNvPr>
          <p:cNvSpPr>
            <a:spLocks noGrp="1"/>
          </p:cNvSpPr>
          <p:nvPr>
            <p:ph type="body" idx="1"/>
          </p:nvPr>
        </p:nvSpPr>
        <p:spPr/>
        <p:txBody>
          <a:bodyPr/>
          <a:lstStyle/>
          <a:p>
            <a:r>
              <a:rPr lang="en-US" dirty="0"/>
              <a:t>Static Design have an answer for ..</a:t>
            </a:r>
          </a:p>
          <a:p>
            <a:pPr lvl="1"/>
            <a:r>
              <a:rPr lang="en-US" dirty="0"/>
              <a:t>What are the layers we have ? </a:t>
            </a:r>
          </a:p>
          <a:p>
            <a:pPr lvl="1"/>
            <a:r>
              <a:rPr lang="en-US" dirty="0"/>
              <a:t>Where’s the module allocate ? </a:t>
            </a:r>
          </a:p>
        </p:txBody>
      </p:sp>
      <p:pic>
        <p:nvPicPr>
          <p:cNvPr id="4" name="Picture 3">
            <a:extLst>
              <a:ext uri="{FF2B5EF4-FFF2-40B4-BE49-F238E27FC236}">
                <a16:creationId xmlns:a16="http://schemas.microsoft.com/office/drawing/2014/main" id="{1FE4590C-6F41-4255-8C40-F4CBCFBC6D2F}"/>
              </a:ext>
            </a:extLst>
          </p:cNvPr>
          <p:cNvPicPr>
            <a:picLocks noChangeAspect="1"/>
          </p:cNvPicPr>
          <p:nvPr/>
        </p:nvPicPr>
        <p:blipFill>
          <a:blip r:embed="rId2"/>
          <a:stretch>
            <a:fillRect/>
          </a:stretch>
        </p:blipFill>
        <p:spPr>
          <a:xfrm>
            <a:off x="1331433" y="2543023"/>
            <a:ext cx="5572830" cy="2374229"/>
          </a:xfrm>
          <a:prstGeom prst="rect">
            <a:avLst/>
          </a:prstGeom>
        </p:spPr>
      </p:pic>
    </p:spTree>
    <p:extLst>
      <p:ext uri="{BB962C8B-B14F-4D97-AF65-F5344CB8AC3E}">
        <p14:creationId xmlns:p14="http://schemas.microsoft.com/office/powerpoint/2010/main" val="248079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9AAD-7C76-4EAD-9877-FA00F3630E12}"/>
              </a:ext>
            </a:extLst>
          </p:cNvPr>
          <p:cNvSpPr>
            <a:spLocks noGrp="1"/>
          </p:cNvSpPr>
          <p:nvPr>
            <p:ph type="title"/>
          </p:nvPr>
        </p:nvSpPr>
        <p:spPr/>
        <p:txBody>
          <a:bodyPr/>
          <a:lstStyle/>
          <a:p>
            <a:pPr>
              <a:buNone/>
            </a:pPr>
            <a:r>
              <a:rPr lang="en-US" dirty="0"/>
              <a:t>Dynamic Design </a:t>
            </a:r>
          </a:p>
        </p:txBody>
      </p:sp>
      <p:sp>
        <p:nvSpPr>
          <p:cNvPr id="3" name="Text Placeholder 2">
            <a:extLst>
              <a:ext uri="{FF2B5EF4-FFF2-40B4-BE49-F238E27FC236}">
                <a16:creationId xmlns:a16="http://schemas.microsoft.com/office/drawing/2014/main" id="{2F7FE306-C658-4647-8D6D-71C11612D59C}"/>
              </a:ext>
            </a:extLst>
          </p:cNvPr>
          <p:cNvSpPr>
            <a:spLocks noGrp="1"/>
          </p:cNvSpPr>
          <p:nvPr>
            <p:ph type="body" idx="1"/>
          </p:nvPr>
        </p:nvSpPr>
        <p:spPr/>
        <p:txBody>
          <a:bodyPr/>
          <a:lstStyle/>
          <a:p>
            <a:r>
              <a:rPr lang="en-US" dirty="0"/>
              <a:t>Dynamic Design always answer how the modules talk with each other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B46B9E74-9197-4CBE-B1D1-3C3500E22402}"/>
              </a:ext>
            </a:extLst>
          </p:cNvPr>
          <p:cNvPicPr>
            <a:picLocks noChangeAspect="1"/>
          </p:cNvPicPr>
          <p:nvPr/>
        </p:nvPicPr>
        <p:blipFill>
          <a:blip r:embed="rId2"/>
          <a:stretch>
            <a:fillRect/>
          </a:stretch>
        </p:blipFill>
        <p:spPr>
          <a:xfrm>
            <a:off x="4325678" y="1562322"/>
            <a:ext cx="4074042" cy="2738967"/>
          </a:xfrm>
          <a:prstGeom prst="rect">
            <a:avLst/>
          </a:prstGeom>
        </p:spPr>
      </p:pic>
    </p:spTree>
    <p:extLst>
      <p:ext uri="{BB962C8B-B14F-4D97-AF65-F5344CB8AC3E}">
        <p14:creationId xmlns:p14="http://schemas.microsoft.com/office/powerpoint/2010/main" val="348224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2629-4879-4CA8-91E2-D40521EF645F}"/>
              </a:ext>
            </a:extLst>
          </p:cNvPr>
          <p:cNvSpPr>
            <a:spLocks noGrp="1"/>
          </p:cNvSpPr>
          <p:nvPr>
            <p:ph type="title"/>
          </p:nvPr>
        </p:nvSpPr>
        <p:spPr/>
        <p:txBody>
          <a:bodyPr/>
          <a:lstStyle/>
          <a:p>
            <a:pPr>
              <a:buNone/>
            </a:pPr>
            <a:r>
              <a:rPr lang="en-US" dirty="0"/>
              <a:t>Dynamic Design </a:t>
            </a:r>
          </a:p>
        </p:txBody>
      </p:sp>
      <p:sp>
        <p:nvSpPr>
          <p:cNvPr id="3" name="Text Placeholder 2">
            <a:extLst>
              <a:ext uri="{FF2B5EF4-FFF2-40B4-BE49-F238E27FC236}">
                <a16:creationId xmlns:a16="http://schemas.microsoft.com/office/drawing/2014/main" id="{1514F40E-AF98-4C5F-9068-8054C7330795}"/>
              </a:ext>
            </a:extLst>
          </p:cNvPr>
          <p:cNvSpPr>
            <a:spLocks noGrp="1"/>
          </p:cNvSpPr>
          <p:nvPr>
            <p:ph type="body" idx="1"/>
          </p:nvPr>
        </p:nvSpPr>
        <p:spPr/>
        <p:txBody>
          <a:bodyPr/>
          <a:lstStyle/>
          <a:p>
            <a:r>
              <a:rPr lang="en-US" dirty="0"/>
              <a:t>Super Loop Design </a:t>
            </a:r>
          </a:p>
          <a:p>
            <a:pPr lvl="1"/>
            <a:r>
              <a:rPr lang="en-US" dirty="0"/>
              <a:t>Event driven </a:t>
            </a:r>
          </a:p>
          <a:p>
            <a:pPr lvl="2"/>
            <a:r>
              <a:rPr lang="en-US" dirty="0"/>
              <a:t>Interrupt base Design </a:t>
            </a:r>
          </a:p>
          <a:p>
            <a:pPr lvl="2"/>
            <a:r>
              <a:rPr lang="en-US" dirty="0"/>
              <a:t>Event base Design </a:t>
            </a:r>
          </a:p>
          <a:p>
            <a:pPr marL="1041400" lvl="2" indent="0">
              <a:buNone/>
            </a:pPr>
            <a:endParaRPr lang="en-US" dirty="0"/>
          </a:p>
          <a:p>
            <a:r>
              <a:rPr lang="en-US" dirty="0"/>
              <a:t>RTOS Design</a:t>
            </a:r>
          </a:p>
          <a:p>
            <a:pPr lvl="1"/>
            <a:r>
              <a:rPr lang="en-US" dirty="0"/>
              <a:t>Timing base Design   </a:t>
            </a:r>
          </a:p>
        </p:txBody>
      </p:sp>
      <p:pic>
        <p:nvPicPr>
          <p:cNvPr id="4" name="Picture 3">
            <a:extLst>
              <a:ext uri="{FF2B5EF4-FFF2-40B4-BE49-F238E27FC236}">
                <a16:creationId xmlns:a16="http://schemas.microsoft.com/office/drawing/2014/main" id="{C772B956-2D8E-469C-ABB9-2B53822AC98D}"/>
              </a:ext>
            </a:extLst>
          </p:cNvPr>
          <p:cNvPicPr>
            <a:picLocks noChangeAspect="1"/>
          </p:cNvPicPr>
          <p:nvPr/>
        </p:nvPicPr>
        <p:blipFill>
          <a:blip r:embed="rId2"/>
          <a:stretch>
            <a:fillRect/>
          </a:stretch>
        </p:blipFill>
        <p:spPr>
          <a:xfrm>
            <a:off x="4438954" y="847675"/>
            <a:ext cx="4393346" cy="2515929"/>
          </a:xfrm>
          <a:prstGeom prst="rect">
            <a:avLst/>
          </a:prstGeom>
        </p:spPr>
      </p:pic>
      <p:pic>
        <p:nvPicPr>
          <p:cNvPr id="5" name="Picture 4">
            <a:extLst>
              <a:ext uri="{FF2B5EF4-FFF2-40B4-BE49-F238E27FC236}">
                <a16:creationId xmlns:a16="http://schemas.microsoft.com/office/drawing/2014/main" id="{9BE5F600-5B07-4B98-8D4E-6302B7547C60}"/>
              </a:ext>
            </a:extLst>
          </p:cNvPr>
          <p:cNvPicPr>
            <a:picLocks noChangeAspect="1"/>
          </p:cNvPicPr>
          <p:nvPr/>
        </p:nvPicPr>
        <p:blipFill>
          <a:blip r:embed="rId3"/>
          <a:stretch>
            <a:fillRect/>
          </a:stretch>
        </p:blipFill>
        <p:spPr>
          <a:xfrm>
            <a:off x="4092189" y="3525653"/>
            <a:ext cx="4016910" cy="1032169"/>
          </a:xfrm>
          <a:prstGeom prst="rect">
            <a:avLst/>
          </a:prstGeom>
        </p:spPr>
      </p:pic>
    </p:spTree>
    <p:extLst>
      <p:ext uri="{BB962C8B-B14F-4D97-AF65-F5344CB8AC3E}">
        <p14:creationId xmlns:p14="http://schemas.microsoft.com/office/powerpoint/2010/main" val="299684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F34E-02AF-46B3-8956-7E1327BEB9F4}"/>
              </a:ext>
            </a:extLst>
          </p:cNvPr>
          <p:cNvSpPr>
            <a:spLocks noGrp="1"/>
          </p:cNvSpPr>
          <p:nvPr>
            <p:ph type="title"/>
          </p:nvPr>
        </p:nvSpPr>
        <p:spPr/>
        <p:txBody>
          <a:bodyPr/>
          <a:lstStyle/>
          <a:p>
            <a:pPr>
              <a:buNone/>
            </a:pPr>
            <a:r>
              <a:rPr lang="en-US" dirty="0"/>
              <a:t>Super Loop Design</a:t>
            </a:r>
          </a:p>
        </p:txBody>
      </p:sp>
      <p:pic>
        <p:nvPicPr>
          <p:cNvPr id="5" name="Picture 4">
            <a:extLst>
              <a:ext uri="{FF2B5EF4-FFF2-40B4-BE49-F238E27FC236}">
                <a16:creationId xmlns:a16="http://schemas.microsoft.com/office/drawing/2014/main" id="{683EBB93-7D78-4308-8B23-8BAE83103123}"/>
              </a:ext>
            </a:extLst>
          </p:cNvPr>
          <p:cNvPicPr>
            <a:picLocks noChangeAspect="1"/>
          </p:cNvPicPr>
          <p:nvPr/>
        </p:nvPicPr>
        <p:blipFill>
          <a:blip r:embed="rId2"/>
          <a:stretch>
            <a:fillRect/>
          </a:stretch>
        </p:blipFill>
        <p:spPr>
          <a:xfrm>
            <a:off x="387900" y="829339"/>
            <a:ext cx="5396212" cy="4244791"/>
          </a:xfrm>
          <a:prstGeom prst="rect">
            <a:avLst/>
          </a:prstGeom>
        </p:spPr>
      </p:pic>
    </p:spTree>
    <p:extLst>
      <p:ext uri="{BB962C8B-B14F-4D97-AF65-F5344CB8AC3E}">
        <p14:creationId xmlns:p14="http://schemas.microsoft.com/office/powerpoint/2010/main" val="15545437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568</Words>
  <Application>Microsoft Office PowerPoint</Application>
  <PresentationFormat>On-screen Show (16:9)</PresentationFormat>
  <Paragraphs>144</Paragraphs>
  <Slides>27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Wingdings</vt:lpstr>
      <vt:lpstr>Roboto</vt:lpstr>
      <vt:lpstr>Simple Light</vt:lpstr>
      <vt:lpstr>PowerPoint Presentation</vt:lpstr>
      <vt:lpstr>Who’s your instructor !</vt:lpstr>
      <vt:lpstr>Agenda</vt:lpstr>
      <vt:lpstr>Introduction </vt:lpstr>
      <vt:lpstr>Software Design </vt:lpstr>
      <vt:lpstr>Static Design (software architecture) </vt:lpstr>
      <vt:lpstr>Dynamic Design </vt:lpstr>
      <vt:lpstr>Dynamic Design </vt:lpstr>
      <vt:lpstr>Super Loop Design</vt:lpstr>
      <vt:lpstr>Event Driven Design (EDA) </vt:lpstr>
      <vt:lpstr>TMU (Timer Management Unit)</vt:lpstr>
      <vt:lpstr>TMU (Timer Management Unit)</vt:lpstr>
      <vt:lpstr>BCM (Basic Com Module )</vt:lpstr>
      <vt:lpstr>BCM (Basic Com Module )</vt:lpstr>
      <vt:lpstr>CPU Load </vt:lpstr>
      <vt:lpstr>OS Design </vt:lpstr>
      <vt:lpstr>Dispatcher VS Scheduler</vt:lpstr>
      <vt:lpstr>Small OS Design </vt:lpstr>
      <vt:lpstr>PowerPoint Presentation</vt:lpstr>
      <vt:lpstr>Design Tasks </vt:lpstr>
      <vt:lpstr>RMS (Rate-monotonic scheduling)</vt:lpstr>
      <vt:lpstr>RMS (Rate-monotonic scheduling)</vt:lpstr>
      <vt:lpstr>RMS (Rate-monotonic scheduling)</vt:lpstr>
      <vt:lpstr>RMS vs EDL </vt:lpstr>
      <vt:lpstr>RMS (Rate-monotonic scheduling)</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Abdeltawab, Hossam</cp:lastModifiedBy>
  <cp:revision>182</cp:revision>
  <dcterms:modified xsi:type="dcterms:W3CDTF">2019-09-18T22:56:12Z</dcterms:modified>
</cp:coreProperties>
</file>