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71" r:id="rId6"/>
    <p:sldId id="260" r:id="rId7"/>
    <p:sldId id="261" r:id="rId8"/>
    <p:sldId id="262" r:id="rId9"/>
    <p:sldId id="270" r:id="rId10"/>
    <p:sldId id="263" r:id="rId11"/>
    <p:sldId id="272" r:id="rId12"/>
    <p:sldId id="264" r:id="rId13"/>
    <p:sldId id="266" r:id="rId14"/>
    <p:sldId id="267" r:id="rId15"/>
    <p:sldId id="268" r:id="rId16"/>
    <p:sldId id="269" r:id="rId17"/>
    <p:sldId id="259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4afbd651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" name="Google Shape;18;g4afbd651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02e1a979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Google Shape;23;g502e1a979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4b3d47a9d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4b3d47a9d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4b3d47a9d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4b3d47a9d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45225"/>
            <a:ext cx="9170100" cy="41916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025775" y="2311550"/>
            <a:ext cx="48156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000" cy="6855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7900" y="125"/>
            <a:ext cx="68811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Char char="●"/>
              <a:def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4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4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3625" y="65700"/>
            <a:ext cx="1095675" cy="5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5825" y="4544800"/>
            <a:ext cx="1840326" cy="372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1.nonlinear.ir/epublish/book/Embedded_Microcomputer_Systems_Real_Time_Interfacing_1111426252.pdf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requirements_analys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/>
        </p:nvSpPr>
        <p:spPr>
          <a:xfrm>
            <a:off x="870075" y="1723275"/>
            <a:ext cx="5637000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FFFF"/>
                </a:solidFill>
              </a:rPr>
              <a:t>Software Design</a:t>
            </a:r>
            <a:endParaRPr sz="32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</a:rPr>
              <a:t>Hossam Adel</a:t>
            </a: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66ED-4584-494D-B192-FAD11227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Event Driven Design (EDA)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CF1FE-1D8C-4015-A779-4E2DB855C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Creator </a:t>
            </a:r>
          </a:p>
          <a:p>
            <a:r>
              <a:rPr lang="en-US" dirty="0"/>
              <a:t>Event Manager </a:t>
            </a:r>
          </a:p>
          <a:p>
            <a:r>
              <a:rPr lang="en-US" dirty="0"/>
              <a:t>Event Consumer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Diagram.</a:t>
            </a:r>
          </a:p>
          <a:p>
            <a:r>
              <a:rPr lang="en-US" dirty="0"/>
              <a:t>Finite state machine.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04AC9-1042-4047-85B3-89D5D104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6" y="3707219"/>
            <a:ext cx="2517778" cy="1347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7E3651-BBEA-457A-897E-31E13C05A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450" y="847675"/>
            <a:ext cx="4175240" cy="26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9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2A0B-3767-4339-8E03-562FEBC1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TMU (Timer Management Unit)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7E08A-1FF0-4694-BE6B-2EF362B57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TMU_Init</a:t>
            </a:r>
            <a:endParaRPr lang="en-US" dirty="0"/>
          </a:p>
          <a:p>
            <a:r>
              <a:rPr lang="en-US" dirty="0" err="1"/>
              <a:t>TMU_Dispatcher</a:t>
            </a:r>
            <a:r>
              <a:rPr lang="en-US" dirty="0"/>
              <a:t> </a:t>
            </a:r>
          </a:p>
          <a:p>
            <a:r>
              <a:rPr lang="en-US" dirty="0" err="1"/>
              <a:t>TMU_Start_Timer</a:t>
            </a:r>
            <a:endParaRPr lang="en-US" dirty="0"/>
          </a:p>
          <a:p>
            <a:r>
              <a:rPr lang="en-US" dirty="0" err="1"/>
              <a:t>TMU_Stop_Timer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9D858-D92A-4CCB-9A47-65B1A347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838" y="847675"/>
            <a:ext cx="1232462" cy="1222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A571A-8ECA-4DFA-87D0-9E753709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03" y="1970567"/>
            <a:ext cx="3454288" cy="24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6343-659E-4BCC-B858-0DB3691D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TMU (Timer Management Unit)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5F7B4-85B9-4F16-AA88-EFC5774BF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6CD76-7BE7-47B6-9F82-D9A8DD5B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798056"/>
            <a:ext cx="6606551" cy="42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838C-801D-4D2D-B13A-8206790F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BCM (Basic Com Module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2878E-5240-45F5-B745-3FC8B2E85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How to send 1000 byte 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Draw the Sequence Diagram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D31B1-79FF-4A8A-B718-59828733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13" y="996141"/>
            <a:ext cx="3225501" cy="33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FD67-F9E2-4B06-B350-4BFCEDD2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BCM (Basic Com Module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F9B7-4DE8-4258-80AB-D87880AAC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BCM_Init</a:t>
            </a:r>
            <a:endParaRPr lang="en-US" dirty="0"/>
          </a:p>
          <a:p>
            <a:r>
              <a:rPr lang="en-US" dirty="0" err="1"/>
              <a:t>BCM_Send</a:t>
            </a:r>
            <a:r>
              <a:rPr lang="en-US" dirty="0"/>
              <a:t> </a:t>
            </a:r>
          </a:p>
          <a:p>
            <a:r>
              <a:rPr lang="en-US" dirty="0" err="1"/>
              <a:t>BCM_Receive</a:t>
            </a:r>
            <a:r>
              <a:rPr lang="en-US" dirty="0"/>
              <a:t>  </a:t>
            </a:r>
          </a:p>
          <a:p>
            <a:r>
              <a:rPr lang="en-US" dirty="0" err="1"/>
              <a:t>BCM_RxDispatcher</a:t>
            </a:r>
            <a:r>
              <a:rPr lang="en-US" dirty="0"/>
              <a:t> </a:t>
            </a:r>
          </a:p>
          <a:p>
            <a:r>
              <a:rPr lang="en-US" dirty="0" err="1"/>
              <a:t>BCM_TxDispatcher</a:t>
            </a:r>
            <a:r>
              <a:rPr lang="en-US" dirty="0"/>
              <a:t> </a:t>
            </a:r>
          </a:p>
          <a:p>
            <a:r>
              <a:rPr lang="en-US" dirty="0"/>
              <a:t>Packet [Command - Size – Data – CS ]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7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C907-F169-41F2-8DDD-B0782729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CPU Load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2C7CF-E16B-42FA-8964-8CC5808AB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calculate the CPU utilization ?! In Super Loop Design Mechanism. </a:t>
            </a:r>
          </a:p>
          <a:p>
            <a:endParaRPr lang="en-US" dirty="0"/>
          </a:p>
          <a:p>
            <a:r>
              <a:rPr lang="en-US" dirty="0"/>
              <a:t>Assume we have two Dispatcher functions (TMU and BCM).</a:t>
            </a:r>
          </a:p>
        </p:txBody>
      </p:sp>
    </p:spTree>
    <p:extLst>
      <p:ext uri="{BB962C8B-B14F-4D97-AF65-F5344CB8AC3E}">
        <p14:creationId xmlns:p14="http://schemas.microsoft.com/office/powerpoint/2010/main" val="17326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8C3-A3E8-4CA1-90A8-59D36568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References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1E6F2-E2AA-4847-8FCF-0B677776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788" y="847800"/>
            <a:ext cx="8520600" cy="42957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https://www.draw.io/</a:t>
            </a:r>
            <a:r>
              <a:rPr lang="en-US" dirty="0"/>
              <a:t> to draw the sequence Diagram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http://s1.nonlinear.ir/epublish/book/Embedded_Microcomputer_Systems_Real_Time_Interfacing_1111426252.pdf</a:t>
            </a:r>
            <a:r>
              <a:rPr lang="en-US" dirty="0"/>
              <a:t>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4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9170400" cy="41463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/>
          <p:nvPr/>
        </p:nvSpPr>
        <p:spPr>
          <a:xfrm>
            <a:off x="551100" y="3031000"/>
            <a:ext cx="56370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FFFFFF"/>
                </a:solidFill>
              </a:rPr>
              <a:t>THANK YOU</a:t>
            </a:r>
            <a:endParaRPr sz="3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Hossam Adel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A6CF-3FFD-4DBB-9FB2-B777C07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Who’s your instructor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D2BB-C33B-4E2A-A514-CBD53AA8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7293"/>
            <a:ext cx="8520600" cy="4295825"/>
          </a:xfrm>
        </p:spPr>
        <p:txBody>
          <a:bodyPr/>
          <a:lstStyle/>
          <a:p>
            <a:r>
              <a:rPr lang="en-US" dirty="0"/>
              <a:t>Hossam Adel (+7 year of Experience )</a:t>
            </a:r>
          </a:p>
          <a:p>
            <a:pPr lvl="1"/>
            <a:r>
              <a:rPr lang="en-US" sz="1400" dirty="0"/>
              <a:t>Graduated 2011 ( </a:t>
            </a:r>
            <a:r>
              <a:rPr lang="en-US" sz="1400" dirty="0" err="1"/>
              <a:t>Benha</a:t>
            </a:r>
            <a:r>
              <a:rPr lang="en-US" sz="1400" dirty="0"/>
              <a:t> University )</a:t>
            </a:r>
          </a:p>
          <a:p>
            <a:pPr lvl="1"/>
            <a:r>
              <a:rPr lang="en-US" sz="1400" dirty="0"/>
              <a:t>Master Degree in Embedded System</a:t>
            </a:r>
          </a:p>
          <a:p>
            <a:pPr lvl="1"/>
            <a:r>
              <a:rPr lang="en-US" sz="1400" dirty="0"/>
              <a:t>IST Industries (2 year)  - CAI, EGY</a:t>
            </a:r>
          </a:p>
          <a:p>
            <a:pPr lvl="1"/>
            <a:r>
              <a:rPr lang="en-US" sz="1400" dirty="0" err="1"/>
              <a:t>Avelabs</a:t>
            </a:r>
            <a:r>
              <a:rPr lang="en-US" sz="1400" dirty="0"/>
              <a:t> (2 year) – CAI, EGY</a:t>
            </a:r>
          </a:p>
          <a:p>
            <a:pPr lvl="1"/>
            <a:r>
              <a:rPr lang="en-US" sz="1400" dirty="0" err="1"/>
              <a:t>Thirdwayv</a:t>
            </a:r>
            <a:r>
              <a:rPr lang="en-US" sz="1400" dirty="0"/>
              <a:t> (1 year) – CAI, EGY</a:t>
            </a:r>
          </a:p>
          <a:p>
            <a:pPr lvl="1"/>
            <a:r>
              <a:rPr lang="en-US" sz="1400" dirty="0"/>
              <a:t>Delphi Technologies (+1 year) – MI, USA</a:t>
            </a:r>
          </a:p>
          <a:p>
            <a:pPr lvl="1"/>
            <a:r>
              <a:rPr lang="en-US" sz="1400" dirty="0"/>
              <a:t>Freelancer Instructor </a:t>
            </a:r>
            <a:r>
              <a:rPr lang="en-US" sz="1400" dirty="0" err="1"/>
              <a:t>Resala</a:t>
            </a:r>
            <a:r>
              <a:rPr lang="en-US" sz="1400" dirty="0"/>
              <a:t>, AMIT, ITI, </a:t>
            </a:r>
            <a:r>
              <a:rPr lang="en-US" sz="1400" dirty="0" err="1"/>
              <a:t>eCore</a:t>
            </a:r>
            <a:r>
              <a:rPr lang="en-US" sz="1400" dirty="0"/>
              <a:t> and Sprints (+5 year)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49706-C960-458E-88FC-096E297E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62" y="1689692"/>
            <a:ext cx="1350523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F77B5-B3CE-417E-927E-0E0172D6F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08" y="1282338"/>
            <a:ext cx="855088" cy="652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AD481-45DD-4C16-931C-A49B78BB9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828" y="2223092"/>
            <a:ext cx="992172" cy="80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3851C-8C35-40FD-8854-ACEC2D338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052" y="3188520"/>
            <a:ext cx="2884967" cy="10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87900" y="125"/>
            <a:ext cx="68811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4686000" cy="4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/>
              <a:t>Introduction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Static Design 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Dynamic Design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/>
              <a:t>TMU (Timer </a:t>
            </a:r>
            <a:r>
              <a:rPr lang="en-GB" sz="2000" dirty="0" err="1"/>
              <a:t>Magnt</a:t>
            </a:r>
            <a:r>
              <a:rPr lang="en-GB" sz="2000" dirty="0"/>
              <a:t> Unit)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/>
              <a:t>BCM (Basic Com Module)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/>
              <a:t>References 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/>
              <a:t>Q&amp;A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/>
              <a:t>Conclusion</a:t>
            </a:r>
            <a:endParaRPr sz="2000" dirty="0"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3">
            <a:alphaModFix/>
          </a:blip>
          <a:srcRect l="8805" t="4661" r="11072" b="5692"/>
          <a:stretch/>
        </p:blipFill>
        <p:spPr>
          <a:xfrm rot="1379998">
            <a:off x="5663686" y="1096129"/>
            <a:ext cx="2636953" cy="2950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9144000" cy="6855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293700" y="22725"/>
            <a:ext cx="45765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FFFF"/>
                </a:solidFill>
              </a:rPr>
              <a:t>Introduction 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968450"/>
            <a:ext cx="8520600" cy="3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SW Design</a:t>
            </a:r>
          </a:p>
          <a:p>
            <a:pPr lvl="1" indent="-381000">
              <a:spcBef>
                <a:spcPts val="0"/>
              </a:spcBef>
              <a:buSzPct val="110000"/>
              <a:buFont typeface="Roboto"/>
              <a:buChar char="●"/>
            </a:pPr>
            <a:r>
              <a:rPr lang="en-US" sz="1400" dirty="0"/>
              <a:t>Software design is the process of envisioning and defining software solutions to one or more sets of problems. One of the main components of software design is the </a:t>
            </a:r>
            <a:r>
              <a:rPr lang="en-US" sz="1400" dirty="0">
                <a:hlinkClick r:id="rId3" tooltip="Software requirements analysis"/>
              </a:rPr>
              <a:t>software requirements analysis</a:t>
            </a:r>
            <a:r>
              <a:rPr lang="en-US" sz="1400" dirty="0"/>
              <a:t> (SRA).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Roboto"/>
              <a:buChar char="●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Design Specs</a:t>
            </a:r>
          </a:p>
          <a:p>
            <a:pPr lvl="1" indent="-381000">
              <a:spcBef>
                <a:spcPts val="0"/>
              </a:spcBef>
              <a:buSzPct val="110000"/>
              <a:buFont typeface="Roboto"/>
              <a:buChar char="●"/>
            </a:pPr>
            <a:r>
              <a:rPr lang="en-US" sz="1400" b="1" dirty="0"/>
              <a:t>Compatibility (</a:t>
            </a:r>
            <a:r>
              <a:rPr lang="en-US" sz="1400" dirty="0"/>
              <a:t>backward-compatible</a:t>
            </a:r>
            <a:r>
              <a:rPr lang="en-US" sz="1400" b="1" dirty="0"/>
              <a:t>)</a:t>
            </a:r>
          </a:p>
          <a:p>
            <a:pPr lvl="1" indent="-381000">
              <a:spcBef>
                <a:spcPts val="0"/>
              </a:spcBef>
              <a:buSzPct val="110000"/>
              <a:buFont typeface="Roboto"/>
              <a:buChar char="●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Extendibility </a:t>
            </a:r>
            <a:r>
              <a:rPr lang="en-US" sz="1400" dirty="0"/>
              <a:t>(add new code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1" indent="-381000">
              <a:spcBef>
                <a:spcPts val="0"/>
              </a:spcBef>
              <a:buSzPct val="110000"/>
              <a:buFont typeface="Roboto"/>
              <a:buChar char="●"/>
            </a:pPr>
            <a:r>
              <a:rPr lang="en-US" sz="1400" dirty="0"/>
              <a:t>Modularity </a:t>
            </a:r>
          </a:p>
          <a:p>
            <a:pPr lvl="1" indent="-381000">
              <a:spcBef>
                <a:spcPts val="0"/>
              </a:spcBef>
              <a:buSzPct val="110000"/>
              <a:buFont typeface="Roboto"/>
              <a:buChar char="●"/>
            </a:pPr>
            <a:r>
              <a:rPr lang="en-US" sz="1400" dirty="0"/>
              <a:t>Maintainability (easy for debug)</a:t>
            </a:r>
          </a:p>
          <a:p>
            <a:pPr lvl="1" indent="-381000">
              <a:spcBef>
                <a:spcPts val="0"/>
              </a:spcBef>
              <a:buSzPct val="110000"/>
              <a:buFont typeface="Roboto"/>
              <a:buChar char="●"/>
            </a:pPr>
            <a:r>
              <a:rPr lang="en-US" sz="1400" dirty="0"/>
              <a:t>Reusability</a:t>
            </a:r>
          </a:p>
          <a:p>
            <a:pPr lvl="1" indent="-381000">
              <a:spcBef>
                <a:spcPts val="0"/>
              </a:spcBef>
              <a:buSzPct val="110000"/>
              <a:buFont typeface="Roboto"/>
              <a:buChar char="●"/>
            </a:pPr>
            <a:r>
              <a:rPr lang="en-US" sz="1400" dirty="0"/>
              <a:t>Robustness (work hard)</a:t>
            </a:r>
          </a:p>
          <a:p>
            <a:pPr lvl="1" indent="-381000">
              <a:spcBef>
                <a:spcPts val="0"/>
              </a:spcBef>
              <a:buSzPct val="110000"/>
              <a:buFont typeface="Roboto"/>
              <a:buChar char="●"/>
            </a:pPr>
            <a:r>
              <a:rPr lang="en-US" sz="1400" dirty="0"/>
              <a:t>Usability (user interface)</a:t>
            </a:r>
          </a:p>
          <a:p>
            <a:pPr lvl="1" indent="-381000">
              <a:spcBef>
                <a:spcPts val="0"/>
              </a:spcBef>
              <a:buSzPct val="110000"/>
              <a:buFont typeface="Roboto"/>
              <a:buChar char="●"/>
            </a:pPr>
            <a:r>
              <a:rPr lang="en-US" sz="1400" dirty="0"/>
              <a:t>Scalability (increase input data)</a:t>
            </a:r>
          </a:p>
          <a:p>
            <a:pPr lvl="1" indent="-381000">
              <a:spcBef>
                <a:spcPts val="0"/>
              </a:spcBef>
              <a:buSzPts val="2400"/>
              <a:buFont typeface="Roboto"/>
              <a:buChar char="●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55880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8">
              <a:spcBef>
                <a:spcPts val="0"/>
              </a:spcBef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558800" lvl="1" indent="0">
              <a:spcBef>
                <a:spcPts val="0"/>
              </a:spcBef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550AA-7656-48AF-9604-9E0D1B06C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507" y="2014794"/>
            <a:ext cx="5146158" cy="22813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0CD4-3F36-4830-B335-C96CDAF4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Software Design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F6FE6-D24C-42E3-862C-CAC5B0918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400" dirty="0"/>
              <a:t>                  Bottom Up Design                                                                         Top-Down Design </a:t>
            </a:r>
          </a:p>
          <a:p>
            <a:pPr marL="76200" indent="0">
              <a:buNone/>
            </a:pPr>
            <a:endParaRPr lang="en-US" sz="1400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9FA85-78B3-4E42-9F06-2F061A1B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61729"/>
            <a:ext cx="3917915" cy="3177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EAAE7-9BF1-4F0F-84B8-A520D2441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615" y="1337265"/>
            <a:ext cx="4685602" cy="22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3CA6-847F-4AEC-AB1C-47DC7310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Static Design (software architecture)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E6C09-F89B-44D9-A42C-3E6495FC0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Design have an answer for ..</a:t>
            </a:r>
          </a:p>
          <a:p>
            <a:pPr lvl="1"/>
            <a:r>
              <a:rPr lang="en-US" dirty="0"/>
              <a:t>What are the layers we have ? </a:t>
            </a:r>
          </a:p>
          <a:p>
            <a:pPr lvl="1"/>
            <a:r>
              <a:rPr lang="en-US" dirty="0"/>
              <a:t>Where’s the module allocate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4590C-6F41-4255-8C40-F4CBCFBC6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33" y="2543023"/>
            <a:ext cx="5572830" cy="23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9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9AAD-7C76-4EAD-9877-FA00F363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Dynamic Design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FE306-C658-4647-8D6D-71C11612D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Design always answer how the modules talk with each other 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B9E74-9197-4CBE-B1D1-3C3500E2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78" y="1562322"/>
            <a:ext cx="4074042" cy="27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4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2629-4879-4CA8-91E2-D40521EF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Dynamic Design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F40E-AF98-4C5F-9068-8054C733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 Loop Design </a:t>
            </a:r>
          </a:p>
          <a:p>
            <a:pPr lvl="1"/>
            <a:r>
              <a:rPr lang="en-US" dirty="0"/>
              <a:t>Event driven </a:t>
            </a:r>
          </a:p>
          <a:p>
            <a:pPr lvl="2"/>
            <a:r>
              <a:rPr lang="en-US" dirty="0"/>
              <a:t>Interrupt base Design </a:t>
            </a:r>
          </a:p>
          <a:p>
            <a:pPr lvl="2"/>
            <a:r>
              <a:rPr lang="en-US" dirty="0"/>
              <a:t>Event base Design </a:t>
            </a:r>
          </a:p>
          <a:p>
            <a:pPr marL="1041400" lvl="2" indent="0">
              <a:buNone/>
            </a:pPr>
            <a:endParaRPr lang="en-US" dirty="0"/>
          </a:p>
          <a:p>
            <a:r>
              <a:rPr lang="en-US" dirty="0"/>
              <a:t>RTOS Design</a:t>
            </a:r>
          </a:p>
          <a:p>
            <a:pPr lvl="1"/>
            <a:r>
              <a:rPr lang="en-US" dirty="0"/>
              <a:t>Timing base Design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2B956-2D8E-469C-ABB9-2B53822A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54" y="847675"/>
            <a:ext cx="4393346" cy="2515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E5F600-5B07-4B98-8D4E-6302B754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89" y="3525653"/>
            <a:ext cx="4016910" cy="10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4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F34E-02AF-46B3-8956-7E1327BE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Super Loop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EBB93-7D78-4308-8B23-8BAE8310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829339"/>
            <a:ext cx="5396212" cy="42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37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(16:9)</PresentationFormat>
  <Paragraphs>92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Roboto</vt:lpstr>
      <vt:lpstr>Simple Light</vt:lpstr>
      <vt:lpstr>PowerPoint Presentation</vt:lpstr>
      <vt:lpstr>Who’s your instructor !</vt:lpstr>
      <vt:lpstr>Agenda</vt:lpstr>
      <vt:lpstr>Introduction </vt:lpstr>
      <vt:lpstr>Software Design </vt:lpstr>
      <vt:lpstr>Static Design (software architecture) </vt:lpstr>
      <vt:lpstr>Dynamic Design </vt:lpstr>
      <vt:lpstr>Dynamic Design </vt:lpstr>
      <vt:lpstr>Super Loop Design</vt:lpstr>
      <vt:lpstr>Event Driven Design (EDA) </vt:lpstr>
      <vt:lpstr>TMU (Timer Management Unit)</vt:lpstr>
      <vt:lpstr>TMU (Timer Management Unit)</vt:lpstr>
      <vt:lpstr>BCM (Basic Com Module )</vt:lpstr>
      <vt:lpstr>BCM (Basic Com Module )</vt:lpstr>
      <vt:lpstr>CPU Load </vt:lpstr>
      <vt:lpstr>References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Abdeltawab, Hossam</cp:lastModifiedBy>
  <cp:revision>114</cp:revision>
  <dcterms:modified xsi:type="dcterms:W3CDTF">2019-09-06T16:53:32Z</dcterms:modified>
</cp:coreProperties>
</file>