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1" r:id="rId4"/>
    <p:sldId id="273" r:id="rId5"/>
    <p:sldId id="263" r:id="rId6"/>
    <p:sldId id="272" r:id="rId7"/>
    <p:sldId id="265" r:id="rId8"/>
    <p:sldId id="259" r:id="rId9"/>
    <p:sldId id="260" r:id="rId10"/>
    <p:sldId id="261" r:id="rId11"/>
    <p:sldId id="267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A50C3-0F29-47C1-874E-9A608D2BC59D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B0B95-2CC9-44B8-9B7D-D97B25BE66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C6CD-6856-4112-8436-775E8D7F0424}" type="datetime1">
              <a:rPr lang="en-US" smtClean="0"/>
              <a:pPr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CMP 103 &amp; CMP N103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76BA-95FB-40AA-8438-C7063E5CC9C4}" type="datetime1">
              <a:rPr lang="en-US" smtClean="0"/>
              <a:pPr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CMP 103 &amp; CMP N103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EE5F-6315-46E5-85C2-FE82C7D2396D}" type="datetime1">
              <a:rPr lang="en-US" smtClean="0"/>
              <a:pPr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CMP 103 &amp; CMP N103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95BCE-7160-4D5F-A2BA-F092351F0062}" type="datetime1">
              <a:rPr lang="en-US" smtClean="0"/>
              <a:pPr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CMP 103 &amp; CMP N103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5EE2-0333-406F-81BE-D8263AC06227}" type="datetime1">
              <a:rPr lang="en-US" smtClean="0"/>
              <a:pPr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CMP 103 &amp; CMP N103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7374-E9E1-43D3-A3F5-F4F98980EDA0}" type="datetime1">
              <a:rPr lang="en-US" smtClean="0"/>
              <a:pPr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CMP 103 &amp; CMP N103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4B23-9091-4F5B-94D1-9C5E12BBE497}" type="datetime1">
              <a:rPr lang="en-US" smtClean="0"/>
              <a:pPr/>
              <a:t>9/22/2018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CMP 103 &amp; CMP N103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08DB-811D-486E-B7C8-04B0EB5E287D}" type="datetime1">
              <a:rPr lang="en-US" smtClean="0"/>
              <a:pPr/>
              <a:t>9/22/2018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CMP 103 &amp; CMP N103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B0E4-9997-4751-B6E1-EC9232D56CD0}" type="datetime1">
              <a:rPr lang="en-US" smtClean="0"/>
              <a:pPr/>
              <a:t>9/22/2018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CMP 103 &amp; CMP N103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2930-1E38-4030-8EA1-C4E17FB4E695}" type="datetime1">
              <a:rPr lang="en-US" smtClean="0"/>
              <a:pPr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CMP 103 &amp; CMP N103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6E38-E69D-4A53-B972-9CABC5D38B8C}" type="datetime1">
              <a:rPr lang="en-US" smtClean="0"/>
              <a:pPr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CMP 103 &amp; CMP N103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B8DE2-51F3-4348-82CB-12EE9ADF45E8}" type="datetime1">
              <a:rPr lang="en-US" smtClean="0"/>
              <a:pPr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CMP 103 &amp; CMP N103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Programming Techniques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Project Requirement F2018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 Scenario: </a:t>
            </a:r>
            <a:r>
              <a:rPr lang="en-US" dirty="0" err="1">
                <a:solidFill>
                  <a:schemeClr val="bg1"/>
                </a:solidFill>
              </a:rPr>
              <a:t>AddRectAction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CMP N103 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III: Execute the action (2/2)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AddRectAction</a:t>
            </a:r>
            <a:r>
              <a:rPr lang="en-US" dirty="0"/>
              <a:t>::Execute()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600" y="4800600"/>
            <a:ext cx="2133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CRectangle</a:t>
            </a:r>
            <a:endParaRPr lang="en-US" b="1" dirty="0"/>
          </a:p>
          <a:p>
            <a:pPr algn="ctr"/>
            <a:r>
              <a:rPr lang="en-US" b="1" dirty="0"/>
              <a:t>(derived class)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600" y="3505200"/>
            <a:ext cx="4344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//Create </a:t>
            </a:r>
            <a:r>
              <a:rPr lang="en-US" i="1" dirty="0" err="1">
                <a:solidFill>
                  <a:srgbClr val="00B050"/>
                </a:solidFill>
              </a:rPr>
              <a:t>CRectangle</a:t>
            </a:r>
            <a:r>
              <a:rPr lang="en-US" i="1" dirty="0">
                <a:solidFill>
                  <a:srgbClr val="00B050"/>
                </a:solidFill>
              </a:rPr>
              <a:t> Object</a:t>
            </a:r>
          </a:p>
          <a:p>
            <a:r>
              <a:rPr lang="en-US" i="1" dirty="0">
                <a:solidFill>
                  <a:srgbClr val="00B050"/>
                </a:solidFill>
              </a:rPr>
              <a:t>//</a:t>
            </a:r>
            <a:r>
              <a:rPr lang="en-US" i="1" dirty="0" err="1">
                <a:solidFill>
                  <a:srgbClr val="00B050"/>
                </a:solidFill>
              </a:rPr>
              <a:t>RectGfxInfo</a:t>
            </a:r>
            <a:r>
              <a:rPr lang="en-US" i="1" dirty="0">
                <a:solidFill>
                  <a:srgbClr val="00B050"/>
                </a:solidFill>
              </a:rPr>
              <a:t> stores draw color, fill color, etc</a:t>
            </a:r>
          </a:p>
          <a:p>
            <a:r>
              <a:rPr lang="en-US" b="1" dirty="0">
                <a:solidFill>
                  <a:schemeClr val="tx2"/>
                </a:solidFill>
              </a:rPr>
              <a:t>R = new </a:t>
            </a:r>
            <a:r>
              <a:rPr lang="en-US" b="1" u="sng" dirty="0" err="1">
                <a:solidFill>
                  <a:schemeClr val="tx2"/>
                </a:solidFill>
              </a:rPr>
              <a:t>CRectangle</a:t>
            </a:r>
            <a:r>
              <a:rPr lang="en-US" b="1" dirty="0">
                <a:solidFill>
                  <a:schemeClr val="tx2"/>
                </a:solidFill>
              </a:rPr>
              <a:t>(P1, P2, </a:t>
            </a:r>
            <a:r>
              <a:rPr lang="en-US" b="1" dirty="0" err="1">
                <a:solidFill>
                  <a:schemeClr val="tx2"/>
                </a:solidFill>
              </a:rPr>
              <a:t>RectGfxInfo</a:t>
            </a:r>
            <a:r>
              <a:rPr lang="en-US" b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10400" y="1828800"/>
            <a:ext cx="1905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Manager</a:t>
            </a:r>
          </a:p>
          <a:p>
            <a:pPr algn="ctr"/>
            <a:r>
              <a:rPr lang="en-US" b="1" dirty="0" err="1"/>
              <a:t>CFigure</a:t>
            </a:r>
            <a:r>
              <a:rPr lang="en-US" b="1" dirty="0"/>
              <a:t>* </a:t>
            </a:r>
            <a:r>
              <a:rPr lang="en-US" b="1" dirty="0" err="1"/>
              <a:t>FigList</a:t>
            </a:r>
            <a:r>
              <a:rPr lang="en-US" b="1" dirty="0"/>
              <a:t>[ ]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362200" y="2819400"/>
            <a:ext cx="4724400" cy="1143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53278" y="1676400"/>
            <a:ext cx="5114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</a:rPr>
              <a:t>pManager</a:t>
            </a:r>
            <a:r>
              <a:rPr lang="en-US" b="1" dirty="0">
                <a:solidFill>
                  <a:schemeClr val="tx2"/>
                </a:solidFill>
              </a:rPr>
              <a:t>-&gt; </a:t>
            </a:r>
            <a:r>
              <a:rPr lang="en-US" b="1" dirty="0" err="1">
                <a:solidFill>
                  <a:schemeClr val="tx2"/>
                </a:solidFill>
              </a:rPr>
              <a:t>AddFigure</a:t>
            </a:r>
            <a:r>
              <a:rPr lang="en-US" b="1" dirty="0">
                <a:solidFill>
                  <a:schemeClr val="tx2"/>
                </a:solidFill>
              </a:rPr>
              <a:t>(R)</a:t>
            </a:r>
          </a:p>
          <a:p>
            <a:r>
              <a:rPr lang="en-US" i="1" dirty="0">
                <a:solidFill>
                  <a:srgbClr val="00B050"/>
                </a:solidFill>
              </a:rPr>
              <a:t>//ask the App. manager to add the </a:t>
            </a:r>
            <a:r>
              <a:rPr lang="en-US" i="1" dirty="0" err="1">
                <a:solidFill>
                  <a:srgbClr val="00B050"/>
                </a:solidFill>
              </a:rPr>
              <a:t>Rect</a:t>
            </a:r>
            <a:endParaRPr lang="en-US" i="1" dirty="0">
              <a:solidFill>
                <a:srgbClr val="00B050"/>
              </a:solidFill>
            </a:endParaRPr>
          </a:p>
          <a:p>
            <a:r>
              <a:rPr lang="en-US" i="1" dirty="0">
                <a:solidFill>
                  <a:srgbClr val="00B050"/>
                </a:solidFill>
              </a:rPr>
              <a:t>to the list of Figures “</a:t>
            </a:r>
            <a:r>
              <a:rPr lang="en-US" i="1" dirty="0" err="1">
                <a:solidFill>
                  <a:srgbClr val="00B050"/>
                </a:solidFill>
              </a:rPr>
              <a:t>FigList</a:t>
            </a:r>
            <a:r>
              <a:rPr lang="en-US" i="1" dirty="0">
                <a:solidFill>
                  <a:srgbClr val="00B050"/>
                </a:solidFill>
              </a:rPr>
              <a:t>” </a:t>
            </a:r>
          </a:p>
          <a:p>
            <a:r>
              <a:rPr lang="en-US" i="1" dirty="0">
                <a:solidFill>
                  <a:srgbClr val="00B050"/>
                </a:solidFill>
              </a:rPr>
              <a:t>//polymorphism: </a:t>
            </a:r>
            <a:r>
              <a:rPr lang="en-US" b="1" i="1" u="sng" dirty="0" err="1">
                <a:solidFill>
                  <a:srgbClr val="00B050"/>
                </a:solidFill>
              </a:rPr>
              <a:t>CFigure</a:t>
            </a:r>
            <a:r>
              <a:rPr lang="en-US" i="1" dirty="0">
                <a:solidFill>
                  <a:srgbClr val="00B050"/>
                </a:solidFill>
              </a:rPr>
              <a:t> * </a:t>
            </a:r>
            <a:r>
              <a:rPr lang="en-US" i="1" dirty="0" err="1">
                <a:solidFill>
                  <a:srgbClr val="00B050"/>
                </a:solidFill>
              </a:rPr>
              <a:t>FigList</a:t>
            </a:r>
            <a:r>
              <a:rPr lang="en-US" i="1" dirty="0">
                <a:solidFill>
                  <a:srgbClr val="00B050"/>
                </a:solidFill>
              </a:rPr>
              <a:t>[</a:t>
            </a:r>
            <a:r>
              <a:rPr lang="en-US" i="1" dirty="0" err="1">
                <a:solidFill>
                  <a:srgbClr val="00B050"/>
                </a:solidFill>
              </a:rPr>
              <a:t>MaxFigCount</a:t>
            </a:r>
            <a:r>
              <a:rPr lang="en-US" i="1" dirty="0">
                <a:solidFill>
                  <a:srgbClr val="00B050"/>
                </a:solidFill>
              </a:rPr>
              <a:t>];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CMP N103  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0" y="3962400"/>
            <a:ext cx="4572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39" name="Oval 38"/>
          <p:cNvSpPr/>
          <p:nvPr/>
        </p:nvSpPr>
        <p:spPr>
          <a:xfrm>
            <a:off x="1600200" y="1676400"/>
            <a:ext cx="4572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8600" y="2209800"/>
            <a:ext cx="2133600" cy="1143000"/>
          </a:xfrm>
          <a:prstGeom prst="rect">
            <a:avLst/>
          </a:prstGeom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AddRectAction</a:t>
            </a:r>
            <a:endParaRPr lang="en-US" b="1" dirty="0"/>
          </a:p>
          <a:p>
            <a:pPr algn="ctr"/>
            <a:r>
              <a:rPr lang="en-US" b="1" dirty="0"/>
              <a:t>Function Execute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315200" y="3505200"/>
          <a:ext cx="1524000" cy="25958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CFigure</a:t>
                      </a:r>
                      <a:r>
                        <a:rPr lang="en-US" dirty="0"/>
                        <a:t> *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CFigure</a:t>
                      </a:r>
                      <a:r>
                        <a:rPr lang="en-US" dirty="0"/>
                        <a:t> *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CFigure</a:t>
                      </a:r>
                      <a:r>
                        <a:rPr lang="en-US" dirty="0"/>
                        <a:t> *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CFigure</a:t>
                      </a:r>
                      <a:r>
                        <a:rPr lang="en-US" dirty="0"/>
                        <a:t> *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CFigure</a:t>
                      </a:r>
                      <a:r>
                        <a:rPr lang="en-US" dirty="0"/>
                        <a:t>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CFigure</a:t>
                      </a:r>
                      <a:r>
                        <a:rPr lang="en-US" dirty="0"/>
                        <a:t>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CFigure</a:t>
                      </a:r>
                      <a:r>
                        <a:rPr lang="en-US" dirty="0"/>
                        <a:t>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7772400" y="2895600"/>
            <a:ext cx="152400" cy="6096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477000" y="3733800"/>
            <a:ext cx="914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486400" y="3657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477000" y="4050475"/>
            <a:ext cx="914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486400" y="3974275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6477000" y="4419600"/>
            <a:ext cx="914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486400" y="4343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6477000" y="4800600"/>
            <a:ext cx="914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486400" y="4724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477000" y="5181600"/>
            <a:ext cx="914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30435E-6 L 0.45833 0.0277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00" y="1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8" grpId="0"/>
      <p:bldP spid="33" grpId="0"/>
      <p:bldP spid="38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IV: Reflect the action to the Interface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47876"/>
            <a:ext cx="6172200" cy="5357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828800" y="4724400"/>
            <a:ext cx="4953000" cy="762000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CMP N103 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IV: Reflect the action to the Interface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1295400"/>
            <a:ext cx="2133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Manager</a:t>
            </a:r>
          </a:p>
          <a:p>
            <a:pPr algn="ctr"/>
            <a:r>
              <a:rPr lang="en-US" b="1" dirty="0" err="1"/>
              <a:t>FigList</a:t>
            </a:r>
            <a:r>
              <a:rPr lang="en-US" b="1" dirty="0"/>
              <a:t> [ 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8600" y="1295400"/>
            <a:ext cx="2133600" cy="1143000"/>
          </a:xfrm>
          <a:prstGeom prst="rect">
            <a:avLst/>
          </a:prstGeom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Main</a:t>
            </a:r>
          </a:p>
        </p:txBody>
      </p:sp>
      <p:cxnSp>
        <p:nvCxnSpPr>
          <p:cNvPr id="22" name="Straight Arrow Connector 21"/>
          <p:cNvCxnSpPr>
            <a:stCxn id="17" idx="3"/>
            <a:endCxn id="4" idx="1"/>
          </p:cNvCxnSpPr>
          <p:nvPr/>
        </p:nvCxnSpPr>
        <p:spPr>
          <a:xfrm>
            <a:off x="2362200" y="1866900"/>
            <a:ext cx="3733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66783" y="1371600"/>
            <a:ext cx="322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</a:rPr>
              <a:t>AppManager.UpdateInterface</a:t>
            </a:r>
            <a:r>
              <a:rPr lang="en-US" b="1" dirty="0">
                <a:solidFill>
                  <a:schemeClr val="tx2"/>
                </a:solidFill>
              </a:rPr>
              <a:t>();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71800" y="3505200"/>
            <a:ext cx="2133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CRectangle</a:t>
            </a:r>
            <a:endParaRPr lang="en-US" b="1" dirty="0"/>
          </a:p>
          <a:p>
            <a:pPr algn="ctr"/>
            <a:r>
              <a:rPr lang="en-US" b="1" dirty="0"/>
              <a:t>(derived class)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19400" y="2133600"/>
            <a:ext cx="2971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For each figure in the list</a:t>
            </a:r>
          </a:p>
          <a:p>
            <a:r>
              <a:rPr lang="en-US" b="1" dirty="0" err="1">
                <a:solidFill>
                  <a:schemeClr val="tx2"/>
                </a:solidFill>
              </a:rPr>
              <a:t>FigList</a:t>
            </a:r>
            <a:r>
              <a:rPr lang="en-US" b="1" dirty="0">
                <a:solidFill>
                  <a:schemeClr val="tx2"/>
                </a:solidFill>
              </a:rPr>
              <a:t>[</a:t>
            </a:r>
            <a:r>
              <a:rPr lang="en-US" b="1" dirty="0" err="1">
                <a:solidFill>
                  <a:schemeClr val="tx2"/>
                </a:solidFill>
              </a:rPr>
              <a:t>i</a:t>
            </a:r>
            <a:r>
              <a:rPr lang="en-US" b="1" dirty="0">
                <a:solidFill>
                  <a:schemeClr val="tx2"/>
                </a:solidFill>
              </a:rPr>
              <a:t>]-&gt;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Draw(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pOut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  <a:r>
              <a:rPr lang="en-US" sz="2000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2000" i="1" dirty="0">
                <a:solidFill>
                  <a:srgbClr val="00B050"/>
                </a:solidFill>
              </a:rPr>
              <a:t>//</a:t>
            </a:r>
            <a:r>
              <a:rPr lang="en-US" sz="2000" i="1" dirty="0" err="1">
                <a:solidFill>
                  <a:srgbClr val="00B050"/>
                </a:solidFill>
              </a:rPr>
              <a:t>CFigure</a:t>
            </a:r>
            <a:r>
              <a:rPr lang="en-US" sz="2000" i="1" dirty="0">
                <a:solidFill>
                  <a:srgbClr val="00B050"/>
                </a:solidFill>
              </a:rPr>
              <a:t>::Draw() </a:t>
            </a:r>
            <a:br>
              <a:rPr lang="en-US" sz="2000" i="1" dirty="0">
                <a:solidFill>
                  <a:srgbClr val="00B050"/>
                </a:solidFill>
              </a:rPr>
            </a:br>
            <a:r>
              <a:rPr lang="en-US" sz="2000" i="1" dirty="0">
                <a:solidFill>
                  <a:srgbClr val="00B050"/>
                </a:solidFill>
              </a:rPr>
              <a:t>//is a pure virtual fn.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" y="4648200"/>
            <a:ext cx="2133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Output</a:t>
            </a:r>
          </a:p>
        </p:txBody>
      </p:sp>
      <p:cxnSp>
        <p:nvCxnSpPr>
          <p:cNvPr id="16" name="Straight Arrow Connector 15"/>
          <p:cNvCxnSpPr>
            <a:stCxn id="12" idx="1"/>
            <a:endCxn id="14" idx="3"/>
          </p:cNvCxnSpPr>
          <p:nvPr/>
        </p:nvCxnSpPr>
        <p:spPr>
          <a:xfrm flipH="1">
            <a:off x="2209800" y="4076700"/>
            <a:ext cx="762000" cy="11430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646" y="4191000"/>
            <a:ext cx="214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</a:rPr>
              <a:t>pOut</a:t>
            </a:r>
            <a:r>
              <a:rPr lang="en-US" b="1" dirty="0">
                <a:solidFill>
                  <a:schemeClr val="tx2"/>
                </a:solidFill>
              </a:rPr>
              <a:t>-&gt;</a:t>
            </a:r>
            <a:r>
              <a:rPr lang="en-US" b="1" dirty="0" err="1">
                <a:solidFill>
                  <a:schemeClr val="tx2"/>
                </a:solidFill>
              </a:rPr>
              <a:t>DrawRect</a:t>
            </a:r>
            <a:r>
              <a:rPr lang="en-US" b="1" dirty="0">
                <a:solidFill>
                  <a:schemeClr val="tx2"/>
                </a:solidFill>
              </a:rPr>
              <a:t>(…);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317785" y="4876799"/>
            <a:ext cx="2154877" cy="144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3978324" y="5334000"/>
            <a:ext cx="1889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 figures</a:t>
            </a:r>
          </a:p>
          <a:p>
            <a:pPr algn="ctr"/>
            <a:r>
              <a:rPr lang="en-US" b="1" dirty="0"/>
              <a:t>  are drawn</a:t>
            </a:r>
          </a:p>
        </p:txBody>
      </p:sp>
      <p:cxnSp>
        <p:nvCxnSpPr>
          <p:cNvPr id="25" name="Shape 24"/>
          <p:cNvCxnSpPr/>
          <p:nvPr/>
        </p:nvCxnSpPr>
        <p:spPr>
          <a:xfrm>
            <a:off x="1143000" y="5793066"/>
            <a:ext cx="2133600" cy="455334"/>
          </a:xfrm>
          <a:prstGeom prst="bentConnector3">
            <a:avLst>
              <a:gd name="adj1" fmla="val -1206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1"/>
            <a:endCxn id="45" idx="0"/>
          </p:cNvCxnSpPr>
          <p:nvPr/>
        </p:nvCxnSpPr>
        <p:spPr>
          <a:xfrm flipH="1">
            <a:off x="5905500" y="1866900"/>
            <a:ext cx="190500" cy="8763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CMP N103  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438400" y="1371600"/>
            <a:ext cx="4572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0" name="Oval 39"/>
          <p:cNvSpPr/>
          <p:nvPr/>
        </p:nvSpPr>
        <p:spPr>
          <a:xfrm>
            <a:off x="5867400" y="5486400"/>
            <a:ext cx="4572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41" name="Oval 40"/>
          <p:cNvSpPr/>
          <p:nvPr/>
        </p:nvSpPr>
        <p:spPr>
          <a:xfrm>
            <a:off x="56106" y="4191000"/>
            <a:ext cx="4572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42" name="Oval 41"/>
          <p:cNvSpPr/>
          <p:nvPr/>
        </p:nvSpPr>
        <p:spPr>
          <a:xfrm>
            <a:off x="1781299" y="5833754"/>
            <a:ext cx="4572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7239000" y="2590800"/>
          <a:ext cx="1676400" cy="25958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CFigure</a:t>
                      </a:r>
                      <a:r>
                        <a:rPr lang="en-US" baseline="0" dirty="0"/>
                        <a:t> *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err="1"/>
                        <a:t>CFigure</a:t>
                      </a:r>
                      <a:r>
                        <a:rPr lang="en-US" baseline="0" dirty="0"/>
                        <a:t>*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CFigure</a:t>
                      </a:r>
                      <a:r>
                        <a:rPr lang="en-US" baseline="0" dirty="0"/>
                        <a:t>*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CFigure</a:t>
                      </a:r>
                      <a:r>
                        <a:rPr lang="en-US" baseline="0" dirty="0"/>
                        <a:t>*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CFigure</a:t>
                      </a:r>
                      <a:r>
                        <a:rPr lang="en-US" baseline="0" dirty="0"/>
                        <a:t>*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CFigure</a:t>
                      </a:r>
                      <a:r>
                        <a:rPr lang="en-US" baseline="0" dirty="0"/>
                        <a:t>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CFigure</a:t>
                      </a:r>
                      <a:r>
                        <a:rPr lang="en-US" baseline="0" dirty="0"/>
                        <a:t>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 flipH="1">
            <a:off x="6400800" y="2819400"/>
            <a:ext cx="914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410200" y="2743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6400800" y="3136075"/>
            <a:ext cx="914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410200" y="3059875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6400800" y="3505200"/>
            <a:ext cx="914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410200" y="3429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6400800" y="3886200"/>
            <a:ext cx="914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410200" y="3810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6400800" y="4267200"/>
            <a:ext cx="914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410200" y="4191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086600" y="2209800"/>
            <a:ext cx="152400" cy="4572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5257800" y="2209800"/>
            <a:ext cx="4572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3" grpId="0"/>
      <p:bldP spid="18" grpId="0"/>
      <p:bldP spid="20" grpId="0"/>
      <p:bldP spid="39" grpId="0" animBg="1"/>
      <p:bldP spid="40" grpId="0" animBg="1"/>
      <p:bldP spid="41" grpId="0" animBg="1"/>
      <p:bldP spid="42" grpId="0" animBg="1"/>
      <p:bldP spid="7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You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CMP N103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Drawing a new Rectangle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81000" y="1656870"/>
            <a:ext cx="8382000" cy="4820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CMP N103 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657600" y="2209800"/>
            <a:ext cx="5257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Application is waiting for user action</a:t>
            </a:r>
          </a:p>
          <a:p>
            <a:pPr marL="342900" indent="-342900">
              <a:buAutoNum type="arabicPeriod"/>
            </a:pPr>
            <a:r>
              <a:rPr lang="en-US" sz="2400" b="1" dirty="0"/>
              <a:t>User clicks on </a:t>
            </a:r>
            <a:r>
              <a:rPr lang="en-US" sz="2400" b="1" dirty="0">
                <a:solidFill>
                  <a:srgbClr val="FF0000"/>
                </a:solidFill>
              </a:rPr>
              <a:t>”Rectangle”</a:t>
            </a:r>
            <a:r>
              <a:rPr lang="en-US" sz="2400" b="1" dirty="0"/>
              <a:t> icon</a:t>
            </a:r>
          </a:p>
          <a:p>
            <a:pPr marL="342900" indent="-342900">
              <a:buAutoNum type="arabicPeriod"/>
            </a:pPr>
            <a:r>
              <a:rPr lang="en-US" sz="2400" b="1" dirty="0"/>
              <a:t>Messages appear on status bar and user selects two point (corners)</a:t>
            </a:r>
          </a:p>
          <a:p>
            <a:pPr marL="342900" indent="-342900">
              <a:buAutoNum type="arabicPeriod"/>
            </a:pPr>
            <a:r>
              <a:rPr lang="en-US" sz="2400" b="1" dirty="0"/>
              <a:t>A rectangle is drawn</a:t>
            </a:r>
            <a:endParaRPr lang="en-US" sz="2400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2667000" y="3429000"/>
            <a:ext cx="381000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57200" y="6172200"/>
            <a:ext cx="5181600" cy="1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New Rectangle: Click at first corner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52600" y="914400"/>
            <a:ext cx="571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Aharoni" pitchFamily="2" charset="-79"/>
                <a:ea typeface="+mj-ea"/>
                <a:cs typeface="Aharoni" pitchFamily="2" charset="-79"/>
              </a:rPr>
              <a:t>User Perspective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34704" y="4087504"/>
            <a:ext cx="2541896" cy="147509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7200" y="6165520"/>
            <a:ext cx="5181600" cy="1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New Rectangle: Click at second corner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79278E-7 L -0.22083 -0.2053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00" y="-10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083 -0.20537 L -0.2125 0.0943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" y="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25 0.09436 L 0.0625 0.3052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10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13" grpId="0"/>
      <p:bldP spid="15" grpId="0" animBg="1"/>
      <p:bldP spid="16" grpId="0"/>
      <p:bldP spid="1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Steps to execute ANY operation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839200" cy="4525963"/>
          </a:xfrm>
        </p:spPr>
        <p:txBody>
          <a:bodyPr/>
          <a:lstStyle/>
          <a:p>
            <a:pPr>
              <a:buNone/>
            </a:pPr>
            <a:r>
              <a:rPr lang="en-US" sz="4000" dirty="0"/>
              <a:t>4 basic steps to execute any operation:</a:t>
            </a:r>
          </a:p>
          <a:p>
            <a:r>
              <a:rPr lang="en-US" dirty="0">
                <a:solidFill>
                  <a:srgbClr val="FF0000"/>
                </a:solidFill>
              </a:rPr>
              <a:t>Step I</a:t>
            </a:r>
            <a:r>
              <a:rPr lang="en-US" dirty="0"/>
              <a:t>: Get User </a:t>
            </a:r>
            <a:r>
              <a:rPr lang="en-US" dirty="0" err="1"/>
              <a:t>Input&amp;Map</a:t>
            </a:r>
            <a:r>
              <a:rPr lang="en-US" dirty="0"/>
              <a:t> to Action Type </a:t>
            </a:r>
          </a:p>
          <a:p>
            <a:r>
              <a:rPr lang="en-US" dirty="0">
                <a:solidFill>
                  <a:srgbClr val="FF0000"/>
                </a:solidFill>
              </a:rPr>
              <a:t>Step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II</a:t>
            </a:r>
            <a:r>
              <a:rPr lang="en-US" dirty="0"/>
              <a:t>: Create Corresponding Action Object</a:t>
            </a:r>
          </a:p>
          <a:p>
            <a:r>
              <a:rPr lang="en-US" dirty="0">
                <a:solidFill>
                  <a:srgbClr val="FF0000"/>
                </a:solidFill>
              </a:rPr>
              <a:t>Step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III</a:t>
            </a:r>
            <a:r>
              <a:rPr lang="en-US" dirty="0"/>
              <a:t>: Execute the Created Action</a:t>
            </a:r>
          </a:p>
          <a:p>
            <a:pPr>
              <a:buNone/>
            </a:pPr>
            <a:r>
              <a:rPr lang="en-US" sz="2800" dirty="0">
                <a:solidFill>
                  <a:srgbClr val="0000FF"/>
                </a:solidFill>
              </a:rPr>
              <a:t>Now Action is complete but not  reflected yet to GUI</a:t>
            </a:r>
          </a:p>
          <a:p>
            <a:r>
              <a:rPr lang="en-US" dirty="0">
                <a:solidFill>
                  <a:srgbClr val="FF0000"/>
                </a:solidFill>
              </a:rPr>
              <a:t>Step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IV</a:t>
            </a:r>
            <a:r>
              <a:rPr lang="en-US" dirty="0"/>
              <a:t>: Update Interface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CMP N103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914400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Aharoni" pitchFamily="2" charset="-79"/>
                <a:ea typeface="+mj-ea"/>
                <a:cs typeface="Aharoni" pitchFamily="2" charset="-79"/>
              </a:rPr>
              <a:t>Application Perspective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Drawing a Rectangle </a:t>
            </a:r>
            <a:br>
              <a:rPr lang="en-US" dirty="0"/>
            </a:br>
            <a:r>
              <a:rPr lang="en-US" dirty="0"/>
              <a:t>Steps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Step I</a:t>
            </a:r>
            <a:r>
              <a:rPr lang="en-US" dirty="0"/>
              <a:t>: Get User Input &amp; Map to Action Type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User clicks on “Rectangle” icon in the toolbar  </a:t>
            </a:r>
          </a:p>
          <a:p>
            <a:pPr lvl="1"/>
            <a:r>
              <a:rPr lang="en-US" sz="2400" b="1" u="sng" dirty="0">
                <a:solidFill>
                  <a:srgbClr val="0000FF"/>
                </a:solidFill>
              </a:rPr>
              <a:t>Input class</a:t>
            </a:r>
            <a:r>
              <a:rPr lang="en-US" sz="2400" dirty="0">
                <a:solidFill>
                  <a:srgbClr val="0000FF"/>
                </a:solidFill>
              </a:rPr>
              <a:t> maps it to DRAW_RECT action  type  (</a:t>
            </a:r>
            <a:r>
              <a:rPr lang="en-US" sz="2400" dirty="0" err="1">
                <a:solidFill>
                  <a:srgbClr val="0000FF"/>
                </a:solidFill>
              </a:rPr>
              <a:t>enum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Step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II</a:t>
            </a:r>
            <a:r>
              <a:rPr lang="en-US" dirty="0"/>
              <a:t>: Create Corresponding Action Object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Create Object of class </a:t>
            </a:r>
            <a:r>
              <a:rPr lang="en-US" sz="2400" b="1" u="sng" dirty="0" err="1">
                <a:solidFill>
                  <a:srgbClr val="0000FF"/>
                </a:solidFill>
              </a:rPr>
              <a:t>AddRectAction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Step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III</a:t>
            </a:r>
            <a:r>
              <a:rPr lang="en-US" dirty="0"/>
              <a:t>: Execute the Created action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Ask user to click on two points (new rectangle corners)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Create Object of class </a:t>
            </a:r>
            <a:r>
              <a:rPr lang="en-US" sz="2400" b="1" u="sng" dirty="0" err="1">
                <a:solidFill>
                  <a:srgbClr val="0000FF"/>
                </a:solidFill>
              </a:rPr>
              <a:t>CRectangle</a:t>
            </a:r>
            <a:endParaRPr lang="en-US" sz="2400" b="1" u="sng" dirty="0">
              <a:solidFill>
                <a:srgbClr val="0000FF"/>
              </a:solidFill>
            </a:endParaRP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Add the </a:t>
            </a:r>
            <a:r>
              <a:rPr lang="en-US" sz="2400" dirty="0" err="1">
                <a:solidFill>
                  <a:srgbClr val="0000FF"/>
                </a:solidFill>
              </a:rPr>
              <a:t>CRectangle</a:t>
            </a:r>
            <a:r>
              <a:rPr lang="en-US" sz="2400" dirty="0">
                <a:solidFill>
                  <a:srgbClr val="0000FF"/>
                </a:solidFill>
              </a:rPr>
              <a:t> object to the list of Figures 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 </a:t>
            </a:r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Rect. is saved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Step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IV</a:t>
            </a:r>
            <a:r>
              <a:rPr lang="en-US" dirty="0"/>
              <a:t>: Update Interface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For each Figure in the list, call </a:t>
            </a:r>
            <a:r>
              <a:rPr lang="en-US" sz="2400" b="1" dirty="0">
                <a:solidFill>
                  <a:srgbClr val="0000FF"/>
                </a:solidFill>
              </a:rPr>
              <a:t>Draw</a:t>
            </a:r>
            <a:r>
              <a:rPr lang="en-US" sz="2400" dirty="0">
                <a:solidFill>
                  <a:srgbClr val="0000FF"/>
                </a:solidFill>
              </a:rPr>
              <a:t> function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Each Figure calls the appropriate draw function from Output class. </a:t>
            </a:r>
            <a:r>
              <a:rPr lang="en-US" sz="2400" dirty="0" err="1">
                <a:solidFill>
                  <a:srgbClr val="0000FF"/>
                </a:solidFill>
              </a:rPr>
              <a:t>CRectangle</a:t>
            </a:r>
            <a:r>
              <a:rPr lang="en-US" sz="2400" dirty="0">
                <a:solidFill>
                  <a:srgbClr val="0000FF"/>
                </a:solidFill>
              </a:rPr>
              <a:t> ::Draw calls Output::</a:t>
            </a:r>
            <a:r>
              <a:rPr lang="en-US" sz="2400" dirty="0" err="1">
                <a:solidFill>
                  <a:srgbClr val="0000FF"/>
                </a:solidFill>
              </a:rPr>
              <a:t>DrawRect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 </a:t>
            </a:r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Rect. is shown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CMP N103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I: Get user input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43000"/>
            <a:ext cx="6172200" cy="5357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828800" y="3048000"/>
            <a:ext cx="4191000" cy="762000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CMP N103 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I: Get user input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1828800"/>
            <a:ext cx="2133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Manager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4495800"/>
            <a:ext cx="2133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Area  Checking  &amp;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Action Recognition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37072" y="3733800"/>
            <a:ext cx="3442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228600" y="1828800"/>
            <a:ext cx="2133600" cy="1143000"/>
          </a:xfrm>
          <a:prstGeom prst="rect">
            <a:avLst/>
          </a:prstGeom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Main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362200" y="2895600"/>
            <a:ext cx="3733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90800" y="2476500"/>
            <a:ext cx="307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</a:rPr>
              <a:t>AppManager.GetUserAction</a:t>
            </a:r>
            <a:r>
              <a:rPr lang="en-US" b="1" dirty="0">
                <a:solidFill>
                  <a:schemeClr val="tx2"/>
                </a:solidFill>
              </a:rPr>
              <a:t>();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742151" y="2971800"/>
            <a:ext cx="0" cy="15240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95800" y="3657600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</a:rPr>
              <a:t>pIn</a:t>
            </a:r>
            <a:r>
              <a:rPr lang="en-US" b="1" dirty="0">
                <a:solidFill>
                  <a:schemeClr val="tx2"/>
                </a:solidFill>
              </a:rPr>
              <a:t>-&gt;</a:t>
            </a:r>
            <a:r>
              <a:rPr lang="en-US" b="1" dirty="0" err="1">
                <a:solidFill>
                  <a:schemeClr val="tx2"/>
                </a:solidFill>
              </a:rPr>
              <a:t>GetUserAction</a:t>
            </a:r>
            <a:r>
              <a:rPr lang="en-US" b="1" dirty="0">
                <a:solidFill>
                  <a:schemeClr val="tx2"/>
                </a:solidFill>
              </a:rPr>
              <a:t>()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687544" y="4874418"/>
            <a:ext cx="2408456" cy="238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191000" y="4379118"/>
            <a:ext cx="187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</a:rPr>
              <a:t>WaitMouseClick</a:t>
            </a:r>
            <a:r>
              <a:rPr lang="en-US" b="1" dirty="0">
                <a:solidFill>
                  <a:schemeClr val="tx2"/>
                </a:solidFill>
              </a:rPr>
              <a:t>()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657600" y="5525869"/>
            <a:ext cx="2438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72000" y="5525869"/>
            <a:ext cx="14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(x, y)</a:t>
            </a:r>
          </a:p>
          <a:p>
            <a:r>
              <a:rPr lang="en-US" b="1" dirty="0">
                <a:solidFill>
                  <a:srgbClr val="C00000"/>
                </a:solidFill>
              </a:rPr>
              <a:t>Click Position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086600" y="2971800"/>
            <a:ext cx="0" cy="15240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439294" y="3505200"/>
            <a:ext cx="1391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Returns: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DRAW_RECT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2362200" y="2133600"/>
            <a:ext cx="3733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381000" y="3886200"/>
            <a:ext cx="381000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90600" y="4267200"/>
            <a:ext cx="206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Click Rectangle icon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53094" y="1447800"/>
            <a:ext cx="1391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ActionType: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DRAW_RECT</a:t>
            </a: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CMP N103  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743200" y="2971800"/>
            <a:ext cx="4572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9" name="Oval 68"/>
          <p:cNvSpPr/>
          <p:nvPr/>
        </p:nvSpPr>
        <p:spPr>
          <a:xfrm>
            <a:off x="4038600" y="3657600"/>
            <a:ext cx="4572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70" name="Oval 69"/>
          <p:cNvSpPr/>
          <p:nvPr/>
        </p:nvSpPr>
        <p:spPr>
          <a:xfrm>
            <a:off x="3733800" y="4302918"/>
            <a:ext cx="4572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71" name="Oval 70"/>
          <p:cNvSpPr/>
          <p:nvPr/>
        </p:nvSpPr>
        <p:spPr>
          <a:xfrm>
            <a:off x="2743200" y="1676400"/>
            <a:ext cx="4572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72" name="Oval 71"/>
          <p:cNvSpPr/>
          <p:nvPr/>
        </p:nvSpPr>
        <p:spPr>
          <a:xfrm>
            <a:off x="7812049" y="3124200"/>
            <a:ext cx="4572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73" name="Oval 72"/>
          <p:cNvSpPr/>
          <p:nvPr/>
        </p:nvSpPr>
        <p:spPr>
          <a:xfrm>
            <a:off x="4114800" y="5602069"/>
            <a:ext cx="4572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43" grpId="0"/>
      <p:bldP spid="46" grpId="0"/>
      <p:bldP spid="57" grpId="0"/>
      <p:bldP spid="64" grpId="0"/>
      <p:bldP spid="65" grpId="0"/>
      <p:bldP spid="69" grpId="0" animBg="1"/>
      <p:bldP spid="69" grpId="1" animBg="1"/>
      <p:bldP spid="70" grpId="0" animBg="1"/>
      <p:bldP spid="71" grpId="0" animBg="1"/>
      <p:bldP spid="72" grpId="0" animBg="1"/>
      <p:bldP spid="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II: Create a suitable action</a:t>
            </a:r>
            <a:br>
              <a:rPr lang="en-US" dirty="0"/>
            </a:br>
            <a:r>
              <a:rPr lang="en-US" dirty="0"/>
              <a:t> Step III: Execute the action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371600"/>
            <a:ext cx="6172200" cy="5357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828800" y="4038600"/>
            <a:ext cx="4953000" cy="762000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CMP N103 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II: Create corresponding action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2133600"/>
            <a:ext cx="2133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ApplicationManager</a:t>
            </a:r>
            <a:endParaRPr lang="en-US" b="1" dirty="0"/>
          </a:p>
          <a:p>
            <a:pPr algn="ctr"/>
            <a:r>
              <a:rPr lang="en-US" b="1" dirty="0" err="1"/>
              <a:t>ExecuteAction</a:t>
            </a:r>
            <a:r>
              <a:rPr lang="en-US" b="1" dirty="0"/>
              <a:t> Function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8600" y="2133600"/>
            <a:ext cx="2133600" cy="1143000"/>
          </a:xfrm>
          <a:prstGeom prst="rect">
            <a:avLst/>
          </a:prstGeom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Main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362200" y="2362200"/>
            <a:ext cx="3733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86000" y="17526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</a:rPr>
              <a:t>AppManager.ExecuteAction</a:t>
            </a:r>
            <a:r>
              <a:rPr lang="en-US" b="1" dirty="0">
                <a:solidFill>
                  <a:schemeClr val="tx2"/>
                </a:solidFill>
              </a:rPr>
              <a:t>(</a:t>
            </a:r>
            <a:r>
              <a:rPr lang="en-US" sz="1400" b="1" dirty="0">
                <a:solidFill>
                  <a:schemeClr val="tx2"/>
                </a:solidFill>
              </a:rPr>
              <a:t>DRAW_RECT</a:t>
            </a:r>
            <a:r>
              <a:rPr lang="en-US" b="1" dirty="0">
                <a:solidFill>
                  <a:schemeClr val="tx2"/>
                </a:solidFill>
              </a:rPr>
              <a:t>);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2000" y="4114800"/>
            <a:ext cx="3886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tx2"/>
                </a:solidFill>
              </a:rPr>
              <a:t>Action*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pAct</a:t>
            </a:r>
            <a:r>
              <a:rPr lang="en-US" b="1" dirty="0">
                <a:solidFill>
                  <a:schemeClr val="tx2"/>
                </a:solidFill>
              </a:rPr>
              <a:t> = NULL;  </a:t>
            </a:r>
            <a:r>
              <a:rPr lang="en-US" i="1" dirty="0">
                <a:solidFill>
                  <a:srgbClr val="00B050"/>
                </a:solidFill>
              </a:rPr>
              <a:t>//polymorphism</a:t>
            </a:r>
          </a:p>
          <a:p>
            <a:r>
              <a:rPr lang="en-US" i="1" dirty="0">
                <a:solidFill>
                  <a:srgbClr val="00B050"/>
                </a:solidFill>
              </a:rPr>
              <a:t>//switch-case </a:t>
            </a:r>
            <a:r>
              <a:rPr lang="en-US" i="1" dirty="0">
                <a:solidFill>
                  <a:srgbClr val="00B050"/>
                </a:solidFill>
                <a:sym typeface="Wingdings" pitchFamily="2" charset="2"/>
              </a:rPr>
              <a:t> create the action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b="1" dirty="0" err="1">
                <a:solidFill>
                  <a:schemeClr val="tx2"/>
                </a:solidFill>
              </a:rPr>
              <a:t>pAct</a:t>
            </a:r>
            <a:r>
              <a:rPr lang="en-US" b="1" dirty="0">
                <a:solidFill>
                  <a:schemeClr val="tx2"/>
                </a:solidFill>
              </a:rPr>
              <a:t> = new </a:t>
            </a:r>
            <a:r>
              <a:rPr lang="en-US" b="1" u="sng" dirty="0" err="1">
                <a:solidFill>
                  <a:schemeClr val="tx2"/>
                </a:solidFill>
              </a:rPr>
              <a:t>AddRectAction</a:t>
            </a:r>
            <a:r>
              <a:rPr lang="en-US" b="1" dirty="0">
                <a:solidFill>
                  <a:schemeClr val="tx2"/>
                </a:solidFill>
              </a:rPr>
              <a:t>(this);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8200" y="5334000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</a:rPr>
              <a:t>pAct</a:t>
            </a:r>
            <a:r>
              <a:rPr lang="en-US" b="1" dirty="0">
                <a:solidFill>
                  <a:schemeClr val="tx2"/>
                </a:solidFill>
              </a:rPr>
              <a:t>-&gt;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Execute();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i="1" dirty="0">
                <a:solidFill>
                  <a:srgbClr val="00B050"/>
                </a:solidFill>
              </a:rPr>
              <a:t>//Action::Execute</a:t>
            </a:r>
            <a:br>
              <a:rPr lang="en-US" i="1" dirty="0">
                <a:solidFill>
                  <a:srgbClr val="00B050"/>
                </a:solidFill>
              </a:rPr>
            </a:br>
            <a:r>
              <a:rPr lang="en-US" i="1" dirty="0">
                <a:solidFill>
                  <a:srgbClr val="00B050"/>
                </a:solidFill>
              </a:rPr>
              <a:t>//is a pure virtual fn.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CMP N103  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438400" y="1371600"/>
            <a:ext cx="4572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7" name="Oval 26"/>
          <p:cNvSpPr/>
          <p:nvPr/>
        </p:nvSpPr>
        <p:spPr>
          <a:xfrm>
            <a:off x="228600" y="4495800"/>
            <a:ext cx="4572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8" name="Oval 27"/>
          <p:cNvSpPr/>
          <p:nvPr/>
        </p:nvSpPr>
        <p:spPr>
          <a:xfrm>
            <a:off x="152400" y="5715000"/>
            <a:ext cx="4572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819400" y="2895600"/>
            <a:ext cx="3276600" cy="11430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5715000" y="4648200"/>
            <a:ext cx="3048000" cy="1600200"/>
            <a:chOff x="5638800" y="4191000"/>
            <a:chExt cx="3048000" cy="1600200"/>
          </a:xfrm>
        </p:grpSpPr>
        <p:sp>
          <p:nvSpPr>
            <p:cNvPr id="6" name="Rectangle 5"/>
            <p:cNvSpPr/>
            <p:nvPr/>
          </p:nvSpPr>
          <p:spPr>
            <a:xfrm>
              <a:off x="5638800" y="4191000"/>
              <a:ext cx="3048000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AddRectAction</a:t>
              </a:r>
              <a:r>
                <a:rPr lang="en-US" b="1" dirty="0"/>
                <a:t> (derived class)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638800" y="4648200"/>
              <a:ext cx="3048000" cy="1143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dirty="0" err="1"/>
                <a:t>ReadActionParameters</a:t>
              </a:r>
              <a:r>
                <a:rPr lang="en-US" b="1" dirty="0"/>
                <a:t>( )</a:t>
              </a:r>
            </a:p>
            <a:p>
              <a:r>
                <a:rPr lang="en-US" b="1" dirty="0"/>
                <a:t>Execute( )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029200" y="3581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</a:rPr>
              <a:t>pAct</a:t>
            </a:r>
            <a:r>
              <a:rPr lang="en-US" b="1" dirty="0">
                <a:solidFill>
                  <a:schemeClr val="tx2"/>
                </a:solidFill>
              </a:rPr>
              <a:t> (pointer)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562600" y="3962400"/>
            <a:ext cx="30480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62600" y="4648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NULL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21" grpId="0"/>
      <p:bldP spid="26" grpId="0" animBg="1"/>
      <p:bldP spid="27" grpId="0" animBg="1"/>
      <p:bldP spid="28" grpId="0" animBg="1"/>
      <p:bldP spid="40" grpId="0"/>
      <p:bldP spid="46" grpId="0"/>
      <p:bldP spid="4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642093" y="4172321"/>
            <a:ext cx="3270014" cy="2076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III: Execute the action (1/2)</a:t>
            </a:r>
            <a:br>
              <a:rPr lang="en-US" dirty="0"/>
            </a:br>
            <a:r>
              <a:rPr lang="en-US" dirty="0"/>
              <a:t> </a:t>
            </a:r>
            <a:r>
              <a:rPr lang="en-US" sz="3600" dirty="0" err="1"/>
              <a:t>AddRectAction</a:t>
            </a:r>
            <a:r>
              <a:rPr lang="en-US" sz="3600" dirty="0"/>
              <a:t>::</a:t>
            </a:r>
            <a:r>
              <a:rPr lang="en-US" sz="3600" dirty="0" err="1"/>
              <a:t>ReadActionParameters</a:t>
            </a:r>
            <a:r>
              <a:rPr lang="en-US" sz="3600" dirty="0"/>
              <a:t>()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4953000"/>
            <a:ext cx="2133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828800"/>
            <a:ext cx="2133600" cy="1143000"/>
          </a:xfrm>
          <a:prstGeom prst="rect">
            <a:avLst/>
          </a:prstGeom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AddRectAction</a:t>
            </a:r>
            <a:endParaRPr lang="en-US" b="1" dirty="0"/>
          </a:p>
          <a:p>
            <a:pPr algn="ctr"/>
            <a:r>
              <a:rPr lang="en-US" b="1" dirty="0"/>
              <a:t>- Gets pointers to I/O from </a:t>
            </a:r>
            <a:r>
              <a:rPr lang="en-US" b="1" dirty="0" err="1"/>
              <a:t>AppMngr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6553200" y="1828800"/>
            <a:ext cx="2133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Output</a:t>
            </a:r>
          </a:p>
        </p:txBody>
      </p:sp>
      <p:cxnSp>
        <p:nvCxnSpPr>
          <p:cNvPr id="16" name="Straight Arrow Connector 15"/>
          <p:cNvCxnSpPr>
            <a:stCxn id="6" idx="3"/>
            <a:endCxn id="12" idx="1"/>
          </p:cNvCxnSpPr>
          <p:nvPr/>
        </p:nvCxnSpPr>
        <p:spPr>
          <a:xfrm>
            <a:off x="2895600" y="2400300"/>
            <a:ext cx="36576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25831" y="1676400"/>
            <a:ext cx="320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</a:rPr>
              <a:t>pOut</a:t>
            </a:r>
            <a:r>
              <a:rPr lang="en-US" b="1" dirty="0">
                <a:solidFill>
                  <a:schemeClr val="tx2"/>
                </a:solidFill>
              </a:rPr>
              <a:t>-&gt;</a:t>
            </a:r>
            <a:r>
              <a:rPr lang="en-US" b="1" dirty="0" err="1">
                <a:solidFill>
                  <a:schemeClr val="tx2"/>
                </a:solidFill>
              </a:rPr>
              <a:t>PrintMessage</a:t>
            </a:r>
            <a:r>
              <a:rPr lang="en-US" b="1" dirty="0">
                <a:solidFill>
                  <a:schemeClr val="tx2"/>
                </a:solidFill>
              </a:rPr>
              <a:t>(message);</a:t>
            </a:r>
          </a:p>
          <a:p>
            <a:r>
              <a:rPr lang="en-US" i="1" dirty="0">
                <a:solidFill>
                  <a:srgbClr val="00B050"/>
                </a:solidFill>
              </a:rPr>
              <a:t>//is Called twice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62200" y="2971800"/>
            <a:ext cx="0" cy="1981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22076" y="3352800"/>
            <a:ext cx="2402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</a:rPr>
              <a:t>pIn</a:t>
            </a:r>
            <a:r>
              <a:rPr lang="en-US" b="1" dirty="0">
                <a:solidFill>
                  <a:schemeClr val="tx2"/>
                </a:solidFill>
              </a:rPr>
              <a:t>-&gt;</a:t>
            </a:r>
            <a:r>
              <a:rPr lang="en-US" b="1" dirty="0" err="1">
                <a:solidFill>
                  <a:schemeClr val="tx2"/>
                </a:solidFill>
              </a:rPr>
              <a:t>GetPointClicked</a:t>
            </a:r>
            <a:r>
              <a:rPr lang="en-US" b="1" dirty="0">
                <a:solidFill>
                  <a:schemeClr val="tx2"/>
                </a:solidFill>
              </a:rPr>
              <a:t>();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49051" y="4343400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(x1, y1)</a:t>
            </a:r>
          </a:p>
          <a:p>
            <a:r>
              <a:rPr lang="en-US" b="1" dirty="0">
                <a:solidFill>
                  <a:srgbClr val="C00000"/>
                </a:solidFill>
              </a:rPr>
              <a:t>(x2, y2)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6477000" y="4495800"/>
            <a:ext cx="228600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18274" y="4876800"/>
            <a:ext cx="2614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User clicks at two corners</a:t>
            </a:r>
          </a:p>
          <a:p>
            <a:pPr algn="ctr"/>
            <a:r>
              <a:rPr lang="en-US" b="1" dirty="0"/>
              <a:t>say(x1, y1) and (x2,y2)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743200" y="5079132"/>
            <a:ext cx="2895600" cy="2626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358470" y="4736068"/>
            <a:ext cx="220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</a:rPr>
              <a:t>WaitMouseClick</a:t>
            </a:r>
            <a:r>
              <a:rPr lang="en-US" b="1" dirty="0">
                <a:solidFill>
                  <a:schemeClr val="tx2"/>
                </a:solidFill>
              </a:rPr>
              <a:t>(x, y)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295400" y="2971800"/>
            <a:ext cx="0" cy="1981200"/>
          </a:xfrm>
          <a:prstGeom prst="straightConnector1">
            <a:avLst/>
          </a:prstGeom>
          <a:ln w="57150">
            <a:headEnd type="arrow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2819400" y="5867400"/>
            <a:ext cx="2819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657600" y="52578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(x1, y1) , (x2, y2)</a:t>
            </a:r>
          </a:p>
          <a:p>
            <a:r>
              <a:rPr lang="en-US" b="1" dirty="0" err="1">
                <a:solidFill>
                  <a:srgbClr val="C00000"/>
                </a:solidFill>
              </a:rPr>
              <a:t>Rect</a:t>
            </a:r>
            <a:r>
              <a:rPr lang="en-US" b="1" dirty="0">
                <a:solidFill>
                  <a:srgbClr val="C00000"/>
                </a:solidFill>
              </a:rPr>
              <a:t> Corners</a:t>
            </a:r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5" name="Footer Placeholder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CMP N103  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2971800" y="1828800"/>
            <a:ext cx="4572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57" name="Oval 56"/>
          <p:cNvSpPr/>
          <p:nvPr/>
        </p:nvSpPr>
        <p:spPr>
          <a:xfrm>
            <a:off x="1828800" y="3352800"/>
            <a:ext cx="4572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58" name="Oval 57"/>
          <p:cNvSpPr/>
          <p:nvPr/>
        </p:nvSpPr>
        <p:spPr>
          <a:xfrm>
            <a:off x="2895600" y="4659868"/>
            <a:ext cx="4572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59" name="Oval 58"/>
          <p:cNvSpPr/>
          <p:nvPr/>
        </p:nvSpPr>
        <p:spPr>
          <a:xfrm>
            <a:off x="3200400" y="5486400"/>
            <a:ext cx="4572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60" name="Oval 59"/>
          <p:cNvSpPr/>
          <p:nvPr/>
        </p:nvSpPr>
        <p:spPr>
          <a:xfrm>
            <a:off x="791851" y="4343400"/>
            <a:ext cx="4572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620000" y="2971800"/>
            <a:ext cx="0" cy="1219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562600" y="3200400"/>
            <a:ext cx="3494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Print 2 messages on status bar</a:t>
            </a:r>
          </a:p>
          <a:p>
            <a:r>
              <a:rPr lang="en-US" b="1" dirty="0">
                <a:solidFill>
                  <a:schemeClr val="tx2"/>
                </a:solidFill>
              </a:rPr>
              <a:t>to ask user to click at </a:t>
            </a:r>
            <a:r>
              <a:rPr lang="en-US" b="1" dirty="0" err="1">
                <a:solidFill>
                  <a:schemeClr val="tx2"/>
                </a:solidFill>
              </a:rPr>
              <a:t>Rect</a:t>
            </a:r>
            <a:r>
              <a:rPr lang="en-US" b="1" dirty="0">
                <a:solidFill>
                  <a:schemeClr val="tx2"/>
                </a:solidFill>
              </a:rPr>
              <a:t> corners</a:t>
            </a:r>
          </a:p>
        </p:txBody>
      </p:sp>
      <p:sp>
        <p:nvSpPr>
          <p:cNvPr id="53" name="Oval 52"/>
          <p:cNvSpPr/>
          <p:nvPr/>
        </p:nvSpPr>
        <p:spPr>
          <a:xfrm>
            <a:off x="5791200" y="2819400"/>
            <a:ext cx="4572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  <p:bldP spid="32" grpId="0"/>
      <p:bldP spid="36" grpId="0"/>
      <p:bldP spid="43" grpId="0"/>
      <p:bldP spid="52" grpId="0"/>
      <p:bldP spid="56" grpId="0" animBg="1"/>
      <p:bldP spid="57" grpId="0" animBg="1"/>
      <p:bldP spid="58" grpId="0" animBg="1"/>
      <p:bldP spid="59" grpId="0" animBg="1"/>
      <p:bldP spid="60" grpId="0" animBg="1"/>
      <p:bldP spid="49" grpId="0"/>
      <p:bldP spid="5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678</Words>
  <Application>Microsoft Office PowerPoint</Application>
  <PresentationFormat>On-screen Show (4:3)</PresentationFormat>
  <Paragraphs>171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Aharoni</vt:lpstr>
      <vt:lpstr>Arial</vt:lpstr>
      <vt:lpstr>Calibri</vt:lpstr>
      <vt:lpstr>Wingdings</vt:lpstr>
      <vt:lpstr>Office Theme</vt:lpstr>
      <vt:lpstr>Programming Techniques Project Requirement F2018</vt:lpstr>
      <vt:lpstr>Drawing a new Rectangle</vt:lpstr>
      <vt:lpstr>Steps to execute ANY operation </vt:lpstr>
      <vt:lpstr>Drawing a Rectangle  Steps Details</vt:lpstr>
      <vt:lpstr>Step I: Get user input </vt:lpstr>
      <vt:lpstr>Step I: Get user input </vt:lpstr>
      <vt:lpstr>Step II: Create a suitable action  Step III: Execute the action</vt:lpstr>
      <vt:lpstr>Step II: Create corresponding action</vt:lpstr>
      <vt:lpstr>Step III: Execute the action (1/2)  AddRectAction::ReadActionParameters()</vt:lpstr>
      <vt:lpstr>Step III: Execute the action (2/2)  AddRectAction::Execute()</vt:lpstr>
      <vt:lpstr>Step IV: Reflect the action to the Interface</vt:lpstr>
      <vt:lpstr>Step IV: Reflect the action to the Interface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Eman</dc:creator>
  <cp:lastModifiedBy>Eman</cp:lastModifiedBy>
  <cp:revision>50</cp:revision>
  <dcterms:created xsi:type="dcterms:W3CDTF">2006-08-16T00:00:00Z</dcterms:created>
  <dcterms:modified xsi:type="dcterms:W3CDTF">2018-09-22T00:22:38Z</dcterms:modified>
</cp:coreProperties>
</file>