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7" r:id="rId3"/>
    <p:sldId id="289" r:id="rId4"/>
    <p:sldId id="258" r:id="rId5"/>
    <p:sldId id="268" r:id="rId6"/>
    <p:sldId id="291" r:id="rId7"/>
    <p:sldId id="290" r:id="rId8"/>
    <p:sldId id="292" r:id="rId9"/>
    <p:sldId id="296" r:id="rId10"/>
    <p:sldId id="298" r:id="rId11"/>
    <p:sldId id="293" r:id="rId12"/>
    <p:sldId id="297" r:id="rId13"/>
    <p:sldId id="294" r:id="rId14"/>
    <p:sldId id="295"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4EF"/>
    <a:srgbClr val="F1D9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A70EF-D9EE-4714-BE7A-3148CF901B2E}"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1B4B9-4734-4DB4-AE8F-0A7A9585C6A6}" type="slidenum">
              <a:rPr lang="en-US" smtClean="0"/>
              <a:t>‹#›</a:t>
            </a:fld>
            <a:endParaRPr lang="en-US"/>
          </a:p>
        </p:txBody>
      </p:sp>
    </p:spTree>
    <p:extLst>
      <p:ext uri="{BB962C8B-B14F-4D97-AF65-F5344CB8AC3E}">
        <p14:creationId xmlns:p14="http://schemas.microsoft.com/office/powerpoint/2010/main" val="102952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81B4B9-4734-4DB4-AE8F-0A7A9585C6A6}" type="slidenum">
              <a:rPr lang="en-US" smtClean="0"/>
              <a:t>9</a:t>
            </a:fld>
            <a:endParaRPr lang="en-US"/>
          </a:p>
        </p:txBody>
      </p:sp>
    </p:spTree>
    <p:extLst>
      <p:ext uri="{BB962C8B-B14F-4D97-AF65-F5344CB8AC3E}">
        <p14:creationId xmlns:p14="http://schemas.microsoft.com/office/powerpoint/2010/main" val="129388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0E915-E020-A683-939A-5BF7FA1A4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A44B4-0EB1-88F9-04A1-73E5ECE96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185E5-A9C8-AE0C-D526-2A65243602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7FF7AA-4900-01F0-1C0A-85CE8038C67F}"/>
              </a:ext>
            </a:extLst>
          </p:cNvPr>
          <p:cNvSpPr>
            <a:spLocks noGrp="1"/>
          </p:cNvSpPr>
          <p:nvPr>
            <p:ph type="sldNum" sz="quarter" idx="5"/>
          </p:nvPr>
        </p:nvSpPr>
        <p:spPr/>
        <p:txBody>
          <a:bodyPr/>
          <a:lstStyle/>
          <a:p>
            <a:fld id="{8781B4B9-4734-4DB4-AE8F-0A7A9585C6A6}" type="slidenum">
              <a:rPr lang="en-US" smtClean="0"/>
              <a:t>10</a:t>
            </a:fld>
            <a:endParaRPr lang="en-US"/>
          </a:p>
        </p:txBody>
      </p:sp>
    </p:spTree>
    <p:extLst>
      <p:ext uri="{BB962C8B-B14F-4D97-AF65-F5344CB8AC3E}">
        <p14:creationId xmlns:p14="http://schemas.microsoft.com/office/powerpoint/2010/main" val="3511459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4367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2025111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14992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10956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085797954"/>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728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14453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55559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9912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07140266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7461971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346896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660235177"/>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0819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3848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36731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25415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6998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16699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7762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604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025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s://www.linkedin.com/in/mohamed-samy-ba9ba821b?lipi=urn%3Ali%3Apage%3Ad_flagship3_profile_view_base_contact_details%3BFyaSTrGOQ1m2X4AHDmIvGQ%3D%3D" TargetMode="External"/><Relationship Id="rId7" Type="http://schemas.openxmlformats.org/officeDocument/2006/relationships/hyperlink" Target="https://mavenanalytics.io/profile/Mohamed-Samy/211625025" TargetMode="External"/><Relationship Id="rId2" Type="http://schemas.openxmlformats.org/officeDocument/2006/relationships/hyperlink" Target="mailto:mohamedsamyomar55@gmail.com" TargetMode="External"/><Relationship Id="rId1" Type="http://schemas.openxmlformats.org/officeDocument/2006/relationships/slideLayout" Target="../slideLayouts/slideLayout21.xml"/><Relationship Id="rId6" Type="http://schemas.openxmlformats.org/officeDocument/2006/relationships/image" Target="../media/image51.png"/><Relationship Id="rId5" Type="http://schemas.openxmlformats.org/officeDocument/2006/relationships/hyperlink" Target="https://github.com/MohamedSamy57" TargetMode="Externa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98070" y="4250990"/>
            <a:ext cx="8229603" cy="1607611"/>
          </a:xfrm>
        </p:spPr>
        <p:txBody>
          <a:bodyPr/>
          <a:lstStyle/>
          <a:p>
            <a:r>
              <a:rPr lang="en-US" dirty="0"/>
              <a:t>social media and mental health</a:t>
            </a:r>
            <a:br>
              <a:rPr lang="en-US" dirty="0"/>
            </a:br>
            <a:r>
              <a:rPr lang="en-US" dirty="0"/>
              <a:t>analysis By Python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998070" y="5916965"/>
            <a:ext cx="4941770" cy="396660"/>
          </a:xfrm>
        </p:spPr>
        <p:txBody>
          <a:bodyPr/>
          <a:lstStyle/>
          <a:p>
            <a:r>
              <a:rPr lang="en-US" dirty="0"/>
              <a:t>Mohamed Samy</a:t>
            </a:r>
          </a:p>
        </p:txBody>
      </p:sp>
      <p:pic>
        <p:nvPicPr>
          <p:cNvPr id="15" name="Picture 14" descr="A person sitting on a bed with his hand on his face&#10;&#10;Description automatically generated">
            <a:extLst>
              <a:ext uri="{FF2B5EF4-FFF2-40B4-BE49-F238E27FC236}">
                <a16:creationId xmlns:a16="http://schemas.microsoft.com/office/drawing/2014/main" id="{3BC77221-470B-8F22-878D-635A8CA32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84" y="4648002"/>
            <a:ext cx="2619375" cy="1743075"/>
          </a:xfrm>
          <a:prstGeom prst="rect">
            <a:avLst/>
          </a:prstGeom>
        </p:spPr>
      </p:pic>
      <p:pic>
        <p:nvPicPr>
          <p:cNvPr id="21" name="Picture 20" descr="A colorful brain with different icons&#10;&#10;Description automatically generated">
            <a:extLst>
              <a:ext uri="{FF2B5EF4-FFF2-40B4-BE49-F238E27FC236}">
                <a16:creationId xmlns:a16="http://schemas.microsoft.com/office/drawing/2014/main" id="{50C3D050-28AB-97F7-EF87-28284B3B1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460" y="2355515"/>
            <a:ext cx="2532129" cy="1895475"/>
          </a:xfrm>
          <a:prstGeom prst="rect">
            <a:avLst/>
          </a:prstGeom>
        </p:spPr>
      </p:pic>
    </p:spTree>
    <p:extLst>
      <p:ext uri="{BB962C8B-B14F-4D97-AF65-F5344CB8AC3E}">
        <p14:creationId xmlns:p14="http://schemas.microsoft.com/office/powerpoint/2010/main" val="294465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E3C6D-46AF-2F76-CBDE-D6062B1B6A14}"/>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18BEF2D1-DB6F-6ED2-23D4-A095EA76609F}"/>
              </a:ext>
            </a:extLst>
          </p:cNvPr>
          <p:cNvSpPr>
            <a:spLocks noGrp="1"/>
          </p:cNvSpPr>
          <p:nvPr>
            <p:ph type="body" idx="1"/>
          </p:nvPr>
        </p:nvSpPr>
        <p:spPr>
          <a:xfrm>
            <a:off x="2063855" y="3064615"/>
            <a:ext cx="1240971" cy="823912"/>
          </a:xfrm>
        </p:spPr>
        <p:txBody>
          <a:bodyPr/>
          <a:lstStyle/>
          <a:p>
            <a:r>
              <a:rPr lang="en-US" dirty="0"/>
              <a:t>2.83</a:t>
            </a:r>
          </a:p>
        </p:txBody>
      </p:sp>
      <p:sp>
        <p:nvSpPr>
          <p:cNvPr id="10" name="Text Placeholder 9">
            <a:extLst>
              <a:ext uri="{FF2B5EF4-FFF2-40B4-BE49-F238E27FC236}">
                <a16:creationId xmlns:a16="http://schemas.microsoft.com/office/drawing/2014/main" id="{8CE7632B-F99F-50BE-ABC7-1613022A0135}"/>
              </a:ext>
            </a:extLst>
          </p:cNvPr>
          <p:cNvSpPr>
            <a:spLocks noGrp="1"/>
          </p:cNvSpPr>
          <p:nvPr>
            <p:ph type="body" idx="15"/>
          </p:nvPr>
        </p:nvSpPr>
        <p:spPr>
          <a:xfrm>
            <a:off x="5475514" y="3064615"/>
            <a:ext cx="1240971" cy="823912"/>
          </a:xfrm>
        </p:spPr>
        <p:txBody>
          <a:bodyPr/>
          <a:lstStyle/>
          <a:p>
            <a:r>
              <a:rPr lang="en-US" dirty="0"/>
              <a:t>3.26</a:t>
            </a:r>
          </a:p>
        </p:txBody>
      </p:sp>
      <p:sp>
        <p:nvSpPr>
          <p:cNvPr id="11" name="Text Placeholder 10">
            <a:extLst>
              <a:ext uri="{FF2B5EF4-FFF2-40B4-BE49-F238E27FC236}">
                <a16:creationId xmlns:a16="http://schemas.microsoft.com/office/drawing/2014/main" id="{B7602E84-1EF8-4324-3309-BBDD54A24057}"/>
              </a:ext>
            </a:extLst>
          </p:cNvPr>
          <p:cNvSpPr>
            <a:spLocks noGrp="1"/>
          </p:cNvSpPr>
          <p:nvPr>
            <p:ph type="body" idx="16"/>
          </p:nvPr>
        </p:nvSpPr>
        <p:spPr>
          <a:xfrm>
            <a:off x="8887174" y="3064615"/>
            <a:ext cx="1240971" cy="823912"/>
          </a:xfrm>
        </p:spPr>
        <p:txBody>
          <a:bodyPr/>
          <a:lstStyle/>
          <a:p>
            <a:r>
              <a:rPr lang="en-US" dirty="0"/>
              <a:t>3.2</a:t>
            </a:r>
          </a:p>
        </p:txBody>
      </p:sp>
      <p:sp>
        <p:nvSpPr>
          <p:cNvPr id="22" name="Content Placeholder 21">
            <a:extLst>
              <a:ext uri="{FF2B5EF4-FFF2-40B4-BE49-F238E27FC236}">
                <a16:creationId xmlns:a16="http://schemas.microsoft.com/office/drawing/2014/main" id="{A830A6FB-9A33-5C0A-8589-6AB853D64E57}"/>
              </a:ext>
            </a:extLst>
          </p:cNvPr>
          <p:cNvSpPr>
            <a:spLocks noGrp="1"/>
          </p:cNvSpPr>
          <p:nvPr>
            <p:ph sz="half" idx="17"/>
          </p:nvPr>
        </p:nvSpPr>
        <p:spPr>
          <a:xfrm>
            <a:off x="1081058" y="4756092"/>
            <a:ext cx="3139479" cy="1012408"/>
          </a:xfrm>
        </p:spPr>
        <p:txBody>
          <a:bodyPr vert="horz" lIns="91440" tIns="45720" rIns="91440" bIns="45720" rtlCol="0">
            <a:normAutofit/>
          </a:bodyPr>
          <a:lstStyle/>
          <a:p>
            <a:r>
              <a:rPr lang="en-US" sz="1500" dirty="0"/>
              <a:t>How often do you reflect on your journey by </a:t>
            </a:r>
            <a:r>
              <a:rPr lang="en-US" sz="1500" b="1" dirty="0"/>
              <a:t>comparing</a:t>
            </a:r>
            <a:r>
              <a:rPr lang="en-US" sz="1500" dirty="0"/>
              <a:t> it to the success stories you see on social media?</a:t>
            </a:r>
          </a:p>
        </p:txBody>
      </p:sp>
      <p:sp>
        <p:nvSpPr>
          <p:cNvPr id="23" name="Content Placeholder 22">
            <a:extLst>
              <a:ext uri="{FF2B5EF4-FFF2-40B4-BE49-F238E27FC236}">
                <a16:creationId xmlns:a16="http://schemas.microsoft.com/office/drawing/2014/main" id="{63AF4E5D-7D0B-2975-A263-5B34314B687A}"/>
              </a:ext>
            </a:extLst>
          </p:cNvPr>
          <p:cNvSpPr>
            <a:spLocks noGrp="1"/>
          </p:cNvSpPr>
          <p:nvPr>
            <p:ph sz="quarter" idx="18"/>
          </p:nvPr>
        </p:nvSpPr>
        <p:spPr>
          <a:xfrm>
            <a:off x="4418840" y="4774817"/>
            <a:ext cx="3576881" cy="1195185"/>
          </a:xfrm>
        </p:spPr>
        <p:txBody>
          <a:bodyPr vert="horz" lIns="91440" tIns="45720" rIns="91440" bIns="45720" rtlCol="0">
            <a:normAutofit/>
          </a:bodyPr>
          <a:lstStyle/>
          <a:p>
            <a:r>
              <a:rPr lang="en-US" sz="1500" dirty="0"/>
              <a:t>How frequently do you feel </a:t>
            </a:r>
            <a:r>
              <a:rPr lang="en-US" sz="1500" b="1" dirty="0"/>
              <a:t>sad</a:t>
            </a:r>
            <a:r>
              <a:rPr lang="en-US" sz="1500" dirty="0"/>
              <a:t> or </a:t>
            </a:r>
            <a:r>
              <a:rPr lang="en-US" sz="1500" b="1" dirty="0"/>
              <a:t>depressed</a:t>
            </a:r>
            <a:r>
              <a:rPr lang="en-US" sz="1500" dirty="0"/>
              <a:t> because of your experience with social media?</a:t>
            </a:r>
          </a:p>
        </p:txBody>
      </p:sp>
      <p:sp>
        <p:nvSpPr>
          <p:cNvPr id="24" name="Content Placeholder 23">
            <a:extLst>
              <a:ext uri="{FF2B5EF4-FFF2-40B4-BE49-F238E27FC236}">
                <a16:creationId xmlns:a16="http://schemas.microsoft.com/office/drawing/2014/main" id="{DDDBD0FA-5456-4866-6667-32B88E279908}"/>
              </a:ext>
            </a:extLst>
          </p:cNvPr>
          <p:cNvSpPr>
            <a:spLocks noGrp="1"/>
          </p:cNvSpPr>
          <p:nvPr>
            <p:ph sz="half" idx="19"/>
          </p:nvPr>
        </p:nvSpPr>
        <p:spPr>
          <a:xfrm>
            <a:off x="8194023" y="4774085"/>
            <a:ext cx="3124093" cy="1195185"/>
          </a:xfrm>
        </p:spPr>
        <p:txBody>
          <a:bodyPr vert="horz" lIns="91440" tIns="45720" rIns="91440" bIns="45720" rtlCol="0">
            <a:normAutofit/>
          </a:bodyPr>
          <a:lstStyle/>
          <a:p>
            <a:r>
              <a:rPr lang="en-US" sz="1500" dirty="0"/>
              <a:t>How frequently do social media </a:t>
            </a:r>
            <a:r>
              <a:rPr lang="en-US" sz="1500" b="1" dirty="0"/>
              <a:t>distractions</a:t>
            </a:r>
            <a:r>
              <a:rPr lang="en-US" sz="1500" dirty="0"/>
              <a:t> impact your ability to get a good night's </a:t>
            </a:r>
            <a:r>
              <a:rPr lang="en-US" sz="1500" b="1" dirty="0"/>
              <a:t>sleep</a:t>
            </a:r>
            <a:r>
              <a:rPr lang="en-US" sz="1500" dirty="0"/>
              <a:t>?</a:t>
            </a:r>
          </a:p>
        </p:txBody>
      </p:sp>
      <p:sp>
        <p:nvSpPr>
          <p:cNvPr id="17" name="Title 4">
            <a:extLst>
              <a:ext uri="{FF2B5EF4-FFF2-40B4-BE49-F238E27FC236}">
                <a16:creationId xmlns:a16="http://schemas.microsoft.com/office/drawing/2014/main" id="{928C04AD-8447-31F2-2CF1-018A8B962A9F}"/>
              </a:ext>
            </a:extLst>
          </p:cNvPr>
          <p:cNvSpPr>
            <a:spLocks noGrp="1"/>
          </p:cNvSpPr>
          <p:nvPr>
            <p:ph type="title"/>
          </p:nvPr>
        </p:nvSpPr>
        <p:spPr>
          <a:xfrm>
            <a:off x="171038" y="8917"/>
            <a:ext cx="8421688" cy="1325563"/>
          </a:xfrm>
        </p:spPr>
        <p:txBody>
          <a:bodyPr>
            <a:normAutofit/>
          </a:bodyPr>
          <a:lstStyle/>
          <a:p>
            <a:r>
              <a:rPr lang="en-US" sz="3200" dirty="0"/>
              <a:t>insights</a:t>
            </a:r>
          </a:p>
        </p:txBody>
      </p:sp>
      <p:pic>
        <p:nvPicPr>
          <p:cNvPr id="18" name="Picture 17">
            <a:extLst>
              <a:ext uri="{FF2B5EF4-FFF2-40B4-BE49-F238E27FC236}">
                <a16:creationId xmlns:a16="http://schemas.microsoft.com/office/drawing/2014/main" id="{42E9478E-9297-CD2F-0A32-8F30EB6288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Tree>
    <p:extLst>
      <p:ext uri="{BB962C8B-B14F-4D97-AF65-F5344CB8AC3E}">
        <p14:creationId xmlns:p14="http://schemas.microsoft.com/office/powerpoint/2010/main" val="61389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BE9568DF-C4E4-407D-6A3A-B1B5D7774A2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DC74CD8-EDB3-DB86-3E87-0C7244623E25}"/>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70CC0C55-9B94-B0F8-20E7-F96F083ECB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
        <p:nvSpPr>
          <p:cNvPr id="7" name="TextBox 6">
            <a:extLst>
              <a:ext uri="{FF2B5EF4-FFF2-40B4-BE49-F238E27FC236}">
                <a16:creationId xmlns:a16="http://schemas.microsoft.com/office/drawing/2014/main" id="{5DD3FC03-A422-D434-39D4-D06C507A529A}"/>
              </a:ext>
            </a:extLst>
          </p:cNvPr>
          <p:cNvSpPr txBox="1"/>
          <p:nvPr/>
        </p:nvSpPr>
        <p:spPr>
          <a:xfrm>
            <a:off x="579301" y="3520227"/>
            <a:ext cx="6884434" cy="2554545"/>
          </a:xfrm>
          <a:prstGeom prst="rect">
            <a:avLst/>
          </a:prstGeom>
          <a:noFill/>
        </p:spPr>
        <p:txBody>
          <a:bodyPr wrap="square" rtlCol="0">
            <a:spAutoFit/>
          </a:bodyPr>
          <a:lstStyle/>
          <a:p>
            <a:r>
              <a:rPr lang="en-US" sz="2000" dirty="0">
                <a:latin typeface="Aptos" panose="020B0004020202020204" pitchFamily="34" charset="0"/>
              </a:rPr>
              <a:t>The data showcases the distribution across four popular social media platforms: </a:t>
            </a:r>
            <a:r>
              <a:rPr lang="en-US" sz="2000" b="1" dirty="0">
                <a:latin typeface="Aptos" panose="020B0004020202020204" pitchFamily="34" charset="0"/>
              </a:rPr>
              <a:t>Facebook</a:t>
            </a:r>
            <a:r>
              <a:rPr lang="en-US" sz="2000" dirty="0">
                <a:latin typeface="Aptos" panose="020B0004020202020204" pitchFamily="34" charset="0"/>
              </a:rPr>
              <a:t> and </a:t>
            </a:r>
            <a:r>
              <a:rPr lang="en-US" sz="2000" b="1" dirty="0">
                <a:latin typeface="Aptos" panose="020B0004020202020204" pitchFamily="34" charset="0"/>
              </a:rPr>
              <a:t>YouTube</a:t>
            </a:r>
            <a:r>
              <a:rPr lang="en-US" sz="2000" dirty="0">
                <a:latin typeface="Aptos" panose="020B0004020202020204" pitchFamily="34" charset="0"/>
              </a:rPr>
              <a:t> have the highest usage, demonstrating their dominance among users. </a:t>
            </a:r>
            <a:r>
              <a:rPr lang="en-US" sz="2000" b="1" dirty="0">
                <a:latin typeface="Aptos" panose="020B0004020202020204" pitchFamily="34" charset="0"/>
              </a:rPr>
              <a:t>Instagram</a:t>
            </a:r>
            <a:r>
              <a:rPr lang="en-US" sz="2000" dirty="0">
                <a:latin typeface="Aptos" panose="020B0004020202020204" pitchFamily="34" charset="0"/>
              </a:rPr>
              <a:t> follows closely, maintaining a strong presence. </a:t>
            </a:r>
            <a:r>
              <a:rPr lang="en-US" sz="2000" b="1" dirty="0">
                <a:latin typeface="Aptos" panose="020B0004020202020204" pitchFamily="34" charset="0"/>
              </a:rPr>
              <a:t>X (formerly Twitter)</a:t>
            </a:r>
            <a:r>
              <a:rPr lang="en-US" sz="2000" dirty="0">
                <a:latin typeface="Aptos" panose="020B0004020202020204" pitchFamily="34" charset="0"/>
              </a:rPr>
              <a:t> has the lowest usage, highlighting its relatively smaller user base than the other platforms. The chart provides a clear overview of user preferences and engagement across these platforms.</a:t>
            </a:r>
          </a:p>
        </p:txBody>
      </p:sp>
      <p:pic>
        <p:nvPicPr>
          <p:cNvPr id="4" name="Picture 3" descr="A screen shot of a computer code&#10;&#10;Description automatically generated">
            <a:extLst>
              <a:ext uri="{FF2B5EF4-FFF2-40B4-BE49-F238E27FC236}">
                <a16:creationId xmlns:a16="http://schemas.microsoft.com/office/drawing/2014/main" id="{EE5C8E14-14B1-DC04-8432-40F487F0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68" y="1048794"/>
            <a:ext cx="6772106" cy="22002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050CF09E-934D-E923-649B-EA2951DA8A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63735" y="929979"/>
            <a:ext cx="4505832" cy="33793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392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04BBA5F4-5D74-91C0-7643-7276142E4DA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56B72D-290E-46A9-18F0-BD77C920DC6D}"/>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BB8C34C5-5330-B7C3-13F6-4ACAF988F2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pic>
        <p:nvPicPr>
          <p:cNvPr id="3" name="Picture 2" descr="A black background with colorful text&#10;&#10;Description automatically generated">
            <a:extLst>
              <a:ext uri="{FF2B5EF4-FFF2-40B4-BE49-F238E27FC236}">
                <a16:creationId xmlns:a16="http://schemas.microsoft.com/office/drawing/2014/main" id="{442E302F-0E7D-554C-A66F-F20A8D836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75" y="1460158"/>
            <a:ext cx="7206768" cy="11185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pie chart with numbers and text&#10;&#10;Description automatically generated">
            <a:extLst>
              <a:ext uri="{FF2B5EF4-FFF2-40B4-BE49-F238E27FC236}">
                <a16:creationId xmlns:a16="http://schemas.microsoft.com/office/drawing/2014/main" id="{B22F1715-57EE-496D-03E5-2B4623B2C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569" y="1460158"/>
            <a:ext cx="4335755" cy="325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C94772C2-2A66-F772-7EDE-B77CAA5E0D6B}"/>
              </a:ext>
            </a:extLst>
          </p:cNvPr>
          <p:cNvSpPr txBox="1"/>
          <p:nvPr/>
        </p:nvSpPr>
        <p:spPr>
          <a:xfrm>
            <a:off x="586410" y="3521413"/>
            <a:ext cx="6884434" cy="1815882"/>
          </a:xfrm>
          <a:prstGeom prst="rect">
            <a:avLst/>
          </a:prstGeom>
          <a:noFill/>
        </p:spPr>
        <p:txBody>
          <a:bodyPr wrap="square" rtlCol="0">
            <a:spAutoFit/>
          </a:bodyPr>
          <a:lstStyle/>
          <a:p>
            <a:r>
              <a:rPr lang="en-US" sz="2800" dirty="0">
                <a:latin typeface="Aptos" panose="020B0004020202020204" pitchFamily="34" charset="0"/>
              </a:rPr>
              <a:t>The data indicate that </a:t>
            </a:r>
            <a:r>
              <a:rPr lang="en-US" sz="2800" b="1" dirty="0">
                <a:latin typeface="Aptos" panose="020B0004020202020204" pitchFamily="34" charset="0"/>
              </a:rPr>
              <a:t>women</a:t>
            </a:r>
            <a:r>
              <a:rPr lang="en-US" sz="2800" dirty="0">
                <a:latin typeface="Aptos" panose="020B0004020202020204" pitchFamily="34" charset="0"/>
              </a:rPr>
              <a:t> have the </a:t>
            </a:r>
            <a:r>
              <a:rPr lang="en-US" sz="2800" b="1" dirty="0">
                <a:latin typeface="Aptos" panose="020B0004020202020204" pitchFamily="34" charset="0"/>
              </a:rPr>
              <a:t>highest</a:t>
            </a:r>
            <a:r>
              <a:rPr lang="en-US" sz="2800" dirty="0">
                <a:latin typeface="Aptos" panose="020B0004020202020204" pitchFamily="34" charset="0"/>
              </a:rPr>
              <a:t> level of social media usage, although there has been a significant increase in usage among </a:t>
            </a:r>
            <a:r>
              <a:rPr lang="en-US" sz="2800" b="1" dirty="0">
                <a:latin typeface="Aptos" panose="020B0004020202020204" pitchFamily="34" charset="0"/>
              </a:rPr>
              <a:t>men</a:t>
            </a:r>
            <a:r>
              <a:rPr lang="en-US" sz="2800" dirty="0">
                <a:latin typeface="Aptos" panose="020B0004020202020204" pitchFamily="34" charset="0"/>
              </a:rPr>
              <a:t>.</a:t>
            </a:r>
          </a:p>
        </p:txBody>
      </p:sp>
    </p:spTree>
    <p:extLst>
      <p:ext uri="{BB962C8B-B14F-4D97-AF65-F5344CB8AC3E}">
        <p14:creationId xmlns:p14="http://schemas.microsoft.com/office/powerpoint/2010/main" val="92057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BA06367A-B914-11A6-A489-7655BA8FB7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C46C56-E787-4D9E-CC39-A39A3782E6EC}"/>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C49B9C96-F161-D718-C8B0-DCECB354D0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pic>
        <p:nvPicPr>
          <p:cNvPr id="6" name="Picture 5">
            <a:extLst>
              <a:ext uri="{FF2B5EF4-FFF2-40B4-BE49-F238E27FC236}">
                <a16:creationId xmlns:a16="http://schemas.microsoft.com/office/drawing/2014/main" id="{E2F54AB7-D493-E93E-1A39-5C47BDB7A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00569" y="1172447"/>
            <a:ext cx="4335755" cy="325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D6F72C61-BE92-C52C-1554-50274E55825E}"/>
              </a:ext>
            </a:extLst>
          </p:cNvPr>
          <p:cNvSpPr txBox="1"/>
          <p:nvPr/>
        </p:nvSpPr>
        <p:spPr>
          <a:xfrm>
            <a:off x="586410" y="3521413"/>
            <a:ext cx="6884434" cy="3046988"/>
          </a:xfrm>
          <a:prstGeom prst="rect">
            <a:avLst/>
          </a:prstGeom>
          <a:noFill/>
        </p:spPr>
        <p:txBody>
          <a:bodyPr wrap="square" rtlCol="0">
            <a:spAutoFit/>
          </a:bodyPr>
          <a:lstStyle/>
          <a:p>
            <a:r>
              <a:rPr lang="en-US" sz="2400" b="0" i="0" dirty="0">
                <a:solidFill>
                  <a:srgbClr val="1C1C1C"/>
                </a:solidFill>
                <a:effectLst/>
                <a:latin typeface="Aptos" panose="020B0004020202020204" pitchFamily="34" charset="0"/>
              </a:rPr>
              <a:t>The frequency of social media usage significantly differs based on an individual’s social status. Data shows that </a:t>
            </a:r>
            <a:r>
              <a:rPr lang="en-US" sz="2400" b="1" i="0" dirty="0">
                <a:solidFill>
                  <a:srgbClr val="1C1C1C"/>
                </a:solidFill>
                <a:effectLst/>
                <a:latin typeface="Aptos" panose="020B0004020202020204" pitchFamily="34" charset="0"/>
              </a:rPr>
              <a:t>singles</a:t>
            </a:r>
            <a:r>
              <a:rPr lang="en-US" sz="2400" b="0" i="0" dirty="0">
                <a:solidFill>
                  <a:srgbClr val="1C1C1C"/>
                </a:solidFill>
                <a:effectLst/>
                <a:latin typeface="Aptos" panose="020B0004020202020204" pitchFamily="34" charset="0"/>
              </a:rPr>
              <a:t> engage with social media platforms more than any other group, showcasing a vibrant online presence. In contrast, </a:t>
            </a:r>
            <a:r>
              <a:rPr lang="en-US" sz="2400" b="1" i="0" dirty="0">
                <a:solidFill>
                  <a:srgbClr val="1C1C1C"/>
                </a:solidFill>
                <a:effectLst/>
                <a:latin typeface="Aptos" panose="020B0004020202020204" pitchFamily="34" charset="0"/>
              </a:rPr>
              <a:t>divorced</a:t>
            </a:r>
            <a:r>
              <a:rPr lang="en-US" sz="2400" i="0" dirty="0">
                <a:solidFill>
                  <a:srgbClr val="1C1C1C"/>
                </a:solidFill>
                <a:effectLst/>
                <a:latin typeface="Aptos" panose="020B0004020202020204" pitchFamily="34" charset="0"/>
              </a:rPr>
              <a:t> individuals tend to participate the least</a:t>
            </a:r>
            <a:r>
              <a:rPr lang="en-US" sz="2400" b="0" i="0" dirty="0">
                <a:solidFill>
                  <a:srgbClr val="1C1C1C"/>
                </a:solidFill>
                <a:effectLst/>
                <a:latin typeface="Aptos" panose="020B0004020202020204" pitchFamily="34" charset="0"/>
              </a:rPr>
              <a:t>, reflecting a potential shift in their social connectivity and engagement.</a:t>
            </a:r>
            <a:endParaRPr lang="en-US" sz="2400" dirty="0">
              <a:latin typeface="Aptos" panose="020B0004020202020204" pitchFamily="34" charset="0"/>
            </a:endParaRPr>
          </a:p>
        </p:txBody>
      </p:sp>
      <p:pic>
        <p:nvPicPr>
          <p:cNvPr id="8" name="Picture 7" descr="A computer screen shot of a program code&#10;&#10;Description automatically generated">
            <a:extLst>
              <a:ext uri="{FF2B5EF4-FFF2-40B4-BE49-F238E27FC236}">
                <a16:creationId xmlns:a16="http://schemas.microsoft.com/office/drawing/2014/main" id="{982597A6-6D6F-2998-8BAF-6A0B157B3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676" y="1172447"/>
            <a:ext cx="7315168" cy="19829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128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DEE11014-DF51-D083-9252-36702521FA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20958B-08ED-94C7-DBFD-EA5FF1EAE070}"/>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8DCD14C5-6632-7630-49C2-E37B1B72A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
        <p:nvSpPr>
          <p:cNvPr id="7" name="TextBox 6">
            <a:extLst>
              <a:ext uri="{FF2B5EF4-FFF2-40B4-BE49-F238E27FC236}">
                <a16:creationId xmlns:a16="http://schemas.microsoft.com/office/drawing/2014/main" id="{4CE35089-4613-BB6D-7D38-D44D81661E8F}"/>
              </a:ext>
            </a:extLst>
          </p:cNvPr>
          <p:cNvSpPr txBox="1"/>
          <p:nvPr/>
        </p:nvSpPr>
        <p:spPr>
          <a:xfrm>
            <a:off x="586410" y="3521413"/>
            <a:ext cx="6748245" cy="3170099"/>
          </a:xfrm>
          <a:prstGeom prst="rect">
            <a:avLst/>
          </a:prstGeom>
          <a:noFill/>
        </p:spPr>
        <p:txBody>
          <a:bodyPr wrap="square" rtlCol="0">
            <a:spAutoFit/>
          </a:bodyPr>
          <a:lstStyle/>
          <a:p>
            <a:r>
              <a:rPr lang="en-US" sz="2000" b="0" i="0" dirty="0">
                <a:solidFill>
                  <a:srgbClr val="000000"/>
                </a:solidFill>
                <a:effectLst/>
                <a:latin typeface="Aptos" panose="020B0004020202020204" pitchFamily="34" charset="0"/>
              </a:rPr>
              <a:t>The percentage of social media usage differs significantly across various professions. </a:t>
            </a:r>
            <a:r>
              <a:rPr lang="en-US" sz="2000" b="1" i="0" dirty="0">
                <a:solidFill>
                  <a:srgbClr val="000000"/>
                </a:solidFill>
                <a:effectLst/>
                <a:latin typeface="Aptos" panose="020B0004020202020204" pitchFamily="34" charset="0"/>
              </a:rPr>
              <a:t>University students</a:t>
            </a:r>
            <a:r>
              <a:rPr lang="en-US" sz="2000" b="0" i="0" dirty="0">
                <a:solidFill>
                  <a:srgbClr val="000000"/>
                </a:solidFill>
                <a:effectLst/>
                <a:latin typeface="Aptos" panose="020B0004020202020204" pitchFamily="34" charset="0"/>
              </a:rPr>
              <a:t>, who often rely on these platforms for communication, networking, and academic collaboration, exhibit the highest levels of engagement. </a:t>
            </a:r>
            <a:r>
              <a:rPr lang="en-US" sz="2000" i="0" dirty="0">
                <a:solidFill>
                  <a:srgbClr val="000000"/>
                </a:solidFill>
                <a:effectLst/>
                <a:latin typeface="Aptos" panose="020B0004020202020204" pitchFamily="34" charset="0"/>
              </a:rPr>
              <a:t>In contrast</a:t>
            </a:r>
            <a:r>
              <a:rPr lang="en-US" sz="2000" b="0" i="0" dirty="0">
                <a:solidFill>
                  <a:srgbClr val="000000"/>
                </a:solidFill>
                <a:effectLst/>
                <a:latin typeface="Aptos" panose="020B0004020202020204" pitchFamily="34" charset="0"/>
              </a:rPr>
              <a:t>, </a:t>
            </a:r>
            <a:r>
              <a:rPr lang="en-US" sz="2000" b="1" i="0" dirty="0">
                <a:solidFill>
                  <a:srgbClr val="000000"/>
                </a:solidFill>
                <a:effectLst/>
                <a:latin typeface="Aptos" panose="020B0004020202020204" pitchFamily="34" charset="0"/>
              </a:rPr>
              <a:t>retirees</a:t>
            </a:r>
            <a:r>
              <a:rPr lang="en-US" sz="2000" b="0" i="0" dirty="0">
                <a:solidFill>
                  <a:srgbClr val="000000"/>
                </a:solidFill>
                <a:effectLst/>
                <a:latin typeface="Aptos" panose="020B0004020202020204" pitchFamily="34" charset="0"/>
              </a:rPr>
              <a:t> tend to use social media the least, often preferring to engage in more traditional forms of communication and leisure activities. This disparity highlights the varying needs and habits of different age groups and professional backgrounds in their interaction with social media.</a:t>
            </a:r>
            <a:endParaRPr lang="en-US" sz="2000" dirty="0">
              <a:latin typeface="Aptos" panose="020B0004020202020204" pitchFamily="34" charset="0"/>
            </a:endParaRPr>
          </a:p>
        </p:txBody>
      </p:sp>
      <p:pic>
        <p:nvPicPr>
          <p:cNvPr id="14" name="Picture 13" descr="A graph of occupation status&#10;&#10;Description automatically generated">
            <a:extLst>
              <a:ext uri="{FF2B5EF4-FFF2-40B4-BE49-F238E27FC236}">
                <a16:creationId xmlns:a16="http://schemas.microsoft.com/office/drawing/2014/main" id="{58A40383-9A5B-FDAE-389A-B86A12006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281" y="1188565"/>
            <a:ext cx="4062652" cy="30469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descr="A computer screen with text&#10;&#10;Description automatically generated">
            <a:extLst>
              <a:ext uri="{FF2B5EF4-FFF2-40B4-BE49-F238E27FC236}">
                <a16:creationId xmlns:a16="http://schemas.microsoft.com/office/drawing/2014/main" id="{F1ECD6DC-0E44-BA1C-D83A-5DDF77EA0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28" y="1188565"/>
            <a:ext cx="7154061" cy="20021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4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708387" y="46540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379599" y="1848256"/>
            <a:ext cx="5111750" cy="4280169"/>
          </a:xfrm>
        </p:spPr>
        <p:txBody>
          <a:bodyPr vert="horz" lIns="91440" tIns="45720" rIns="91440" bIns="45720" rtlCol="0" anchor="b">
            <a:normAutofit lnSpcReduction="10000"/>
          </a:bodyPr>
          <a:lstStyle/>
          <a:p>
            <a:r>
              <a:rPr lang="en-US" b="0" i="0" dirty="0">
                <a:solidFill>
                  <a:srgbClr val="000000"/>
                </a:solidFill>
                <a:effectLst/>
                <a:latin typeface="Inter"/>
              </a:rPr>
              <a:t>The findings of this project emphasize the significant impact of social media on mental health, both positively and negatively. Platforms such as Facebook, Instagram, YouTube, and X (formerly Twitter) play a crucial role in influencing users' emotional and psychological well-being. While these platforms offer opportunities for connection, self-expression, and information sharing, excessive or unbalanced use can lead to stress, anxiety, and feelings of isolation. </a:t>
            </a:r>
          </a:p>
          <a:p>
            <a:r>
              <a:rPr lang="en-US" b="0" i="0" dirty="0">
                <a:solidFill>
                  <a:srgbClr val="000000"/>
                </a:solidFill>
                <a:effectLst/>
                <a:latin typeface="Inter"/>
              </a:rPr>
              <a:t>This analysis highlights the importance of being aware of and using social media mindfully. Users should be encouraged to establish healthy boundaries, prioritize offline interactions, and seek professional help when necessary to reduce negative effects. Additionally, social media companies have a responsibility to create platforms that promote well-being and discourage harmful behaviors.</a:t>
            </a:r>
          </a:p>
          <a:p>
            <a:r>
              <a:rPr lang="en-US" b="0" i="0" dirty="0">
                <a:solidFill>
                  <a:srgbClr val="000000"/>
                </a:solidFill>
                <a:effectLst/>
                <a:latin typeface="Inter"/>
              </a:rPr>
              <a:t>In an increasingly digital world, it is essential to cultivate a balanced relationship with social media. Doing so is vital for maintaining mental health and ensuring that these platforms serve as tools for positive social engagement.</a:t>
            </a:r>
            <a:endParaRPr lang="en-US" dirty="0"/>
          </a:p>
        </p:txBody>
      </p:sp>
    </p:spTree>
    <p:extLst>
      <p:ext uri="{BB962C8B-B14F-4D97-AF65-F5344CB8AC3E}">
        <p14:creationId xmlns:p14="http://schemas.microsoft.com/office/powerpoint/2010/main" val="9201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fontScale="92500" lnSpcReduction="10000"/>
          </a:bodyPr>
          <a:lstStyle/>
          <a:p>
            <a:r>
              <a:rPr lang="en-US" dirty="0"/>
              <a:t>Mohamed Samy Omar</a:t>
            </a:r>
          </a:p>
          <a:p>
            <a:r>
              <a:rPr lang="en-US" dirty="0">
                <a:hlinkClick r:id="rId2"/>
              </a:rPr>
              <a:t>mohamedsamyomar55@gmail.com</a:t>
            </a:r>
            <a:endParaRPr lang="en-US" dirty="0"/>
          </a:p>
          <a:p>
            <a:r>
              <a:rPr lang="en-US" dirty="0"/>
              <a:t>Follow Me On Linked in </a:t>
            </a:r>
          </a:p>
          <a:p>
            <a:r>
              <a:rPr lang="en-US" dirty="0"/>
              <a:t>For More Details Visit My </a:t>
            </a:r>
            <a:r>
              <a:rPr lang="en-US" dirty="0" err="1"/>
              <a:t>Github</a:t>
            </a:r>
            <a:r>
              <a:rPr lang="en-US" dirty="0"/>
              <a:t> </a:t>
            </a:r>
          </a:p>
          <a:p>
            <a:r>
              <a:rPr lang="en-US" dirty="0"/>
              <a:t>For More Analysis Visit My Portfolio </a:t>
            </a:r>
            <a:endParaRPr lang="en-US" b="1" dirty="0"/>
          </a:p>
        </p:txBody>
      </p:sp>
      <p:pic>
        <p:nvPicPr>
          <p:cNvPr id="8" name="Picture 7">
            <a:hlinkClick r:id="rId3"/>
            <a:extLst>
              <a:ext uri="{FF2B5EF4-FFF2-40B4-BE49-F238E27FC236}">
                <a16:creationId xmlns:a16="http://schemas.microsoft.com/office/drawing/2014/main" id="{1F9C395D-D1B7-9EAA-DF19-36E1FFDE61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37153" y="4027769"/>
            <a:ext cx="453576" cy="453576"/>
          </a:xfrm>
          <a:prstGeom prst="rect">
            <a:avLst/>
          </a:prstGeom>
        </p:spPr>
      </p:pic>
      <p:pic>
        <p:nvPicPr>
          <p:cNvPr id="10" name="Picture 9" descr="A white cat in a black circle&#10;&#10;Description automatically generated">
            <a:hlinkClick r:id="rId5"/>
            <a:extLst>
              <a:ext uri="{FF2B5EF4-FFF2-40B4-BE49-F238E27FC236}">
                <a16:creationId xmlns:a16="http://schemas.microsoft.com/office/drawing/2014/main" id="{113705B3-AB50-0184-B3F4-1227C7444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6098" y="4393793"/>
            <a:ext cx="457200" cy="457200"/>
          </a:xfrm>
          <a:prstGeom prst="rect">
            <a:avLst/>
          </a:prstGeom>
        </p:spPr>
      </p:pic>
      <p:pic>
        <p:nvPicPr>
          <p:cNvPr id="12" name="Picture 11" descr="A blue and red briefcase with a graph on it&#10;&#10;Description automatically generated">
            <a:hlinkClick r:id="rId7"/>
            <a:extLst>
              <a:ext uri="{FF2B5EF4-FFF2-40B4-BE49-F238E27FC236}">
                <a16:creationId xmlns:a16="http://schemas.microsoft.com/office/drawing/2014/main" id="{30804B57-E58E-09B9-085C-30231F807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8826" y="4899633"/>
            <a:ext cx="457200" cy="4572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09372" y="1069083"/>
            <a:ext cx="3171825" cy="1325563"/>
          </a:xfrm>
        </p:spPr>
        <p:txBody>
          <a:bodyPr/>
          <a:lstStyle/>
          <a:p>
            <a:r>
              <a:rPr lang="en-US" dirty="0"/>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70042" y="2811294"/>
            <a:ext cx="4367719" cy="3336587"/>
          </a:xfrm>
        </p:spPr>
        <p:txBody>
          <a:bodyPr>
            <a:normAutofit/>
          </a:bodyPr>
          <a:lstStyle/>
          <a:p>
            <a:r>
              <a:rPr lang="en-US" dirty="0"/>
              <a:t>This project explores the impact of social media on mental health by analyzing user behavior and platform usage patterns. With the growing prevalence of social media in daily life, understanding its effects on mental well-being is essential. </a:t>
            </a:r>
          </a:p>
          <a:p>
            <a:r>
              <a:rPr lang="en-US" dirty="0"/>
              <a:t>Data was collected and analyzed to provide actionable insights into the relationship between social media usage and mental health, aiming to promote healthier digital habits and awareness among users. The findings contribute to ongoing discussions about digital well-being in today's connected world.</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Project</a:t>
            </a:r>
            <a:br>
              <a:rPr lang="en-US" dirty="0"/>
            </a:br>
            <a:r>
              <a:rPr lang="en-US" dirty="0"/>
              <a:t>Content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Data Preparation </a:t>
            </a:r>
          </a:p>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194205" y="1846159"/>
            <a:ext cx="5819455" cy="557950"/>
          </a:xfrm>
        </p:spPr>
        <p:txBody>
          <a:bodyPr>
            <a:normAutofit/>
          </a:bodyPr>
          <a:lstStyle/>
          <a:p>
            <a:r>
              <a:rPr lang="en-US" dirty="0"/>
              <a:t>The process of gathering and organizing raw data to ensure it is ready for analysis.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Data Cleaning</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270404" y="2987654"/>
            <a:ext cx="5743256" cy="557950"/>
          </a:xfrm>
        </p:spPr>
        <p:txBody>
          <a:bodyPr/>
          <a:lstStyle/>
          <a:p>
            <a:r>
              <a:rPr lang="en-US" dirty="0"/>
              <a:t>Refining the dataset by removing inconsistencies, errors, and irrelevant information to enhance accuracy.</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Extract Useful insights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270404" y="4079248"/>
            <a:ext cx="5743256" cy="557950"/>
          </a:xfrm>
        </p:spPr>
        <p:txBody>
          <a:bodyPr/>
          <a:lstStyle/>
          <a:p>
            <a:r>
              <a:rPr lang="en-US" dirty="0"/>
              <a:t>Analyzing the data to uncover meaningful patterns, trends, and relationships that inform decision-making.</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
        <p:nvSpPr>
          <p:cNvPr id="11" name="Text Placeholder 8">
            <a:extLst>
              <a:ext uri="{FF2B5EF4-FFF2-40B4-BE49-F238E27FC236}">
                <a16:creationId xmlns:a16="http://schemas.microsoft.com/office/drawing/2014/main" id="{A60513F8-92B8-BFD6-4C3A-566DC7E6C7D4}"/>
              </a:ext>
            </a:extLst>
          </p:cNvPr>
          <p:cNvSpPr txBox="1">
            <a:spLocks/>
          </p:cNvSpPr>
          <p:nvPr/>
        </p:nvSpPr>
        <p:spPr>
          <a:xfrm>
            <a:off x="5951438" y="4988279"/>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20" name="Text Placeholder 8">
            <a:extLst>
              <a:ext uri="{FF2B5EF4-FFF2-40B4-BE49-F238E27FC236}">
                <a16:creationId xmlns:a16="http://schemas.microsoft.com/office/drawing/2014/main" id="{81A706E6-B218-21E9-168D-BEAC2549393D}"/>
              </a:ext>
            </a:extLst>
          </p:cNvPr>
          <p:cNvSpPr txBox="1">
            <a:spLocks/>
          </p:cNvSpPr>
          <p:nvPr/>
        </p:nvSpPr>
        <p:spPr>
          <a:xfrm>
            <a:off x="5951438" y="5704485"/>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Contact</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preparation </a:t>
            </a:r>
          </a:p>
        </p:txBody>
      </p:sp>
      <p:pic>
        <p:nvPicPr>
          <p:cNvPr id="4" name="Picture 3" descr="A yellow folder with a paper and a gear&#10;&#10;Description automatically generated">
            <a:extLst>
              <a:ext uri="{FF2B5EF4-FFF2-40B4-BE49-F238E27FC236}">
                <a16:creationId xmlns:a16="http://schemas.microsoft.com/office/drawing/2014/main" id="{A6DC0277-40E2-87A6-2320-85F246C56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432" y="2673808"/>
            <a:ext cx="1253577" cy="1253577"/>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73623"/>
            <a:ext cx="8421688" cy="1025604"/>
          </a:xfrm>
        </p:spPr>
        <p:txBody>
          <a:bodyPr/>
          <a:lstStyle/>
          <a:p>
            <a:r>
              <a:rPr lang="en-US" b="1" dirty="0"/>
              <a:t>Preparation Steps</a:t>
            </a:r>
          </a:p>
        </p:txBody>
      </p:sp>
      <p:pic>
        <p:nvPicPr>
          <p:cNvPr id="3" name="Picture 2">
            <a:extLst>
              <a:ext uri="{FF2B5EF4-FFF2-40B4-BE49-F238E27FC236}">
                <a16:creationId xmlns:a16="http://schemas.microsoft.com/office/drawing/2014/main" id="{4D060D3D-5BDA-807F-3A0B-936961F7DF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0089" y="1360595"/>
            <a:ext cx="4905991" cy="605895"/>
          </a:xfrm>
          <a:prstGeom prst="rect">
            <a:avLst/>
          </a:prstGeom>
        </p:spPr>
      </p:pic>
      <p:sp>
        <p:nvSpPr>
          <p:cNvPr id="22" name="Double Bracket 21">
            <a:extLst>
              <a:ext uri="{FF2B5EF4-FFF2-40B4-BE49-F238E27FC236}">
                <a16:creationId xmlns:a16="http://schemas.microsoft.com/office/drawing/2014/main" id="{BC4F2140-95E3-8120-B9F4-936503041E05}"/>
              </a:ext>
            </a:extLst>
          </p:cNvPr>
          <p:cNvSpPr/>
          <p:nvPr/>
        </p:nvSpPr>
        <p:spPr>
          <a:xfrm>
            <a:off x="7120646" y="1360595"/>
            <a:ext cx="4582712" cy="678239"/>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Content Placeholder 5">
            <a:extLst>
              <a:ext uri="{FF2B5EF4-FFF2-40B4-BE49-F238E27FC236}">
                <a16:creationId xmlns:a16="http://schemas.microsoft.com/office/drawing/2014/main" id="{4A47D28D-7841-579F-4F5B-C0C60725A44C}"/>
              </a:ext>
            </a:extLst>
          </p:cNvPr>
          <p:cNvSpPr txBox="1">
            <a:spLocks/>
          </p:cNvSpPr>
          <p:nvPr/>
        </p:nvSpPr>
        <p:spPr>
          <a:xfrm>
            <a:off x="7120646" y="1379730"/>
            <a:ext cx="4975027" cy="678239"/>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Importing the required libraries like Pandas For data                  manipulation , Numpy for some data calculations and Matplotlib for visualization of data </a:t>
            </a:r>
          </a:p>
        </p:txBody>
      </p:sp>
      <p:sp>
        <p:nvSpPr>
          <p:cNvPr id="33" name="Double Bracket 32">
            <a:extLst>
              <a:ext uri="{FF2B5EF4-FFF2-40B4-BE49-F238E27FC236}">
                <a16:creationId xmlns:a16="http://schemas.microsoft.com/office/drawing/2014/main" id="{6CCE4867-A6CD-794E-4A76-63865DCD3BBD}"/>
              </a:ext>
            </a:extLst>
          </p:cNvPr>
          <p:cNvSpPr/>
          <p:nvPr/>
        </p:nvSpPr>
        <p:spPr>
          <a:xfrm>
            <a:off x="9637851" y="2641683"/>
            <a:ext cx="2065507" cy="503047"/>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4" name="Content Placeholder 5">
            <a:extLst>
              <a:ext uri="{FF2B5EF4-FFF2-40B4-BE49-F238E27FC236}">
                <a16:creationId xmlns:a16="http://schemas.microsoft.com/office/drawing/2014/main" id="{1C885EDC-4129-CD3B-090E-A6EE6B715ECD}"/>
              </a:ext>
            </a:extLst>
          </p:cNvPr>
          <p:cNvSpPr txBox="1">
            <a:spLocks/>
          </p:cNvSpPr>
          <p:nvPr/>
        </p:nvSpPr>
        <p:spPr>
          <a:xfrm>
            <a:off x="9637851" y="2728915"/>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Reading the Data files</a:t>
            </a:r>
          </a:p>
        </p:txBody>
      </p:sp>
      <p:pic>
        <p:nvPicPr>
          <p:cNvPr id="8" name="Picture 7" descr="A black background with red text&#10;&#10;Description automatically generated">
            <a:extLst>
              <a:ext uri="{FF2B5EF4-FFF2-40B4-BE49-F238E27FC236}">
                <a16:creationId xmlns:a16="http://schemas.microsoft.com/office/drawing/2014/main" id="{D9AF59DB-EFAC-85FA-2F1F-615EBCCB3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89" y="2611241"/>
            <a:ext cx="5601185" cy="563929"/>
          </a:xfrm>
          <a:prstGeom prst="rect">
            <a:avLst/>
          </a:prstGeom>
        </p:spPr>
      </p:pic>
      <p:sp>
        <p:nvSpPr>
          <p:cNvPr id="7" name="Rectangle: Rounded Corners 6">
            <a:extLst>
              <a:ext uri="{FF2B5EF4-FFF2-40B4-BE49-F238E27FC236}">
                <a16:creationId xmlns:a16="http://schemas.microsoft.com/office/drawing/2014/main" id="{4491D678-E2DD-0D74-0A6E-C78D563BCCB1}"/>
              </a:ext>
            </a:extLst>
          </p:cNvPr>
          <p:cNvSpPr/>
          <p:nvPr/>
        </p:nvSpPr>
        <p:spPr>
          <a:xfrm>
            <a:off x="1156252" y="3796748"/>
            <a:ext cx="9879496" cy="354756"/>
          </a:xfrm>
          <a:prstGeom prst="roundRect">
            <a:avLst/>
          </a:prstGeom>
          <a:solidFill>
            <a:srgbClr val="F1D9C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ptos" panose="020B0004020202020204" pitchFamily="34" charset="0"/>
              </a:rPr>
              <a:t>Columns (21)</a:t>
            </a:r>
          </a:p>
        </p:txBody>
      </p:sp>
      <p:sp>
        <p:nvSpPr>
          <p:cNvPr id="11" name="TextBox 10">
            <a:extLst>
              <a:ext uri="{FF2B5EF4-FFF2-40B4-BE49-F238E27FC236}">
                <a16:creationId xmlns:a16="http://schemas.microsoft.com/office/drawing/2014/main" id="{001BC8EE-AF3F-6C86-1F77-F39F20511092}"/>
              </a:ext>
            </a:extLst>
          </p:cNvPr>
          <p:cNvSpPr txBox="1"/>
          <p:nvPr/>
        </p:nvSpPr>
        <p:spPr>
          <a:xfrm>
            <a:off x="301408" y="4363280"/>
            <a:ext cx="5105479" cy="2677656"/>
          </a:xfrm>
          <a:prstGeom prst="rect">
            <a:avLst/>
          </a:prstGeom>
          <a:noFill/>
        </p:spPr>
        <p:txBody>
          <a:bodyPr wrap="square" rtlCol="0">
            <a:spAutoFit/>
          </a:bodyPr>
          <a:lstStyle/>
          <a:p>
            <a:pPr marL="285750" indent="-285750">
              <a:buFont typeface="Wingdings" panose="05000000000000000000" pitchFamily="2" charset="2"/>
              <a:buChar char="§"/>
            </a:pPr>
            <a:r>
              <a:rPr lang="en-US" sz="1200" dirty="0"/>
              <a:t>Timestamp</a:t>
            </a:r>
          </a:p>
          <a:p>
            <a:pPr marL="285750" indent="-285750">
              <a:buFont typeface="Wingdings" panose="05000000000000000000" pitchFamily="2" charset="2"/>
              <a:buChar char="§"/>
            </a:pPr>
            <a:r>
              <a:rPr lang="en-US" sz="1200" dirty="0"/>
              <a:t>What is your age?</a:t>
            </a:r>
          </a:p>
          <a:p>
            <a:pPr marL="285750" indent="-285750">
              <a:buFont typeface="Wingdings" panose="05000000000000000000" pitchFamily="2" charset="2"/>
              <a:buChar char="§"/>
            </a:pPr>
            <a:r>
              <a:rPr lang="en-US" sz="1200" dirty="0"/>
              <a:t>Gender</a:t>
            </a:r>
          </a:p>
          <a:p>
            <a:pPr marL="285750" indent="-285750">
              <a:buFont typeface="Wingdings" panose="05000000000000000000" pitchFamily="2" charset="2"/>
              <a:buChar char="§"/>
            </a:pPr>
            <a:r>
              <a:rPr lang="en-US" sz="1200" dirty="0"/>
              <a:t>Relationship Status</a:t>
            </a:r>
          </a:p>
          <a:p>
            <a:pPr marL="285750" indent="-285750">
              <a:buFont typeface="Wingdings" panose="05000000000000000000" pitchFamily="2" charset="2"/>
              <a:buChar char="§"/>
            </a:pPr>
            <a:r>
              <a:rPr lang="en-US" sz="1200" dirty="0"/>
              <a:t>Occupation Status</a:t>
            </a:r>
          </a:p>
          <a:p>
            <a:pPr marL="285750" indent="-285750">
              <a:buFont typeface="Wingdings" panose="05000000000000000000" pitchFamily="2" charset="2"/>
              <a:buChar char="§"/>
            </a:pPr>
            <a:r>
              <a:rPr lang="en-US" sz="1200" dirty="0"/>
              <a:t>What type of organizations are you affiliated with?</a:t>
            </a:r>
          </a:p>
          <a:p>
            <a:pPr marL="285750" indent="-285750">
              <a:buFont typeface="Wingdings" panose="05000000000000000000" pitchFamily="2" charset="2"/>
              <a:buChar char="§"/>
            </a:pPr>
            <a:r>
              <a:rPr lang="en-US" sz="1200" dirty="0"/>
              <a:t>Do you use social media?</a:t>
            </a:r>
          </a:p>
          <a:p>
            <a:pPr marL="285750" indent="-285750">
              <a:buFont typeface="Wingdings" panose="05000000000000000000" pitchFamily="2" charset="2"/>
              <a:buChar char="§"/>
            </a:pPr>
            <a:r>
              <a:rPr lang="en-US" sz="1200" dirty="0"/>
              <a:t>What social media platforms do you commonly use?</a:t>
            </a:r>
          </a:p>
          <a:p>
            <a:pPr marL="285750" indent="-285750">
              <a:buFont typeface="Wingdings" panose="05000000000000000000" pitchFamily="2" charset="2"/>
              <a:buChar char="§"/>
            </a:pPr>
            <a:r>
              <a:rPr lang="en-US" sz="1200" dirty="0"/>
              <a:t>What is the average time you spend on social media every day?</a:t>
            </a:r>
          </a:p>
          <a:p>
            <a:pPr marL="285750" indent="-285750">
              <a:buFont typeface="Wingdings" panose="05000000000000000000" pitchFamily="2" charset="2"/>
              <a:buChar char="§"/>
            </a:pPr>
            <a:r>
              <a:rPr lang="en-US" sz="1200" dirty="0"/>
              <a:t>How often do you find yourself using Social media without a specific purpose?</a:t>
            </a:r>
          </a:p>
          <a:p>
            <a:pPr marL="285750" indent="-285750">
              <a:buFont typeface="Wingdings" panose="05000000000000000000" pitchFamily="2" charset="2"/>
              <a:buChar char="§"/>
            </a:pPr>
            <a:r>
              <a:rPr lang="en-US" sz="1200" dirty="0"/>
              <a:t>How often do you get distracted by Social media when you are busy doing something?</a:t>
            </a:r>
          </a:p>
          <a:p>
            <a:pPr marL="285750" indent="-285750">
              <a:buFont typeface="Wingdings" panose="05000000000000000000" pitchFamily="2" charset="2"/>
              <a:buChar char="§"/>
            </a:pPr>
            <a:endParaRPr lang="en-US" sz="1200" dirty="0"/>
          </a:p>
        </p:txBody>
      </p:sp>
      <p:sp>
        <p:nvSpPr>
          <p:cNvPr id="12" name="TextBox 11">
            <a:extLst>
              <a:ext uri="{FF2B5EF4-FFF2-40B4-BE49-F238E27FC236}">
                <a16:creationId xmlns:a16="http://schemas.microsoft.com/office/drawing/2014/main" id="{991DC230-15F5-C96C-1875-1D7180EAC552}"/>
              </a:ext>
            </a:extLst>
          </p:cNvPr>
          <p:cNvSpPr txBox="1"/>
          <p:nvPr/>
        </p:nvSpPr>
        <p:spPr>
          <a:xfrm>
            <a:off x="5565992" y="4447062"/>
            <a:ext cx="6708834" cy="2492990"/>
          </a:xfrm>
          <a:prstGeom prst="rect">
            <a:avLst/>
          </a:prstGeom>
          <a:noFill/>
        </p:spPr>
        <p:txBody>
          <a:bodyPr wrap="square" rtlCol="0">
            <a:spAutoFit/>
          </a:bodyPr>
          <a:lstStyle/>
          <a:p>
            <a:pPr marL="285750" indent="-285750">
              <a:buFont typeface="Wingdings" panose="05000000000000000000" pitchFamily="2" charset="2"/>
              <a:buChar char="§"/>
            </a:pPr>
            <a:r>
              <a:rPr lang="en-US" sz="1200" dirty="0"/>
              <a:t>Do you feel restless if you haven't used Social media in a while?</a:t>
            </a:r>
          </a:p>
          <a:p>
            <a:pPr marL="285750" indent="-285750">
              <a:buFont typeface="Wingdings" panose="05000000000000000000" pitchFamily="2" charset="2"/>
              <a:buChar char="§"/>
            </a:pPr>
            <a:r>
              <a:rPr lang="en-US" sz="1200" dirty="0"/>
              <a:t>On a scale of 1 to 5, how easily distracted are you?</a:t>
            </a:r>
          </a:p>
          <a:p>
            <a:pPr marL="285750" indent="-285750">
              <a:buFont typeface="Wingdings" panose="05000000000000000000" pitchFamily="2" charset="2"/>
              <a:buChar char="§"/>
            </a:pPr>
            <a:r>
              <a:rPr lang="en-US" sz="1200" dirty="0"/>
              <a:t>On a scale of 1 to 5, how much are you bothered by worries?</a:t>
            </a:r>
          </a:p>
          <a:p>
            <a:pPr marL="285750" indent="-285750">
              <a:buFont typeface="Wingdings" panose="05000000000000000000" pitchFamily="2" charset="2"/>
              <a:buChar char="§"/>
            </a:pPr>
            <a:r>
              <a:rPr lang="en-US" sz="1200" dirty="0"/>
              <a:t>Do you find it difficult to concentrate on things?</a:t>
            </a:r>
          </a:p>
          <a:p>
            <a:pPr marL="285750" indent="-285750">
              <a:buFont typeface="Wingdings" panose="05000000000000000000" pitchFamily="2" charset="2"/>
              <a:buChar char="§"/>
            </a:pPr>
            <a:r>
              <a:rPr lang="en-US" sz="1200" dirty="0"/>
              <a:t>On a scale of 1-5, how often do you compare yourself to other successful people through the use of social media?</a:t>
            </a:r>
          </a:p>
          <a:p>
            <a:pPr marL="285750" indent="-285750">
              <a:buFont typeface="Wingdings" panose="05000000000000000000" pitchFamily="2" charset="2"/>
              <a:buChar char="§"/>
            </a:pPr>
            <a:r>
              <a:rPr lang="en-US" sz="1200" dirty="0"/>
              <a:t>Following the previous question, how do you feel about these comparisons, generally speaking?</a:t>
            </a:r>
          </a:p>
          <a:p>
            <a:pPr marL="285750" indent="-285750">
              <a:buFont typeface="Wingdings" panose="05000000000000000000" pitchFamily="2" charset="2"/>
              <a:buChar char="§"/>
            </a:pPr>
            <a:r>
              <a:rPr lang="en-US" sz="1200" dirty="0"/>
              <a:t>How often do you look to seek validation from features of social media?</a:t>
            </a:r>
          </a:p>
          <a:p>
            <a:pPr marL="285750" indent="-285750">
              <a:buFont typeface="Wingdings" panose="05000000000000000000" pitchFamily="2" charset="2"/>
              <a:buChar char="§"/>
            </a:pPr>
            <a:r>
              <a:rPr lang="en-US" sz="1200" dirty="0"/>
              <a:t>How often do you feel depressed or down?</a:t>
            </a:r>
          </a:p>
          <a:p>
            <a:pPr marL="285750" indent="-285750">
              <a:buFont typeface="Wingdings" panose="05000000000000000000" pitchFamily="2" charset="2"/>
              <a:buChar char="§"/>
            </a:pPr>
            <a:r>
              <a:rPr lang="en-US" sz="1200" dirty="0"/>
              <a:t>On a scale of 1 to 5, how frequently does your interest in daily activities fluctuate?</a:t>
            </a:r>
          </a:p>
          <a:p>
            <a:pPr marL="285750" indent="-285750">
              <a:buFont typeface="Wingdings" panose="05000000000000000000" pitchFamily="2" charset="2"/>
              <a:buChar char="§"/>
            </a:pPr>
            <a:r>
              <a:rPr lang="en-US" sz="1200" dirty="0"/>
              <a:t>On a scale of 1 to 5, how often do you face issues regarding sleep?</a:t>
            </a:r>
          </a:p>
          <a:p>
            <a:pPr marL="285750" indent="-285750">
              <a:buFont typeface="Wingdings" panose="05000000000000000000" pitchFamily="2" charset="2"/>
              <a:buChar char="§"/>
            </a:pPr>
            <a:endParaRPr lang="en-US" sz="1200" dirty="0"/>
          </a:p>
        </p:txBody>
      </p:sp>
      <p:pic>
        <p:nvPicPr>
          <p:cNvPr id="20" name="Picture 19" descr="A black background with a red gear and yellow folders&#10;&#10;Description automatically generated">
            <a:extLst>
              <a:ext uri="{FF2B5EF4-FFF2-40B4-BE49-F238E27FC236}">
                <a16:creationId xmlns:a16="http://schemas.microsoft.com/office/drawing/2014/main" id="{9D7AEBBE-7ED7-0851-BBD0-D4B2DEE23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843" y="-49240"/>
            <a:ext cx="1198059" cy="1198059"/>
          </a:xfrm>
          <a:prstGeom prst="rect">
            <a:avLst/>
          </a:prstGeom>
        </p:spPr>
      </p:pic>
      <p:pic>
        <p:nvPicPr>
          <p:cNvPr id="23" name="Picture 22">
            <a:extLst>
              <a:ext uri="{FF2B5EF4-FFF2-40B4-BE49-F238E27FC236}">
                <a16:creationId xmlns:a16="http://schemas.microsoft.com/office/drawing/2014/main" id="{340F5720-F2F5-7EC6-948B-F8A9102C05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1408" y="3581198"/>
            <a:ext cx="657935" cy="657935"/>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B2132-8861-7CEC-6AD0-3CEA6642B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128B07-B8A4-0B3C-8838-D5921261C364}"/>
              </a:ext>
            </a:extLst>
          </p:cNvPr>
          <p:cNvSpPr>
            <a:spLocks noGrp="1"/>
          </p:cNvSpPr>
          <p:nvPr>
            <p:ph type="ctrTitle"/>
          </p:nvPr>
        </p:nvSpPr>
        <p:spPr>
          <a:xfrm>
            <a:off x="6991350" y="2571235"/>
            <a:ext cx="4179570" cy="1715531"/>
          </a:xfrm>
        </p:spPr>
        <p:txBody>
          <a:bodyPr/>
          <a:lstStyle/>
          <a:p>
            <a:r>
              <a:rPr lang="en-US" dirty="0"/>
              <a:t>Data cleaning </a:t>
            </a:r>
          </a:p>
        </p:txBody>
      </p:sp>
      <p:pic>
        <p:nvPicPr>
          <p:cNvPr id="4" name="Picture 3" descr="A person sweeping coins&#10;&#10;Description automatically generated">
            <a:extLst>
              <a:ext uri="{FF2B5EF4-FFF2-40B4-BE49-F238E27FC236}">
                <a16:creationId xmlns:a16="http://schemas.microsoft.com/office/drawing/2014/main" id="{EB1BEDB2-236B-0E60-D98E-F870D5280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676" y="2285999"/>
            <a:ext cx="1343733" cy="1343733"/>
          </a:xfrm>
          <a:prstGeom prst="rect">
            <a:avLst/>
          </a:prstGeom>
        </p:spPr>
      </p:pic>
    </p:spTree>
    <p:extLst>
      <p:ext uri="{BB962C8B-B14F-4D97-AF65-F5344CB8AC3E}">
        <p14:creationId xmlns:p14="http://schemas.microsoft.com/office/powerpoint/2010/main" val="42303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A7CE2F49-C6D5-DD9E-E64B-0F93B2317AE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E4CCCCA-067C-8E6A-AB9F-D7D9C5FB0139}"/>
              </a:ext>
            </a:extLst>
          </p:cNvPr>
          <p:cNvSpPr>
            <a:spLocks noGrp="1"/>
          </p:cNvSpPr>
          <p:nvPr>
            <p:ph type="title"/>
          </p:nvPr>
        </p:nvSpPr>
        <p:spPr>
          <a:xfrm>
            <a:off x="3371445" y="8917"/>
            <a:ext cx="8421688" cy="1325563"/>
          </a:xfrm>
        </p:spPr>
        <p:txBody>
          <a:bodyPr/>
          <a:lstStyle/>
          <a:p>
            <a:r>
              <a:rPr lang="en-US" dirty="0"/>
              <a:t>Data cleaning</a:t>
            </a:r>
          </a:p>
        </p:txBody>
      </p:sp>
      <p:pic>
        <p:nvPicPr>
          <p:cNvPr id="9" name="Picture 8" descr="A yellow folder with papers and a broom&#10;&#10;Description automatically generated">
            <a:extLst>
              <a:ext uri="{FF2B5EF4-FFF2-40B4-BE49-F238E27FC236}">
                <a16:creationId xmlns:a16="http://schemas.microsoft.com/office/drawing/2014/main" id="{5E40D0AD-04BD-6CAA-3297-DD939274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358" y="150357"/>
            <a:ext cx="832478" cy="832478"/>
          </a:xfrm>
          <a:prstGeom prst="rect">
            <a:avLst/>
          </a:prstGeom>
        </p:spPr>
      </p:pic>
      <p:sp>
        <p:nvSpPr>
          <p:cNvPr id="14" name="Double Bracket 13">
            <a:extLst>
              <a:ext uri="{FF2B5EF4-FFF2-40B4-BE49-F238E27FC236}">
                <a16:creationId xmlns:a16="http://schemas.microsoft.com/office/drawing/2014/main" id="{2DF37186-6796-D84D-2800-A1C11A0566DF}"/>
              </a:ext>
            </a:extLst>
          </p:cNvPr>
          <p:cNvSpPr/>
          <p:nvPr/>
        </p:nvSpPr>
        <p:spPr>
          <a:xfrm>
            <a:off x="9003577" y="2411772"/>
            <a:ext cx="2338378" cy="480103"/>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Content Placeholder 5">
            <a:extLst>
              <a:ext uri="{FF2B5EF4-FFF2-40B4-BE49-F238E27FC236}">
                <a16:creationId xmlns:a16="http://schemas.microsoft.com/office/drawing/2014/main" id="{ED0C9D5C-C848-0FBD-DFE9-7FFD20CFC597}"/>
              </a:ext>
            </a:extLst>
          </p:cNvPr>
          <p:cNvSpPr txBox="1">
            <a:spLocks/>
          </p:cNvSpPr>
          <p:nvPr/>
        </p:nvSpPr>
        <p:spPr>
          <a:xfrm>
            <a:off x="9004076" y="2499003"/>
            <a:ext cx="2454614" cy="354756"/>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Checking for missing values</a:t>
            </a:r>
          </a:p>
        </p:txBody>
      </p:sp>
      <p:pic>
        <p:nvPicPr>
          <p:cNvPr id="17" name="Picture 16" descr="A black rectangle with white text&#10;&#10;Description automatically generated">
            <a:extLst>
              <a:ext uri="{FF2B5EF4-FFF2-40B4-BE49-F238E27FC236}">
                <a16:creationId xmlns:a16="http://schemas.microsoft.com/office/drawing/2014/main" id="{171F9571-3D26-5664-C939-577C614B7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09" y="2434633"/>
            <a:ext cx="5334462" cy="457240"/>
          </a:xfrm>
          <a:prstGeom prst="rect">
            <a:avLst/>
          </a:prstGeom>
        </p:spPr>
      </p:pic>
      <p:pic>
        <p:nvPicPr>
          <p:cNvPr id="19" name="Picture 18" descr="A black rectangle with white text&#10;&#10;Description automatically generated">
            <a:extLst>
              <a:ext uri="{FF2B5EF4-FFF2-40B4-BE49-F238E27FC236}">
                <a16:creationId xmlns:a16="http://schemas.microsoft.com/office/drawing/2014/main" id="{B068743C-6938-2C8C-B4BC-06DEC0CE9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509" y="3504704"/>
            <a:ext cx="5822185" cy="480102"/>
          </a:xfrm>
          <a:prstGeom prst="rect">
            <a:avLst/>
          </a:prstGeom>
        </p:spPr>
      </p:pic>
      <p:sp>
        <p:nvSpPr>
          <p:cNvPr id="26" name="Double Bracket 25">
            <a:extLst>
              <a:ext uri="{FF2B5EF4-FFF2-40B4-BE49-F238E27FC236}">
                <a16:creationId xmlns:a16="http://schemas.microsoft.com/office/drawing/2014/main" id="{05231F89-891E-EE46-02BE-F554A965D8DF}"/>
              </a:ext>
            </a:extLst>
          </p:cNvPr>
          <p:cNvSpPr/>
          <p:nvPr/>
        </p:nvSpPr>
        <p:spPr>
          <a:xfrm>
            <a:off x="9003577" y="1404454"/>
            <a:ext cx="2338378" cy="495357"/>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Content Placeholder 5">
            <a:extLst>
              <a:ext uri="{FF2B5EF4-FFF2-40B4-BE49-F238E27FC236}">
                <a16:creationId xmlns:a16="http://schemas.microsoft.com/office/drawing/2014/main" id="{2863B20F-DC69-A3A1-3E10-7E8D61671617}"/>
              </a:ext>
            </a:extLst>
          </p:cNvPr>
          <p:cNvSpPr txBox="1">
            <a:spLocks/>
          </p:cNvSpPr>
          <p:nvPr/>
        </p:nvSpPr>
        <p:spPr>
          <a:xfrm>
            <a:off x="9004076" y="1491685"/>
            <a:ext cx="2454614" cy="354756"/>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Validate columns data type</a:t>
            </a:r>
          </a:p>
        </p:txBody>
      </p:sp>
      <p:pic>
        <p:nvPicPr>
          <p:cNvPr id="28" name="Picture 27">
            <a:extLst>
              <a:ext uri="{FF2B5EF4-FFF2-40B4-BE49-F238E27FC236}">
                <a16:creationId xmlns:a16="http://schemas.microsoft.com/office/drawing/2014/main" id="{5AC568B0-1675-990C-67F6-02662952AD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83509" y="1408936"/>
            <a:ext cx="5334462" cy="448274"/>
          </a:xfrm>
          <a:prstGeom prst="rect">
            <a:avLst/>
          </a:prstGeom>
        </p:spPr>
      </p:pic>
      <p:sp>
        <p:nvSpPr>
          <p:cNvPr id="29" name="TextBox 28">
            <a:extLst>
              <a:ext uri="{FF2B5EF4-FFF2-40B4-BE49-F238E27FC236}">
                <a16:creationId xmlns:a16="http://schemas.microsoft.com/office/drawing/2014/main" id="{4970A0D4-8A0B-C730-530E-757866A2AD0B}"/>
              </a:ext>
            </a:extLst>
          </p:cNvPr>
          <p:cNvSpPr txBox="1"/>
          <p:nvPr/>
        </p:nvSpPr>
        <p:spPr>
          <a:xfrm>
            <a:off x="577822" y="5597778"/>
            <a:ext cx="11036355" cy="707886"/>
          </a:xfrm>
          <a:prstGeom prst="rect">
            <a:avLst/>
          </a:prstGeom>
          <a:noFill/>
        </p:spPr>
        <p:txBody>
          <a:bodyPr wrap="none" rtlCol="0">
            <a:spAutoFit/>
          </a:bodyPr>
          <a:lstStyle/>
          <a:p>
            <a:pPr algn="ctr"/>
            <a:r>
              <a:rPr lang="en-US" sz="2000" b="1" i="0" dirty="0">
                <a:solidFill>
                  <a:srgbClr val="1F1F1F"/>
                </a:solidFill>
                <a:effectLst/>
                <a:latin typeface="Aptos" panose="020B0004020202020204" pitchFamily="34" charset="0"/>
              </a:rPr>
              <a:t>Data cleaning is </a:t>
            </a:r>
            <a:r>
              <a:rPr lang="en-US" sz="2000" b="1" i="0" dirty="0">
                <a:solidFill>
                  <a:srgbClr val="040C28"/>
                </a:solidFill>
                <a:effectLst/>
                <a:latin typeface="Aptos" panose="020B0004020202020204" pitchFamily="34" charset="0"/>
              </a:rPr>
              <a:t>the process of fixing or removing incorrect, corrupted, incorrectly formatted, </a:t>
            </a:r>
          </a:p>
          <a:p>
            <a:pPr algn="ctr"/>
            <a:r>
              <a:rPr lang="en-US" sz="2000" b="1" i="0" dirty="0">
                <a:solidFill>
                  <a:srgbClr val="040C28"/>
                </a:solidFill>
                <a:effectLst/>
                <a:latin typeface="Aptos" panose="020B0004020202020204" pitchFamily="34" charset="0"/>
              </a:rPr>
              <a:t>duplicate, or incomplete data within a dataset</a:t>
            </a:r>
            <a:endParaRPr lang="en-US" sz="2000" b="1" dirty="0">
              <a:latin typeface="Aptos" panose="020B0004020202020204" pitchFamily="34" charset="0"/>
            </a:endParaRPr>
          </a:p>
        </p:txBody>
      </p:sp>
      <p:pic>
        <p:nvPicPr>
          <p:cNvPr id="31" name="Picture 30">
            <a:extLst>
              <a:ext uri="{FF2B5EF4-FFF2-40B4-BE49-F238E27FC236}">
                <a16:creationId xmlns:a16="http://schemas.microsoft.com/office/drawing/2014/main" id="{9B075963-BA88-574F-AF95-D0D88E7647B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3509" y="4591652"/>
            <a:ext cx="6005080" cy="413634"/>
          </a:xfrm>
          <a:prstGeom prst="rect">
            <a:avLst/>
          </a:prstGeom>
        </p:spPr>
      </p:pic>
      <p:sp>
        <p:nvSpPr>
          <p:cNvPr id="32" name="Double Bracket 31">
            <a:extLst>
              <a:ext uri="{FF2B5EF4-FFF2-40B4-BE49-F238E27FC236}">
                <a16:creationId xmlns:a16="http://schemas.microsoft.com/office/drawing/2014/main" id="{F028AA06-442E-1A7C-83C5-6F609278D859}"/>
              </a:ext>
            </a:extLst>
          </p:cNvPr>
          <p:cNvSpPr/>
          <p:nvPr/>
        </p:nvSpPr>
        <p:spPr>
          <a:xfrm>
            <a:off x="9237041" y="3497723"/>
            <a:ext cx="2104914" cy="480102"/>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Content Placeholder 5">
            <a:extLst>
              <a:ext uri="{FF2B5EF4-FFF2-40B4-BE49-F238E27FC236}">
                <a16:creationId xmlns:a16="http://schemas.microsoft.com/office/drawing/2014/main" id="{157B44FE-4360-7BAB-76F4-713A24DE91AC}"/>
              </a:ext>
            </a:extLst>
          </p:cNvPr>
          <p:cNvSpPr txBox="1">
            <a:spLocks/>
          </p:cNvSpPr>
          <p:nvPr/>
        </p:nvSpPr>
        <p:spPr>
          <a:xfrm>
            <a:off x="9237041" y="3584981"/>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Checking for duplicates</a:t>
            </a:r>
          </a:p>
        </p:txBody>
      </p:sp>
      <p:sp>
        <p:nvSpPr>
          <p:cNvPr id="36" name="Double Bracket 35">
            <a:extLst>
              <a:ext uri="{FF2B5EF4-FFF2-40B4-BE49-F238E27FC236}">
                <a16:creationId xmlns:a16="http://schemas.microsoft.com/office/drawing/2014/main" id="{08AE63C8-0B48-9D6A-C182-0C8F85CE51FD}"/>
              </a:ext>
            </a:extLst>
          </p:cNvPr>
          <p:cNvSpPr/>
          <p:nvPr/>
        </p:nvSpPr>
        <p:spPr>
          <a:xfrm>
            <a:off x="9237041" y="4591652"/>
            <a:ext cx="2104914" cy="480102"/>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Content Placeholder 5">
            <a:extLst>
              <a:ext uri="{FF2B5EF4-FFF2-40B4-BE49-F238E27FC236}">
                <a16:creationId xmlns:a16="http://schemas.microsoft.com/office/drawing/2014/main" id="{6E4EF88A-A717-47CE-80CB-D3F186B959C6}"/>
              </a:ext>
            </a:extLst>
          </p:cNvPr>
          <p:cNvSpPr txBox="1">
            <a:spLocks/>
          </p:cNvSpPr>
          <p:nvPr/>
        </p:nvSpPr>
        <p:spPr>
          <a:xfrm>
            <a:off x="9275953" y="4670931"/>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Handling Date Column</a:t>
            </a:r>
          </a:p>
        </p:txBody>
      </p:sp>
      <p:cxnSp>
        <p:nvCxnSpPr>
          <p:cNvPr id="39" name="Straight Connector 38">
            <a:extLst>
              <a:ext uri="{FF2B5EF4-FFF2-40B4-BE49-F238E27FC236}">
                <a16:creationId xmlns:a16="http://schemas.microsoft.com/office/drawing/2014/main" id="{5D6578E8-A21F-1ED6-8AAE-B09543763BD1}"/>
              </a:ext>
            </a:extLst>
          </p:cNvPr>
          <p:cNvCxnSpPr>
            <a:cxnSpLocks/>
          </p:cNvCxnSpPr>
          <p:nvPr/>
        </p:nvCxnSpPr>
        <p:spPr>
          <a:xfrm>
            <a:off x="4886528" y="6478621"/>
            <a:ext cx="24189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827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D27E-29F3-B0C4-0CA0-5C2EE9893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68FDE-0FB3-A96F-72DC-F498A5E8F9CD}"/>
              </a:ext>
            </a:extLst>
          </p:cNvPr>
          <p:cNvSpPr>
            <a:spLocks noGrp="1"/>
          </p:cNvSpPr>
          <p:nvPr>
            <p:ph type="ctrTitle"/>
          </p:nvPr>
        </p:nvSpPr>
        <p:spPr>
          <a:xfrm>
            <a:off x="6991350" y="2571235"/>
            <a:ext cx="4179570" cy="1715531"/>
          </a:xfrm>
        </p:spPr>
        <p:txBody>
          <a:bodyPr/>
          <a:lstStyle/>
          <a:p>
            <a:r>
              <a:rPr lang="en-US" dirty="0"/>
              <a:t>Extract Useful insights </a:t>
            </a:r>
          </a:p>
        </p:txBody>
      </p:sp>
      <p:pic>
        <p:nvPicPr>
          <p:cNvPr id="5" name="Picture 4" descr="A magnifying glass with a light bulb inside&#10;&#10;Description automatically generated">
            <a:extLst>
              <a:ext uri="{FF2B5EF4-FFF2-40B4-BE49-F238E27FC236}">
                <a16:creationId xmlns:a16="http://schemas.microsoft.com/office/drawing/2014/main" id="{7F5A0B0F-EFB8-545A-5E2F-A9834A2D0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158" y="2371588"/>
            <a:ext cx="1267838" cy="1267838"/>
          </a:xfrm>
          <a:prstGeom prst="rect">
            <a:avLst/>
          </a:prstGeom>
        </p:spPr>
      </p:pic>
    </p:spTree>
    <p:extLst>
      <p:ext uri="{BB962C8B-B14F-4D97-AF65-F5344CB8AC3E}">
        <p14:creationId xmlns:p14="http://schemas.microsoft.com/office/powerpoint/2010/main" val="20943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3.55</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3.32</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3.25</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081058" y="4824188"/>
            <a:ext cx="3139479" cy="721203"/>
          </a:xfrm>
        </p:spPr>
        <p:txBody>
          <a:bodyPr>
            <a:normAutofit fontScale="92500" lnSpcReduction="10000"/>
          </a:bodyPr>
          <a:lstStyle/>
          <a:p>
            <a:r>
              <a:rPr lang="en-US" sz="1600" dirty="0"/>
              <a:t>Average Hours finding yourself using Social media </a:t>
            </a:r>
            <a:r>
              <a:rPr lang="en-US" sz="1600" b="1" dirty="0"/>
              <a:t>without</a:t>
            </a:r>
            <a:r>
              <a:rPr lang="en-US" sz="1600" dirty="0"/>
              <a:t> a specific purpose.</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418839" y="4774817"/>
            <a:ext cx="3576881" cy="1195185"/>
          </a:xfrm>
        </p:spPr>
        <p:txBody>
          <a:bodyPr vert="horz" lIns="91440" tIns="45720" rIns="91440" bIns="45720" rtlCol="0">
            <a:normAutofit/>
          </a:bodyPr>
          <a:lstStyle/>
          <a:p>
            <a:r>
              <a:rPr lang="en-US" sz="1500" dirty="0"/>
              <a:t>How frequently do you allow social media to </a:t>
            </a:r>
            <a:r>
              <a:rPr lang="en-US" sz="1500" b="1" dirty="0"/>
              <a:t>distract</a:t>
            </a:r>
            <a:r>
              <a:rPr lang="en-US" sz="1500" dirty="0"/>
              <a:t> you when you should be concentrating on important tasks?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8194023" y="4774085"/>
            <a:ext cx="3124093" cy="1195185"/>
          </a:xfrm>
        </p:spPr>
        <p:txBody>
          <a:bodyPr vert="horz" lIns="91440" tIns="45720" rIns="91440" bIns="45720" rtlCol="0">
            <a:normAutofit/>
          </a:bodyPr>
          <a:lstStyle/>
          <a:p>
            <a:r>
              <a:rPr lang="en-US" sz="1500" dirty="0"/>
              <a:t>How often do you find yourself struggling to </a:t>
            </a:r>
            <a:r>
              <a:rPr lang="en-US" sz="1500" b="1" dirty="0"/>
              <a:t>concentrate</a:t>
            </a:r>
            <a:r>
              <a:rPr lang="en-US" sz="1500" dirty="0"/>
              <a:t> on tasks?</a:t>
            </a:r>
          </a:p>
        </p:txBody>
      </p:sp>
      <p:sp>
        <p:nvSpPr>
          <p:cNvPr id="17" name="Title 4">
            <a:extLst>
              <a:ext uri="{FF2B5EF4-FFF2-40B4-BE49-F238E27FC236}">
                <a16:creationId xmlns:a16="http://schemas.microsoft.com/office/drawing/2014/main" id="{D06255A8-CE65-874C-69E4-27548C6E79F4}"/>
              </a:ext>
            </a:extLst>
          </p:cNvPr>
          <p:cNvSpPr>
            <a:spLocks noGrp="1"/>
          </p:cNvSpPr>
          <p:nvPr>
            <p:ph type="title"/>
          </p:nvPr>
        </p:nvSpPr>
        <p:spPr>
          <a:xfrm>
            <a:off x="171038" y="8917"/>
            <a:ext cx="8421688" cy="1325563"/>
          </a:xfrm>
        </p:spPr>
        <p:txBody>
          <a:bodyPr>
            <a:normAutofit/>
          </a:bodyPr>
          <a:lstStyle/>
          <a:p>
            <a:r>
              <a:rPr lang="en-US" sz="3200" dirty="0"/>
              <a:t>insights</a:t>
            </a:r>
          </a:p>
        </p:txBody>
      </p:sp>
      <p:pic>
        <p:nvPicPr>
          <p:cNvPr id="18" name="Picture 17">
            <a:extLst>
              <a:ext uri="{FF2B5EF4-FFF2-40B4-BE49-F238E27FC236}">
                <a16:creationId xmlns:a16="http://schemas.microsoft.com/office/drawing/2014/main" id="{12203226-6893-8552-EC5B-88268DD429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955</TotalTime>
  <Words>1021</Words>
  <Application>Microsoft Office PowerPoint</Application>
  <PresentationFormat>Widescreen</PresentationFormat>
  <Paragraphs>85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Inter</vt:lpstr>
      <vt:lpstr>Tenorite</vt:lpstr>
      <vt:lpstr>Wingdings</vt:lpstr>
      <vt:lpstr>Monoline</vt:lpstr>
      <vt:lpstr>social media and mental health analysis By Python</vt:lpstr>
      <vt:lpstr>ABOUT Project</vt:lpstr>
      <vt:lpstr>Project Content</vt:lpstr>
      <vt:lpstr>Data preparation </vt:lpstr>
      <vt:lpstr>Preparation Steps</vt:lpstr>
      <vt:lpstr>Data cleaning </vt:lpstr>
      <vt:lpstr>Data cleaning</vt:lpstr>
      <vt:lpstr>Extract Useful insights </vt:lpstr>
      <vt:lpstr>insights</vt:lpstr>
      <vt:lpstr>insights</vt:lpstr>
      <vt:lpstr>insights</vt:lpstr>
      <vt:lpstr>insights</vt:lpstr>
      <vt:lpstr>insights</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20812021101032</dc:creator>
  <cp:lastModifiedBy>20812021101032</cp:lastModifiedBy>
  <cp:revision>23</cp:revision>
  <dcterms:created xsi:type="dcterms:W3CDTF">2024-12-29T20:01:51Z</dcterms:created>
  <dcterms:modified xsi:type="dcterms:W3CDTF">2025-01-05T11:50:14Z</dcterms:modified>
</cp:coreProperties>
</file>