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aleway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regular.fntdata"/><Relationship Id="rId10" Type="http://schemas.openxmlformats.org/officeDocument/2006/relationships/slide" Target="slides/slide5.xml"/><Relationship Id="rId13" Type="http://schemas.openxmlformats.org/officeDocument/2006/relationships/font" Target="fonts/Raleway-italic.fntdata"/><Relationship Id="rId12" Type="http://schemas.openxmlformats.org/officeDocument/2006/relationships/font" Target="fonts/Raleway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Raleway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6864ae4731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6864ae4731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685decf19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685decf19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685decf199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685decf19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6864ae4731_0_4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6864ae4731_0_4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5.png"/><Relationship Id="rId6" Type="http://schemas.openxmlformats.org/officeDocument/2006/relationships/image" Target="../media/image4.png"/><Relationship Id="rId7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2122500" y="880925"/>
            <a:ext cx="48990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88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Disease Prediction Using Medical Comprehend</a:t>
            </a:r>
            <a:endParaRPr sz="1588">
              <a:solidFill>
                <a:srgbClr val="000000"/>
              </a:solidFill>
              <a:highlight>
                <a:srgbClr val="FFFFFF"/>
              </a:highlight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3"/>
          <p:cNvSpPr txBox="1"/>
          <p:nvPr>
            <p:ph idx="4294967295" type="title"/>
          </p:nvPr>
        </p:nvSpPr>
        <p:spPr>
          <a:xfrm>
            <a:off x="2550300" y="3320400"/>
            <a:ext cx="40434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22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Made By: egabi Solutions AI Team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589425" y="571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5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Problem Statement</a:t>
            </a:r>
            <a:endParaRPr sz="2750"/>
          </a:p>
        </p:txBody>
      </p:sp>
      <p:sp>
        <p:nvSpPr>
          <p:cNvPr id="93" name="Google Shape;93;p14"/>
          <p:cNvSpPr txBox="1"/>
          <p:nvPr/>
        </p:nvSpPr>
        <p:spPr>
          <a:xfrm>
            <a:off x="565125" y="1624275"/>
            <a:ext cx="7737300" cy="25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latin typeface="Comic Sans MS"/>
                <a:ea typeface="Comic Sans MS"/>
                <a:cs typeface="Comic Sans MS"/>
                <a:sym typeface="Comic Sans MS"/>
              </a:rPr>
              <a:t>“Don’t google your symptoms”.</a:t>
            </a:r>
            <a:endParaRPr sz="155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latin typeface="Comic Sans MS"/>
                <a:ea typeface="Comic Sans MS"/>
                <a:cs typeface="Comic Sans MS"/>
                <a:sym typeface="Comic Sans MS"/>
              </a:rPr>
              <a:t>It’s a world-wide problem that people google their symptoms searching for quick cheap diagnosis which may lead to underestimating / overestimating their medical conditions. </a:t>
            </a:r>
            <a:endParaRPr sz="155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latin typeface="Comic Sans MS"/>
                <a:ea typeface="Comic Sans MS"/>
                <a:cs typeface="Comic Sans MS"/>
                <a:sym typeface="Comic Sans MS"/>
              </a:rPr>
              <a:t>These kinds of results could make them avoid the doctor because they don’t want to hear bad news or they’ll worry so much that it leads to other harmful consequences.</a:t>
            </a:r>
            <a:endParaRPr sz="2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589425" y="571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5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Solution</a:t>
            </a:r>
            <a:endParaRPr sz="2750"/>
          </a:p>
        </p:txBody>
      </p:sp>
      <p:sp>
        <p:nvSpPr>
          <p:cNvPr id="99" name="Google Shape;99;p15"/>
          <p:cNvSpPr txBox="1"/>
          <p:nvPr/>
        </p:nvSpPr>
        <p:spPr>
          <a:xfrm>
            <a:off x="565125" y="1624275"/>
            <a:ext cx="7737300" cy="29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latin typeface="Comic Sans MS"/>
                <a:ea typeface="Comic Sans MS"/>
                <a:cs typeface="Comic Sans MS"/>
                <a:sym typeface="Comic Sans MS"/>
              </a:rPr>
              <a:t>Building an AI Model that can help</a:t>
            </a:r>
            <a:r>
              <a:rPr lang="en" sz="1550">
                <a:latin typeface="Comic Sans MS"/>
                <a:ea typeface="Comic Sans MS"/>
                <a:cs typeface="Comic Sans MS"/>
                <a:sym typeface="Comic Sans MS"/>
              </a:rPr>
              <a:t> the patients to have some sort of understanding of what their medical symptoms could mean, and provide them with </a:t>
            </a:r>
            <a:r>
              <a:rPr lang="en" sz="1550">
                <a:latin typeface="Comic Sans MS"/>
                <a:ea typeface="Comic Sans MS"/>
                <a:cs typeface="Comic Sans MS"/>
                <a:sym typeface="Comic Sans MS"/>
              </a:rPr>
              <a:t>an initial diagnosis for their symptoms, that would be more reliable than googling them.</a:t>
            </a:r>
            <a:endParaRPr sz="155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latin typeface="Comic Sans MS"/>
                <a:ea typeface="Comic Sans MS"/>
                <a:cs typeface="Comic Sans MS"/>
                <a:sym typeface="Comic Sans MS"/>
              </a:rPr>
              <a:t>It is not a substitute for professional medical advice, diagnosis, or treatment.</a:t>
            </a:r>
            <a:endParaRPr sz="155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latin typeface="Comic Sans MS"/>
                <a:ea typeface="Comic Sans MS"/>
                <a:cs typeface="Comic Sans MS"/>
                <a:sym typeface="Comic Sans MS"/>
              </a:rPr>
              <a:t>The patient will write a text explaining his/her symptoms and the model will diagnose the patient’s medical condition.</a:t>
            </a:r>
            <a:endParaRPr sz="155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589425" y="571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5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Step By Step</a:t>
            </a:r>
            <a:endParaRPr sz="2750"/>
          </a:p>
        </p:txBody>
      </p:sp>
      <p:sp>
        <p:nvSpPr>
          <p:cNvPr id="105" name="Google Shape;105;p16"/>
          <p:cNvSpPr txBox="1"/>
          <p:nvPr/>
        </p:nvSpPr>
        <p:spPr>
          <a:xfrm>
            <a:off x="565125" y="1409550"/>
            <a:ext cx="7737300" cy="36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70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50"/>
              <a:buFont typeface="Comic Sans MS"/>
              <a:buChar char="●"/>
            </a:pPr>
            <a:r>
              <a:rPr lang="en" sz="1550">
                <a:latin typeface="Comic Sans MS"/>
                <a:ea typeface="Comic Sans MS"/>
                <a:cs typeface="Comic Sans MS"/>
                <a:sym typeface="Comic Sans MS"/>
              </a:rPr>
              <a:t>Classification model was trained using a Disease Prediction dataset</a:t>
            </a:r>
            <a:r>
              <a:rPr lang="en" sz="1550"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  <a:endParaRPr sz="155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270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50"/>
              <a:buFont typeface="Comic Sans MS"/>
              <a:buChar char="●"/>
            </a:pPr>
            <a:r>
              <a:rPr lang="en" sz="1550">
                <a:latin typeface="Comic Sans MS"/>
                <a:ea typeface="Comic Sans MS"/>
                <a:cs typeface="Comic Sans MS"/>
                <a:sym typeface="Comic Sans MS"/>
              </a:rPr>
              <a:t>Amazon Medical Comprehend is used to extract patient’s medical information from medical text.</a:t>
            </a:r>
            <a:endParaRPr sz="155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270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50"/>
              <a:buFont typeface="Comic Sans MS"/>
              <a:buChar char="●"/>
            </a:pPr>
            <a:r>
              <a:rPr lang="en" sz="1550">
                <a:latin typeface="Comic Sans MS"/>
                <a:ea typeface="Comic Sans MS"/>
                <a:cs typeface="Comic Sans MS"/>
                <a:sym typeface="Comic Sans MS"/>
              </a:rPr>
              <a:t>A semantic similarity method is used to measure the similarity between the medical information and some predefined features which represent medical symptoms.</a:t>
            </a:r>
            <a:endParaRPr sz="155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270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50"/>
              <a:buFont typeface="Comic Sans MS"/>
              <a:buChar char="●"/>
            </a:pPr>
            <a:r>
              <a:rPr lang="en" sz="1550">
                <a:latin typeface="Comic Sans MS"/>
                <a:ea typeface="Comic Sans MS"/>
                <a:cs typeface="Comic Sans MS"/>
                <a:sym typeface="Comic Sans MS"/>
              </a:rPr>
              <a:t>Only t</a:t>
            </a:r>
            <a:r>
              <a:rPr lang="en" sz="1550">
                <a:latin typeface="Comic Sans MS"/>
                <a:ea typeface="Comic Sans MS"/>
                <a:cs typeface="Comic Sans MS"/>
                <a:sym typeface="Comic Sans MS"/>
              </a:rPr>
              <a:t>he medical symptoms with similarity above a specific threshold are taken into consideration.</a:t>
            </a:r>
            <a:endParaRPr sz="155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270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50"/>
              <a:buFont typeface="Comic Sans MS"/>
              <a:buChar char="●"/>
            </a:pPr>
            <a:r>
              <a:rPr lang="en" sz="1550">
                <a:latin typeface="Comic Sans MS"/>
                <a:ea typeface="Comic Sans MS"/>
                <a:cs typeface="Comic Sans MS"/>
                <a:sym typeface="Comic Sans MS"/>
              </a:rPr>
              <a:t>T</a:t>
            </a:r>
            <a:r>
              <a:rPr lang="en" sz="1550">
                <a:latin typeface="Comic Sans MS"/>
                <a:ea typeface="Comic Sans MS"/>
                <a:cs typeface="Comic Sans MS"/>
                <a:sym typeface="Comic Sans MS"/>
              </a:rPr>
              <a:t>he classification model takes the chosen features as input and predicts the best diagnosis.</a:t>
            </a:r>
            <a:endParaRPr sz="155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598750" y="5812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5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Pipeline</a:t>
            </a:r>
            <a:endParaRPr sz="2750"/>
          </a:p>
        </p:txBody>
      </p:sp>
      <p:sp>
        <p:nvSpPr>
          <p:cNvPr id="111" name="Google Shape;111;p17"/>
          <p:cNvSpPr txBox="1"/>
          <p:nvPr/>
        </p:nvSpPr>
        <p:spPr>
          <a:xfrm>
            <a:off x="362563" y="3298725"/>
            <a:ext cx="1288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Textual Input</a:t>
            </a:r>
            <a:endParaRPr sz="1200"/>
          </a:p>
        </p:txBody>
      </p:sp>
      <p:sp>
        <p:nvSpPr>
          <p:cNvPr id="112" name="Google Shape;112;p17"/>
          <p:cNvSpPr txBox="1"/>
          <p:nvPr/>
        </p:nvSpPr>
        <p:spPr>
          <a:xfrm>
            <a:off x="1804049" y="3298725"/>
            <a:ext cx="19902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Amazon </a:t>
            </a:r>
            <a:r>
              <a:rPr lang="en" sz="1200"/>
              <a:t>Comprehend </a:t>
            </a:r>
            <a:r>
              <a:rPr lang="en" sz="1200"/>
              <a:t>Medical</a:t>
            </a:r>
            <a:endParaRPr/>
          </a:p>
        </p:txBody>
      </p:sp>
      <p:sp>
        <p:nvSpPr>
          <p:cNvPr id="113" name="Google Shape;113;p17"/>
          <p:cNvSpPr txBox="1"/>
          <p:nvPr/>
        </p:nvSpPr>
        <p:spPr>
          <a:xfrm>
            <a:off x="3646311" y="3298725"/>
            <a:ext cx="18906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Semantic Similarity Method</a:t>
            </a:r>
            <a:endParaRPr sz="1200"/>
          </a:p>
        </p:txBody>
      </p:sp>
      <p:sp>
        <p:nvSpPr>
          <p:cNvPr id="114" name="Google Shape;114;p17"/>
          <p:cNvSpPr txBox="1"/>
          <p:nvPr/>
        </p:nvSpPr>
        <p:spPr>
          <a:xfrm>
            <a:off x="5497113" y="3298725"/>
            <a:ext cx="19416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Classification Model</a:t>
            </a:r>
            <a:endParaRPr sz="12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(RFC)</a:t>
            </a:r>
            <a:endParaRPr sz="1200"/>
          </a:p>
        </p:txBody>
      </p:sp>
      <p:cxnSp>
        <p:nvCxnSpPr>
          <p:cNvPr id="115" name="Google Shape;115;p17"/>
          <p:cNvCxnSpPr/>
          <p:nvPr/>
        </p:nvCxnSpPr>
        <p:spPr>
          <a:xfrm>
            <a:off x="1548075" y="2641750"/>
            <a:ext cx="6990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6" name="Google Shape;116;p17"/>
          <p:cNvCxnSpPr/>
          <p:nvPr/>
        </p:nvCxnSpPr>
        <p:spPr>
          <a:xfrm>
            <a:off x="3296050" y="2641750"/>
            <a:ext cx="6990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7" name="Google Shape;117;p17"/>
          <p:cNvCxnSpPr/>
          <p:nvPr/>
        </p:nvCxnSpPr>
        <p:spPr>
          <a:xfrm>
            <a:off x="5135775" y="2663600"/>
            <a:ext cx="6990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8" name="Google Shape;118;p17"/>
          <p:cNvCxnSpPr/>
          <p:nvPr/>
        </p:nvCxnSpPr>
        <p:spPr>
          <a:xfrm>
            <a:off x="6905525" y="2663600"/>
            <a:ext cx="6990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9" name="Google Shape;119;p17"/>
          <p:cNvSpPr txBox="1"/>
          <p:nvPr/>
        </p:nvSpPr>
        <p:spPr>
          <a:xfrm>
            <a:off x="7348675" y="3298725"/>
            <a:ext cx="1623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Diagnosis</a:t>
            </a:r>
            <a:endParaRPr/>
          </a:p>
        </p:txBody>
      </p:sp>
      <p:pic>
        <p:nvPicPr>
          <p:cNvPr id="120" name="Google Shape;12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1538" y="2375650"/>
            <a:ext cx="535200" cy="53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9300" y="2347700"/>
            <a:ext cx="634775" cy="63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15913" y="2315600"/>
            <a:ext cx="699000" cy="69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7"/>
          <p:cNvPicPr preferRelativeResize="0"/>
          <p:nvPr/>
        </p:nvPicPr>
        <p:blipFill rotWithShape="1">
          <a:blip r:embed="rId6">
            <a:alphaModFix/>
          </a:blip>
          <a:srcRect b="28866" l="0" r="0" t="0"/>
          <a:stretch/>
        </p:blipFill>
        <p:spPr>
          <a:xfrm>
            <a:off x="5890301" y="2246125"/>
            <a:ext cx="1077500" cy="837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842800" y="2353763"/>
            <a:ext cx="699000" cy="6226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