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81" r:id="rId5"/>
    <p:sldId id="259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8" autoAdjust="0"/>
  </p:normalViewPr>
  <p:slideViewPr>
    <p:cSldViewPr>
      <p:cViewPr>
        <p:scale>
          <a:sx n="75" d="100"/>
          <a:sy n="75" d="100"/>
        </p:scale>
        <p:origin x="-122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7888-DF95-4F59-868F-84E685CB9786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DAEADC-E4BC-4867-A3C3-1A2082759F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7888-DF95-4F59-868F-84E685CB9786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ADC-E4BC-4867-A3C3-1A2082759F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7888-DF95-4F59-868F-84E685CB9786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ADC-E4BC-4867-A3C3-1A2082759F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7888-DF95-4F59-868F-84E685CB9786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ADC-E4BC-4867-A3C3-1A2082759F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7888-DF95-4F59-868F-84E685CB9786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ADC-E4BC-4867-A3C3-1A2082759F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7888-DF95-4F59-868F-84E685CB9786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ADC-E4BC-4867-A3C3-1A2082759F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7888-DF95-4F59-868F-84E685CB9786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ADC-E4BC-4867-A3C3-1A2082759F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7888-DF95-4F59-868F-84E685CB9786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ADC-E4BC-4867-A3C3-1A2082759F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7888-DF95-4F59-868F-84E685CB9786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ADC-E4BC-4867-A3C3-1A2082759F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7888-DF95-4F59-868F-84E685CB9786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ADC-E4BC-4867-A3C3-1A2082759F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7888-DF95-4F59-868F-84E685CB9786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ADC-E4BC-4867-A3C3-1A2082759F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65E7888-DF95-4F59-868F-84E685CB9786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5DAEADC-E4BC-4867-A3C3-1A2082759F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81200"/>
            <a:ext cx="8610600" cy="2590800"/>
          </a:xfrm>
        </p:spPr>
        <p:txBody>
          <a:bodyPr>
            <a:noAutofit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Context Free Grammar (CFG) </a:t>
            </a:r>
            <a:br>
              <a:rPr lang="en-US" sz="4800" dirty="0" smtClean="0"/>
            </a:br>
            <a:r>
              <a:rPr lang="en-US" sz="4800" dirty="0" smtClean="0"/>
              <a:t>&amp;</a:t>
            </a:r>
            <a:br>
              <a:rPr lang="en-US" sz="4800" dirty="0" smtClean="0"/>
            </a:br>
            <a:r>
              <a:rPr lang="en-US" sz="4800" dirty="0" smtClean="0"/>
              <a:t> Context Free Language (CFL)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088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u="sng" dirty="0" smtClean="0"/>
                  <a:t>Rule 2</a:t>
                </a:r>
                <a:r>
                  <a:rPr lang="en-US" dirty="0" smtClean="0"/>
                  <a:t> yields a prefix and suffix consisting of some number of a’s including none.</a:t>
                </a:r>
              </a:p>
              <a:p>
                <a:endParaRPr lang="en-US" dirty="0"/>
              </a:p>
              <a:p>
                <a:r>
                  <a:rPr lang="en-US" b="1" u="sng" dirty="0" smtClean="0"/>
                  <a:t>Rule 4</a:t>
                </a:r>
                <a:r>
                  <a:rPr lang="en-US" dirty="0" smtClean="0"/>
                  <a:t> does much the same thing, however with b’s</a:t>
                </a:r>
              </a:p>
              <a:p>
                <a:endParaRPr lang="en-US" dirty="0"/>
              </a:p>
              <a:p>
                <a:r>
                  <a:rPr lang="en-US" dirty="0" smtClean="0"/>
                  <a:t>So far, we have: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𝒛</m:t>
                    </m:r>
                    <m:sSup>
                      <m:sSupPr>
                        <m:ctrlPr>
                          <a:rPr lang="en-US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b="1" i="1" dirty="0">
                        <a:latin typeface="Cambria Math"/>
                      </a:rPr>
                      <m:t>𝒛</m:t>
                    </m:r>
                    <m:sSup>
                      <m:sSupPr>
                        <m:ctrlPr>
                          <a:rPr lang="en-US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b="1" i="1" dirty="0">
                            <a:latin typeface="Cambria Math"/>
                          </a:rPr>
                          <m:t>𝒎</m:t>
                        </m:r>
                      </m:sup>
                    </m:sSup>
                    <m:r>
                      <a:rPr lang="en-US" b="1" i="1" dirty="0">
                        <a:latin typeface="Cambria Math"/>
                      </a:rPr>
                      <m:t>𝒛</m:t>
                    </m:r>
                    <m:sSup>
                      <m:sSupPr>
                        <m:ctrlPr>
                          <a:rPr lang="en-US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b="1" i="1" dirty="0">
                            <a:latin typeface="Cambria Math"/>
                          </a:rPr>
                          <m:t>𝒎</m:t>
                        </m:r>
                      </m:sup>
                    </m:sSup>
                    <m:r>
                      <a:rPr lang="en-US" b="1" i="1" dirty="0">
                        <a:latin typeface="Cambria Math"/>
                      </a:rPr>
                      <m:t>𝒛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𝒎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latin typeface="Cambria Math"/>
                      </a:rPr>
                      <m:t>𝒏</m:t>
                    </m:r>
                    <m:r>
                      <a:rPr lang="en-US" b="1" i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 dirty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 smtClean="0"/>
                  <a:t>Finally, </a:t>
                </a:r>
                <a:r>
                  <a:rPr lang="en-US" b="1" u="sng" dirty="0" smtClean="0"/>
                  <a:t>rule 3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replaces M with z, and rule 5 does the same with N.</a:t>
                </a:r>
              </a:p>
              <a:p>
                <a:pPr marL="0" lvl="2" indent="0">
                  <a:buNone/>
                </a:pPr>
                <a:endParaRPr lang="en-US" sz="2400" b="1" dirty="0" smtClean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/>
                        <m:t>			</m:t>
                      </m:r>
                      <m:r>
                        <a:rPr lang="en-US" sz="2400" b="1" i="1" dirty="0" smtClean="0">
                          <a:latin typeface="Cambria Math"/>
                        </a:rPr>
                        <m:t>𝑳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1" i="1" dirty="0" smtClean="0">
                              <a:latin typeface="Cambria Math"/>
                            </a:rPr>
                            <m:t>𝑮</m:t>
                          </m:r>
                          <m:r>
                            <a:rPr lang="en-US" sz="2400" b="1" i="1" dirty="0" smtClean="0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2400" b="1" i="1" dirty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 dirty="0" smtClean="0">
                              <a:latin typeface="Cambria Math"/>
                            </a:rPr>
                            <m:t>𝒛</m:t>
                          </m:r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400" b="1" i="1" dirty="0" smtClean="0">
                              <a:latin typeface="Cambria Math"/>
                            </a:rPr>
                            <m:t>𝒛</m:t>
                          </m:r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𝒎</m:t>
                              </m:r>
                            </m:sup>
                          </m:sSup>
                          <m:r>
                            <a:rPr lang="en-US" sz="2400" b="1" i="1" dirty="0" smtClean="0">
                              <a:latin typeface="Cambria Math"/>
                            </a:rPr>
                            <m:t>𝒛</m:t>
                          </m:r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𝒎</m:t>
                              </m:r>
                            </m:sup>
                          </m:sSup>
                          <m:r>
                            <a:rPr lang="en-US" sz="2400" b="1" i="1" dirty="0" smtClean="0">
                              <a:latin typeface="Cambria Math"/>
                            </a:rPr>
                            <m:t>𝒛</m:t>
                          </m:r>
                          <m:r>
                            <a:rPr lang="en-US" sz="2400" b="1" i="1" dirty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 dirty="0" smtClean="0">
                              <a:latin typeface="Cambria Math"/>
                            </a:rPr>
                            <m:t>𝒎</m:t>
                          </m:r>
                          <m:r>
                            <a:rPr lang="en-US" sz="2400" b="1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1" i="1" dirty="0" smtClean="0">
                              <a:latin typeface="Cambria Math"/>
                            </a:rPr>
                            <m:t>𝒏</m:t>
                          </m:r>
                          <m:r>
                            <a:rPr lang="en-US" sz="2400" b="1" i="1" dirty="0" smtClean="0">
                              <a:latin typeface="Cambria Math"/>
                              <a:ea typeface="Cambria Math"/>
                            </a:rPr>
                            <m:t>≥</m:t>
                          </m:r>
                          <m:r>
                            <a:rPr lang="en-US" sz="24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sz="2400" b="1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876800"/>
              </a:xfrm>
              <a:blipFill rotWithShape="1">
                <a:blip r:embed="rId2"/>
                <a:stretch>
                  <a:fillRect l="-815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28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(4)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2" indent="0">
                  <a:buNone/>
                </a:pPr>
                <a:endParaRPr lang="en-US" sz="2400" b="1" dirty="0" smtClean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/>
                        <m:t>			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dirty="0"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sz="2400" b="1" i="1" dirty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/>
                            </a:rPr>
                            <m:t>𝒘</m:t>
                          </m:r>
                          <m:r>
                            <a:rPr lang="en-US" sz="2400" b="1" i="1" dirty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/>
                            </a:rPr>
                            <m:t>𝒘</m:t>
                          </m:r>
                          <m:r>
                            <a:rPr lang="en-US" sz="2400" b="1" i="1" dirty="0">
                              <a:latin typeface="Cambria Math"/>
                            </a:rPr>
                            <m:t> ∈ </m:t>
                          </m:r>
                          <m:sSup>
                            <m:sSupPr>
                              <m:ctrlPr>
                                <a:rPr lang="en-US" sz="2400" b="1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1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dirty="0"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  <m:r>
                                    <a:rPr lang="en-US" sz="2400" b="1" i="1" dirty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400" b="1" i="1" dirty="0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1" i="1" dirty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1" i="1" dirty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sz="2400" b="1" i="1" dirty="0">
                              <a:latin typeface="Cambria Math"/>
                              <a:ea typeface="Cambria Math"/>
                            </a:rPr>
                            <m:t>𝒔</m:t>
                          </m:r>
                          <m:r>
                            <a:rPr lang="en-US" sz="2400" b="1" i="1" dirty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sz="2400" b="1" i="1" dirty="0"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sz="2400" b="1" i="1" dirty="0">
                              <a:latin typeface="Cambria Math"/>
                              <a:ea typeface="Cambria Math"/>
                            </a:rPr>
                            <m:t>. </m:t>
                          </m:r>
                          <m:r>
                            <a:rPr lang="en-US" sz="2400" b="1" i="1" dirty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sz="2400" b="1" i="1" dirty="0">
                              <a:latin typeface="Cambria Math"/>
                              <a:ea typeface="Cambria Math"/>
                            </a:rPr>
                            <m:t>𝒘</m:t>
                          </m:r>
                          <m:r>
                            <a:rPr lang="en-US" sz="2400" b="1" i="1" dirty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400" b="1" i="1" dirty="0">
                              <a:latin typeface="Cambria Math"/>
                              <a:ea typeface="Cambria Math"/>
                            </a:rPr>
                            <m:t>𝒙𝒄</m:t>
                          </m:r>
                          <m:sSup>
                            <m:sSupPr>
                              <m:ctrlPr>
                                <a:rPr lang="en-US" sz="2400" b="1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dirty="0">
                                  <a:latin typeface="Cambria Math"/>
                                  <a:ea typeface="Cambria Math"/>
                                </a:rPr>
                                <m:t>𝑹</m:t>
                              </m:r>
                            </m:sup>
                          </m:sSup>
                          <m:r>
                            <a:rPr lang="en-US" sz="2400" b="1" i="1" dirty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b="1" i="1" dirty="0" smtClean="0">
                  <a:latin typeface="Cambria Math"/>
                  <a:ea typeface="Cambria Math"/>
                </a:endParaRPr>
              </a:p>
              <a:p>
                <a:pPr marL="0" lvl="2" indent="0">
                  <a:buNone/>
                </a:pPr>
                <a:endParaRPr lang="en-US" sz="2400" b="1" i="1" dirty="0">
                  <a:latin typeface="Cambria Math"/>
                  <a:ea typeface="Cambria Math"/>
                </a:endParaRPr>
              </a:p>
              <a:p>
                <a:pPr marL="342900" lvl="2" indent="-342900"/>
                <a:r>
                  <a:rPr lang="en-US" sz="2400" b="1" dirty="0" smtClean="0">
                    <a:latin typeface="Cambria Math"/>
                    <a:ea typeface="Cambria Math"/>
                  </a:rPr>
                  <a:t>X</a:t>
                </a:r>
                <a:r>
                  <a:rPr lang="en-US" sz="2400" b="1" baseline="30000" dirty="0" smtClean="0">
                    <a:latin typeface="Cambria Math"/>
                    <a:ea typeface="Cambria Math"/>
                  </a:rPr>
                  <a:t>R </a:t>
                </a:r>
                <a:r>
                  <a:rPr lang="en-US" sz="2400" b="1" dirty="0" smtClean="0">
                    <a:latin typeface="Cambria Math"/>
                    <a:ea typeface="Cambria Math"/>
                  </a:rPr>
                  <a:t>is the  reversal of the string X</a:t>
                </a:r>
              </a:p>
              <a:p>
                <a:pPr marL="0" lvl="2" indent="0">
                  <a:buNone/>
                </a:pPr>
                <a:r>
                  <a:rPr lang="en-US" sz="2400" b="1" dirty="0">
                    <a:latin typeface="Cambria Math"/>
                    <a:ea typeface="Cambria Math"/>
                  </a:rPr>
                  <a:t>	</a:t>
                </a:r>
                <a:r>
                  <a:rPr lang="en-US" sz="2400" b="1" dirty="0" smtClean="0">
                    <a:latin typeface="Cambria Math"/>
                    <a:ea typeface="Cambria Math"/>
                  </a:rPr>
                  <a:t>i.e., if   X = 011	then X</a:t>
                </a:r>
                <a:r>
                  <a:rPr lang="en-US" sz="2400" b="1" baseline="30000" dirty="0" smtClean="0">
                    <a:latin typeface="Cambria Math"/>
                    <a:ea typeface="Cambria Math"/>
                  </a:rPr>
                  <a:t>R  </a:t>
                </a:r>
                <a:r>
                  <a:rPr lang="en-US" sz="2400" b="1" dirty="0" smtClean="0">
                    <a:latin typeface="Cambria Math"/>
                    <a:ea typeface="Cambria Math"/>
                  </a:rPr>
                  <a:t>= 110</a:t>
                </a:r>
              </a:p>
              <a:p>
                <a:pPr marL="0" lvl="2" indent="0">
                  <a:buNone/>
                </a:pPr>
                <a:endParaRPr lang="en-US" sz="2400" b="1" dirty="0">
                  <a:latin typeface="Cambria Math"/>
                  <a:ea typeface="Cambria Math"/>
                </a:endParaRPr>
              </a:p>
              <a:p>
                <a:pPr marL="0" lvl="2" indent="0">
                  <a:buNone/>
                </a:pPr>
                <a:r>
                  <a:rPr lang="en-US" sz="2400" b="1" dirty="0" smtClean="0">
                    <a:latin typeface="Cambria Math"/>
                    <a:ea typeface="Cambria Math"/>
                  </a:rPr>
                  <a:t>Strings accepted in L</a:t>
                </a:r>
                <a:r>
                  <a:rPr lang="en-US" sz="2400" b="1" baseline="-25000" dirty="0" smtClean="0">
                    <a:latin typeface="Cambria Math"/>
                    <a:ea typeface="Cambria Math"/>
                  </a:rPr>
                  <a:t>4</a:t>
                </a:r>
                <a:r>
                  <a:rPr lang="en-US" sz="2400" b="1" dirty="0" smtClean="0">
                    <a:latin typeface="Cambria Math"/>
                    <a:ea typeface="Cambria Math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𝒄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𝒄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𝒄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𝟎𝟏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𝒄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𝟎𝟏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𝟎𝟏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𝒄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𝟏𝟎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</a:rPr>
                      <m:t>, ……</m:t>
                    </m:r>
                  </m:oMath>
                </a14:m>
                <a:endParaRPr lang="en-US" sz="2400" dirty="0" smtClean="0"/>
              </a:p>
              <a:p>
                <a:pPr marL="0" lvl="2" indent="0">
                  <a:buNone/>
                </a:pPr>
                <a:r>
                  <a:rPr lang="en-US" sz="2400" dirty="0" smtClean="0"/>
                  <a:t>	</a:t>
                </a:r>
                <a:r>
                  <a:rPr lang="en-US" sz="2400" b="1" dirty="0" smtClean="0">
                    <a:latin typeface="Cambria Math"/>
                    <a:ea typeface="Cambria Math"/>
                  </a:rPr>
                  <a:t>‘c’ is known as a center marker.</a:t>
                </a:r>
                <a:endParaRPr lang="en-US" sz="2400" dirty="0"/>
              </a:p>
              <a:p>
                <a:pPr marL="0" lvl="2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(5)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00050" lvl="2" indent="0">
                  <a:buNone/>
                </a:pPr>
                <a:endParaRPr lang="en-US" sz="2400" b="1" dirty="0" smtClean="0"/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/>
                        <m:t>			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dirty="0">
                              <a:latin typeface="Cambria Math"/>
                            </a:rPr>
                            <m:t>𝟓</m:t>
                          </m:r>
                        </m:sub>
                      </m:sSub>
                      <m:r>
                        <a:rPr lang="en-US" sz="2400" b="1" i="1" dirty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/>
                            </a:rPr>
                            <m:t>𝒘</m:t>
                          </m:r>
                          <m:r>
                            <a:rPr lang="en-US" sz="2400" b="1" i="1" dirty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/>
                            </a:rPr>
                            <m:t>𝒘</m:t>
                          </m:r>
                          <m:r>
                            <a:rPr lang="en-US" sz="2400" b="1" i="1" dirty="0">
                              <a:latin typeface="Cambria Math"/>
                            </a:rPr>
                            <m:t> ∈ </m:t>
                          </m:r>
                          <m:sSup>
                            <m:sSupPr>
                              <m:ctrlPr>
                                <a:rPr lang="en-US" sz="2400" b="1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1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dirty="0"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  <m:r>
                                    <a:rPr lang="en-US" sz="2400" b="1" i="1" dirty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400" b="1" i="1" dirty="0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1" i="1" dirty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1" i="1" dirty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sz="2400" b="1" i="1" dirty="0">
                              <a:latin typeface="Cambria Math"/>
                              <a:ea typeface="Cambria Math"/>
                            </a:rPr>
                            <m:t>𝒔</m:t>
                          </m:r>
                          <m:r>
                            <a:rPr lang="en-US" sz="2400" b="1" i="1" dirty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sz="2400" b="1" i="1" dirty="0"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sz="2400" b="1" i="1" dirty="0">
                              <a:latin typeface="Cambria Math"/>
                              <a:ea typeface="Cambria Math"/>
                            </a:rPr>
                            <m:t>.   </m:t>
                          </m:r>
                          <m:r>
                            <a:rPr lang="en-US" sz="2400" b="1" i="1" dirty="0">
                              <a:latin typeface="Cambria Math"/>
                              <a:ea typeface="Cambria Math"/>
                            </a:rPr>
                            <m:t>𝒘</m:t>
                          </m:r>
                          <m:r>
                            <a:rPr lang="en-US" sz="2400" b="1" i="1" dirty="0"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1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1" i="1" dirty="0">
                                  <a:latin typeface="Cambria Math"/>
                                  <a:ea typeface="Cambria Math"/>
                                </a:rPr>
                                <m:t>𝑹</m:t>
                              </m:r>
                            </m:sup>
                          </m:sSup>
                          <m:r>
                            <a:rPr lang="en-US" sz="2400" b="1" i="1" dirty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b="1" i="1" dirty="0" smtClean="0">
                  <a:latin typeface="Cambria Math"/>
                  <a:ea typeface="Cambria Math"/>
                </a:endParaRPr>
              </a:p>
              <a:p>
                <a:pPr marL="400050" lvl="2" indent="0">
                  <a:buNone/>
                </a:pPr>
                <a:endParaRPr lang="en-US" sz="2400" b="1" i="1" dirty="0" smtClean="0">
                  <a:latin typeface="Cambria Math"/>
                  <a:ea typeface="Cambria Math"/>
                </a:endParaRPr>
              </a:p>
              <a:p>
                <a:pPr marL="0" lvl="1" indent="0">
                  <a:buNone/>
                </a:pPr>
                <a:r>
                  <a:rPr lang="en-US" sz="2400" b="1" dirty="0" smtClean="0">
                    <a:latin typeface="Cambria Math"/>
                    <a:ea typeface="Cambria Math"/>
                  </a:rPr>
                  <a:t>This language generates one string that is the reversal of the input string in each instance (each input string).</a:t>
                </a:r>
                <a:endParaRPr lang="en-US" sz="2400" b="1" dirty="0">
                  <a:latin typeface="Cambria Math"/>
                  <a:ea typeface="Cambria Math"/>
                </a:endParaRPr>
              </a:p>
              <a:p>
                <a:pPr marL="40005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77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(6)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/>
                        <m:t>			</m:t>
                      </m:r>
                      <m:sSub>
                        <m:sSub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𝟔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b="1" i="1" dirty="0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b="1" i="1" dirty="0">
                                  <a:latin typeface="Cambria Math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b="1" i="1" dirty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b="1" i="1" dirty="0">
                                  <a:latin typeface="Cambria Math"/>
                                </a:rPr>
                                <m:t>𝒌</m:t>
                              </m:r>
                            </m:sup>
                          </m:sSup>
                          <m:r>
                            <a:rPr lang="en-US" b="1" i="1" dirty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b="1" i="1" dirty="0">
                              <a:latin typeface="Cambria Math"/>
                            </a:rPr>
                            <m:t>  </m:t>
                          </m:r>
                          <m:d>
                            <m:d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𝒋</m:t>
                              </m:r>
                            </m:e>
                          </m:d>
                          <m:r>
                            <a:rPr lang="en-US" b="1" i="1" dirty="0">
                              <a:latin typeface="Cambria Math"/>
                            </a:rPr>
                            <m:t>𝒐𝒓</m:t>
                          </m:r>
                          <m:r>
                            <a:rPr lang="en-US" b="1" i="1" dirty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  <m:r>
                            <a:rPr lang="en-US" b="1" i="1" dirty="0">
                              <a:latin typeface="Cambria Math"/>
                            </a:rPr>
                            <m:t>,  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>
                              <a:latin typeface="Cambria Math"/>
                              <a:ea typeface="Cambria Math"/>
                            </a:rPr>
                            <m:t>≥</m:t>
                          </m:r>
                          <m:r>
                            <a:rPr lang="en-US" b="1" i="1" dirty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b="1" i="1" dirty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342900" lvl="1" indent="-342900"/>
                <a:r>
                  <a:rPr lang="en-US" sz="2400" b="1" dirty="0" smtClean="0">
                    <a:latin typeface="Cambria Math"/>
                    <a:ea typeface="Cambria Math"/>
                  </a:rPr>
                  <a:t>It might be that  i = j and j = k !</a:t>
                </a:r>
              </a:p>
              <a:p>
                <a:pPr marL="0" lvl="1" indent="0">
                  <a:buNone/>
                </a:pPr>
                <a:endParaRPr lang="en-US" sz="2400" b="1" dirty="0">
                  <a:latin typeface="Cambria Math"/>
                  <a:ea typeface="Cambria Math"/>
                </a:endParaRPr>
              </a:p>
              <a:p>
                <a:pPr marL="0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			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400" b="1" i="1" dirty="0" smtClean="0">
                            <a:latin typeface="Cambria Math"/>
                          </a:rPr>
                          <m:t>𝟔</m:t>
                        </m:r>
                      </m:sub>
                    </m:sSub>
                    <m:r>
                      <a:rPr lang="en-US" sz="2400" b="1" i="1" dirty="0">
                        <a:latin typeface="Cambria Math"/>
                      </a:rPr>
                      <m:t>=</m:t>
                    </m:r>
                    <m:r>
                      <a:rPr lang="en-US" sz="2400" b="1" i="1" dirty="0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𝜺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𝒂𝒃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𝒃𝒄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𝒂𝒂𝒃𝒃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𝒂𝒂𝒃𝒃𝒄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𝒂𝒃𝒃𝒃𝒄𝒄𝒄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, ……</m:t>
                        </m:r>
                      </m:e>
                    </m:d>
                  </m:oMath>
                </a14:m>
                <a:r>
                  <a:rPr lang="en-US" sz="2400" b="1" i="1" dirty="0" smtClean="0">
                    <a:latin typeface="Cambria Math"/>
                    <a:ea typeface="Cambria Math"/>
                  </a:rPr>
                  <a:t> </a:t>
                </a:r>
              </a:p>
              <a:p>
                <a:pPr marL="0" lvl="1" indent="0" algn="ctr">
                  <a:buNone/>
                </a:pPr>
                <a:endParaRPr lang="en-US" sz="2400" b="1" i="1" dirty="0">
                  <a:latin typeface="Cambria Math"/>
                  <a:ea typeface="Cambria Math"/>
                </a:endParaRPr>
              </a:p>
              <a:p>
                <a:pPr marL="342900" lvl="1" indent="-342900"/>
                <a:r>
                  <a:rPr lang="en-US" sz="2400" b="1" dirty="0" smtClean="0">
                    <a:latin typeface="Cambria Math"/>
                    <a:ea typeface="Cambria Math"/>
                  </a:rPr>
                  <a:t>We want a CFG  (G</a:t>
                </a:r>
                <a:r>
                  <a:rPr lang="en-US" sz="2400" b="1" baseline="-25000" dirty="0" smtClean="0">
                    <a:latin typeface="Cambria Math"/>
                    <a:ea typeface="Cambria Math"/>
                  </a:rPr>
                  <a:t>6</a:t>
                </a:r>
                <a:r>
                  <a:rPr lang="en-US" sz="2400" b="1" dirty="0" smtClean="0">
                    <a:latin typeface="Cambria Math"/>
                    <a:ea typeface="Cambria Math"/>
                  </a:rPr>
                  <a:t>) for L</a:t>
                </a:r>
                <a:r>
                  <a:rPr lang="en-US" sz="2400" b="1" baseline="-25000" dirty="0" smtClean="0">
                    <a:latin typeface="Cambria Math"/>
                    <a:ea typeface="Cambria Math"/>
                  </a:rPr>
                  <a:t>6</a:t>
                </a:r>
                <a:r>
                  <a:rPr lang="en-US" sz="2400" b="1" dirty="0" smtClean="0">
                    <a:latin typeface="Cambria Math"/>
                    <a:ea typeface="Cambria Math"/>
                  </a:rPr>
                  <a:t>. </a:t>
                </a:r>
              </a:p>
              <a:p>
                <a:pPr marL="0" lvl="1" indent="0">
                  <a:buNone/>
                </a:pPr>
                <a:r>
                  <a:rPr lang="en-US" sz="2400" b="1" dirty="0">
                    <a:latin typeface="Cambria Math"/>
                    <a:ea typeface="Cambria Math"/>
                  </a:rPr>
                  <a:t>	</a:t>
                </a:r>
                <a:r>
                  <a:rPr lang="en-US" sz="2400" b="1" dirty="0" smtClean="0">
                    <a:latin typeface="Cambria Math"/>
                    <a:ea typeface="Cambria Math"/>
                  </a:rPr>
                  <a:t>How might the  “Divide and Conquer” paradigm help?</a:t>
                </a:r>
                <a:endParaRPr lang="en-US" sz="2400" b="1" dirty="0"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7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51037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800" u="sng" dirty="0" smtClean="0"/>
                  <a:t>A regular grammar has the form: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endParaRPr lang="en-US" sz="1100" dirty="0"/>
              </a:p>
              <a:p>
                <a:pPr marL="40005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𝔸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 ⇒ 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𝔸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sz="2800" b="1" dirty="0" smtClean="0"/>
              </a:p>
              <a:p>
                <a:pPr marL="400050" lvl="1" indent="0" algn="ctr">
                  <a:buNone/>
                </a:pPr>
                <a:endParaRPr lang="en-US" sz="2800" b="1" dirty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400" dirty="0"/>
                  <a:t>A regular grammar </a:t>
                </a:r>
                <a:r>
                  <a:rPr lang="en-US" sz="2400" dirty="0"/>
                  <a:t>generates a regular language</a:t>
                </a:r>
                <a:r>
                  <a:rPr lang="en-US" sz="2400" dirty="0" smtClean="0"/>
                  <a:t>.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sz="2400" dirty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400" dirty="0"/>
                  <a:t>Regular languages can be accepted by finite acceptors</a:t>
                </a:r>
                <a:r>
                  <a:rPr lang="en-US" sz="2400" dirty="0" smtClean="0"/>
                  <a:t>.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sz="2400" dirty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400" dirty="0"/>
                  <a:t>Regular languages can be denoted by regular expressions.</a:t>
                </a:r>
                <a:endParaRPr lang="en-US" sz="2400" dirty="0"/>
              </a:p>
              <a:p>
                <a:pPr marL="400050" lvl="1" indent="0">
                  <a:buNone/>
                </a:pPr>
                <a:endParaRPr lang="en-US" sz="2400" b="1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51037"/>
                <a:ext cx="8229600" cy="4525963"/>
              </a:xfrm>
              <a:blipFill rotWithShape="1">
                <a:blip r:embed="rId2"/>
                <a:stretch>
                  <a:fillRect l="-1259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4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57400"/>
                <a:ext cx="8686800" cy="4532376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:r>
                  <a:rPr lang="en-US" sz="2400" b="1" u="sng" dirty="0" smtClean="0"/>
                  <a:t>Grammar:</a:t>
                </a:r>
              </a:p>
              <a:p>
                <a:pPr marL="400050" lvl="2" indent="0">
                  <a:buNone/>
                </a:pPr>
                <a:r>
                  <a:rPr lang="en-US" sz="2400" b="1" dirty="0"/>
                  <a:t>	</a:t>
                </a:r>
                <a:r>
                  <a:rPr lang="en-US" sz="2400" b="1" dirty="0" smtClean="0"/>
                  <a:t>	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𝔸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𝔸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𝒃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𝔹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endParaRPr lang="en-US" sz="2400" b="1" i="1" dirty="0" smtClean="0">
                  <a:latin typeface="Cambria Math"/>
                  <a:ea typeface="Cambria Math"/>
                </a:endParaRPr>
              </a:p>
              <a:p>
                <a:pPr marL="0" lvl="1" indent="0">
                  <a:buNone/>
                </a:pPr>
                <a:r>
                  <a:rPr lang="en-US" sz="2400" b="1" dirty="0" smtClean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𝔹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𝒃</m:t>
                    </m:r>
                  </m:oMath>
                </a14:m>
                <a:endParaRPr lang="en-US" sz="2400" b="1" dirty="0"/>
              </a:p>
              <a:p>
                <a:pPr marL="0" lvl="1" indent="0">
                  <a:buNone/>
                </a:pPr>
                <a:endParaRPr lang="en-US" b="1" dirty="0" smtClean="0"/>
              </a:p>
              <a:p>
                <a:pPr marL="0" lvl="1" indent="0">
                  <a:buNone/>
                </a:pPr>
                <a:endParaRPr lang="en-US" b="1" dirty="0"/>
              </a:p>
              <a:p>
                <a:pPr marL="342900" lvl="1" indent="-342900"/>
                <a:r>
                  <a:rPr lang="en-US" sz="2400" b="1" dirty="0" smtClean="0"/>
                  <a:t>L (G) =  a* + bb   = E 		// Expression</a:t>
                </a:r>
              </a:p>
              <a:p>
                <a:pPr marL="0" lvl="1" indent="0">
                  <a:buNone/>
                </a:pPr>
                <a:endParaRPr lang="en-US" sz="2400" b="1" dirty="0"/>
              </a:p>
              <a:p>
                <a:pPr marL="342900" lvl="1" indent="-342900"/>
                <a:r>
                  <a:rPr lang="en-US" sz="2400" b="1" dirty="0" smtClean="0"/>
                  <a:t>An </a:t>
                </a:r>
                <a:r>
                  <a:rPr lang="en-US" sz="2400" b="1" u="sng" dirty="0" err="1" smtClean="0"/>
                  <a:t>fa</a:t>
                </a:r>
                <a:r>
                  <a:rPr lang="en-US" sz="2400" b="1" dirty="0" smtClean="0"/>
                  <a:t> (finite automaton) [M],  such that  L (M) = L (E)</a:t>
                </a:r>
              </a:p>
              <a:p>
                <a:pPr marL="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57400"/>
                <a:ext cx="8686800" cy="4532376"/>
              </a:xfrm>
              <a:blipFill rotWithShape="1">
                <a:blip r:embed="rId2"/>
                <a:stretch>
                  <a:fillRect l="-1053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:\Computer Science\2014-2015\Fall 014\CSC 304\Extra Credits\Page 1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2" t="44839"/>
          <a:stretch/>
        </p:blipFill>
        <p:spPr bwMode="auto">
          <a:xfrm>
            <a:off x="1231900" y="5334000"/>
            <a:ext cx="6330950" cy="13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</a:t>
            </a:r>
            <a:r>
              <a:rPr lang="en-US" dirty="0" smtClean="0"/>
              <a:t>Grammar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/>
              <p:cNvSpPr txBox="1">
                <a:spLocks/>
              </p:cNvSpPr>
              <p:nvPr/>
            </p:nvSpPr>
            <p:spPr>
              <a:xfrm>
                <a:off x="457200" y="2057400"/>
                <a:ext cx="8686800" cy="45323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Font typeface="Courier New" pitchFamily="49" charset="0"/>
                  <a:buNone/>
                </a:pPr>
                <a:r>
                  <a:rPr lang="en-US" sz="2400" b="1" u="sng" dirty="0" smtClean="0"/>
                  <a:t>Every rule has the form:</a:t>
                </a:r>
              </a:p>
              <a:p>
                <a:pPr marL="0" lvl="1" indent="0">
                  <a:buNone/>
                </a:pPr>
                <a:r>
                  <a:rPr lang="en-US" sz="2400" b="1" dirty="0"/>
                  <a:t>			</a:t>
                </a:r>
                <a:r>
                  <a:rPr lang="en-US" sz="24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  <a:ea typeface="Cambria Math"/>
                      </a:rPr>
                      <m:t>𝐍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⇒</m:t>
                    </m:r>
                    <m:sSup>
                      <m:sSupPr>
                        <m:ctrlPr>
                          <a:rPr lang="en-US" sz="24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𝑵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𝑻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z="2400" b="1" i="1" dirty="0">
                  <a:latin typeface="Cambria Math"/>
                  <a:ea typeface="Cambria Math"/>
                </a:endParaRPr>
              </a:p>
              <a:p>
                <a:pPr marL="0" lvl="1" indent="0">
                  <a:buNone/>
                </a:pPr>
                <a:r>
                  <a:rPr lang="en-US" sz="2400" b="1" u="sng" dirty="0" smtClean="0"/>
                  <a:t>Examples:</a:t>
                </a:r>
                <a:endParaRPr lang="en-US" sz="2400" b="1" u="sng" dirty="0"/>
              </a:p>
              <a:p>
                <a:pPr marL="742950" lvl="2" indent="-34290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			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1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latin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</m:e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𝒏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sz="2400" b="1" i="1" dirty="0" smtClean="0">
                  <a:latin typeface="Cambria Math"/>
                  <a:ea typeface="Cambria Math"/>
                </a:endParaRPr>
              </a:p>
              <a:p>
                <a:pPr marL="742950" lvl="2" indent="-34290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			</m:t>
                    </m:r>
                    <m:sSub>
                      <m:sSubPr>
                        <m:ctrlPr>
                          <a:rPr lang="en-US" sz="24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4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dirty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𝒘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𝒘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 ∈ </m:t>
                        </m:r>
                        <m:sSup>
                          <m:sSupPr>
                            <m:ctrlPr>
                              <a:rPr lang="en-US" sz="2400" b="1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1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dirty="0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  <m:r>
                                  <a:rPr lang="en-US" sz="2400" b="1" i="1" dirty="0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sz="2400" b="1" i="1" dirty="0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1" i="1" dirty="0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𝒕</m:t>
                        </m:r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.  </m:t>
                        </m:r>
                        <m:sSub>
                          <m:sSubPr>
                            <m:ctrlPr>
                              <a:rPr lang="en-US" sz="2400" b="1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/>
                                <a:ea typeface="Cambria Math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latin typeface="Cambria Math"/>
                                <a:ea typeface="Cambria Math"/>
                              </a:rPr>
                              <m:t>𝒘</m:t>
                            </m:r>
                          </m:e>
                        </m:d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b="1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sub>
                        </m:sSub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𝒘</m:t>
                        </m:r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sz="2400" b="1" i="1" dirty="0">
                  <a:latin typeface="Cambria Math"/>
                  <a:ea typeface="Cambria Math"/>
                </a:endParaRPr>
              </a:p>
              <a:p>
                <a:pPr marL="742950" lvl="2" indent="-34290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			</m:t>
                    </m:r>
                    <m:r>
                      <a:rPr lang="en-US" sz="2400" b="1" i="1" dirty="0" smtClean="0">
                        <a:latin typeface="Cambria Math"/>
                      </a:rPr>
                      <m:t> </m:t>
                    </m:r>
                    <m:r>
                      <a:rPr lang="en-US" sz="2400" b="1" i="1" dirty="0" smtClean="0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2400" b="1" i="1" dirty="0" smtClean="0">
                        <a:latin typeface="Cambria Math"/>
                      </a:rPr>
                      <m:t>= ?</m:t>
                    </m:r>
                  </m:oMath>
                </a14:m>
                <a:endParaRPr lang="en-US" sz="2400" b="1" i="1" dirty="0" smtClean="0">
                  <a:latin typeface="Cambria Math"/>
                </a:endParaRPr>
              </a:p>
              <a:p>
                <a:pPr marL="0" lvl="1" indent="0">
                  <a:buNone/>
                </a:pPr>
                <a:r>
                  <a:rPr lang="en-US" sz="2400" b="1" dirty="0" smtClean="0"/>
                  <a:t>	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400" b="1" i="1" dirty="0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400" b="1" i="1" dirty="0" smtClean="0">
                    <a:latin typeface="Cambria Math"/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𝒛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𝕄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ℕ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𝒛</m:t>
                    </m:r>
                  </m:oMath>
                </a14:m>
                <a:endParaRPr lang="en-US" sz="2400" b="1" i="1" dirty="0">
                  <a:latin typeface="Cambria Math"/>
                  <a:ea typeface="Cambria Math"/>
                </a:endParaRPr>
              </a:p>
              <a:p>
                <a:pPr marL="0" lvl="1" indent="0">
                  <a:buNone/>
                </a:pPr>
                <a:r>
                  <a:rPr lang="en-US" sz="2400" b="1" dirty="0">
                    <a:ea typeface="Cambria Math"/>
                  </a:rPr>
                  <a:t>		</a:t>
                </a:r>
                <a:r>
                  <a:rPr lang="en-US" sz="2400" b="1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𝕄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⇒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𝕄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|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𝒛</m:t>
                    </m:r>
                  </m:oMath>
                </a14:m>
                <a:endParaRPr lang="en-US" sz="2400" b="1" dirty="0"/>
              </a:p>
              <a:p>
                <a:pPr marL="400050" lvl="2" indent="0">
                  <a:buNone/>
                </a:pPr>
                <a:r>
                  <a:rPr lang="en-US" sz="2400" b="1" dirty="0" smtClean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ℕ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ℕ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|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𝒛</m:t>
                    </m:r>
                  </m:oMath>
                </a14:m>
                <a:endParaRPr lang="en-US" sz="2400" b="1" dirty="0"/>
              </a:p>
              <a:p>
                <a:pPr marL="742950" lvl="2" indent="-34290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			</m:t>
                    </m:r>
                    <m:sSub>
                      <m:sSubPr>
                        <m:ctrlPr>
                          <a:rPr lang="en-US" sz="24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400" b="1" i="1" dirty="0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sz="2400" b="1" i="1" dirty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>
                            <a:latin typeface="Cambria Math"/>
                          </a:rPr>
                          <m:t>𝒘</m:t>
                        </m:r>
                        <m:r>
                          <a:rPr lang="en-US" sz="2400" b="1" i="1" dirty="0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sz="2400" b="1" i="1" dirty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>
                            <a:latin typeface="Cambria Math"/>
                          </a:rPr>
                          <m:t>𝒘</m:t>
                        </m:r>
                        <m:r>
                          <a:rPr lang="en-US" sz="2400" b="1" i="1" dirty="0">
                            <a:latin typeface="Cambria Math"/>
                          </a:rPr>
                          <m:t> ∈ </m:t>
                        </m:r>
                        <m:sSup>
                          <m:sSupPr>
                            <m:ctrlP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1" i="1" dirty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dirty="0" smtClean="0"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  <m:r>
                                  <a:rPr lang="en-US" sz="2400" b="1" i="1" dirty="0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sz="2400" b="1" i="1" dirty="0" smtClean="0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𝒕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. </m:t>
                        </m:r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𝒘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𝒙𝒄</m:t>
                        </m:r>
                        <m:sSup>
                          <m:sSupPr>
                            <m:ctrlPr>
                              <a:rPr lang="en-US" sz="2400" b="1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/>
                                <a:ea typeface="Cambria Math"/>
                              </a:rPr>
                              <m:t>𝑹</m:t>
                            </m:r>
                          </m:sup>
                        </m:sSup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sz="2400" b="1" i="1" dirty="0">
                  <a:latin typeface="Cambria Math"/>
                  <a:ea typeface="Cambria Math"/>
                </a:endParaRPr>
              </a:p>
              <a:p>
                <a:pPr marL="742950" lvl="2" indent="-34290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			</m:t>
                    </m:r>
                    <m:sSub>
                      <m:sSubPr>
                        <m:ctrlPr>
                          <a:rPr lang="en-US" sz="24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400" b="1" i="1" dirty="0" smtClean="0">
                            <a:latin typeface="Cambria Math"/>
                          </a:rPr>
                          <m:t>𝟓</m:t>
                        </m:r>
                      </m:sub>
                    </m:sSub>
                    <m:r>
                      <a:rPr lang="en-US" sz="2400" b="1" i="1" dirty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>
                            <a:latin typeface="Cambria Math"/>
                          </a:rPr>
                          <m:t>𝒘</m:t>
                        </m:r>
                        <m:r>
                          <a:rPr lang="en-US" sz="2400" b="1" i="1" dirty="0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sz="2400" b="1" i="1" dirty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>
                            <a:latin typeface="Cambria Math"/>
                          </a:rPr>
                          <m:t>𝒘</m:t>
                        </m:r>
                        <m:r>
                          <a:rPr lang="en-US" sz="2400" b="1" i="1" dirty="0">
                            <a:latin typeface="Cambria Math"/>
                          </a:rPr>
                          <m:t> ∈ </m:t>
                        </m:r>
                        <m:sSup>
                          <m:sSupPr>
                            <m:ctrlP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1" i="1" dirty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dirty="0"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  <m:r>
                                  <a:rPr lang="en-US" sz="2400" b="1" i="1" dirty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sz="2400" b="1" i="1" dirty="0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𝒕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. 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𝒘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latin typeface="Cambria Math"/>
                                <a:ea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  <m:t>𝑹</m:t>
                            </m:r>
                          </m:sup>
                        </m:sSup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sz="2400" b="1" i="1" dirty="0">
                  <a:latin typeface="Cambria Math"/>
                  <a:ea typeface="Cambria Math"/>
                </a:endParaRPr>
              </a:p>
              <a:p>
                <a:pPr marL="742950" lvl="2" indent="-34290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			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400" b="1" i="1" dirty="0" smtClean="0">
                            <a:latin typeface="Cambria Math"/>
                          </a:rPr>
                          <m:t>𝟔</m:t>
                        </m:r>
                      </m:sub>
                    </m:sSub>
                    <m:r>
                      <a:rPr lang="en-US" sz="2400" b="1" i="1" dirty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1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 i="1" dirty="0" smtClean="0">
                                <a:latin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/>
                              </a:rPr>
                              <m:t>𝒋</m:t>
                            </m:r>
                          </m:sup>
                        </m:sSup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  <m:r>
                          <a:rPr lang="en-US" sz="2400" b="1" i="1" dirty="0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sz="2400" b="1" i="1" dirty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400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US" sz="2400" b="1" i="1" dirty="0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 dirty="0" smtClean="0">
                                <a:latin typeface="Cambria Math"/>
                              </a:rPr>
                              <m:t>𝒋</m:t>
                            </m:r>
                          </m:e>
                        </m:d>
                        <m:r>
                          <a:rPr lang="en-US" sz="2400" b="1" i="1" dirty="0" smtClean="0">
                            <a:latin typeface="Cambria Math"/>
                          </a:rPr>
                          <m:t>𝒐𝒓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400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latin typeface="Cambria Math"/>
                              </a:rPr>
                              <m:t>𝒋</m:t>
                            </m:r>
                            <m:r>
                              <a:rPr lang="en-US" sz="2400" b="1" i="1" dirty="0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 dirty="0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  <m:r>
                          <a:rPr lang="en-US" sz="2400" b="1" i="1" dirty="0" smtClean="0">
                            <a:latin typeface="Cambria Math"/>
                          </a:rPr>
                          <m:t>,  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𝒊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𝒋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𝒌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sz="2400" b="1" i="1" dirty="0">
                  <a:latin typeface="Cambria Math"/>
                  <a:ea typeface="Cambria Math"/>
                </a:endParaRPr>
              </a:p>
              <a:p>
                <a:pPr marL="742950" lvl="2" indent="-342900"/>
                <a:endParaRPr lang="en-US" sz="2400" b="1" i="1" dirty="0">
                  <a:latin typeface="Cambria Math"/>
                  <a:ea typeface="Cambria Math"/>
                </a:endParaRPr>
              </a:p>
              <a:p>
                <a:pPr marL="0" lvl="1" indent="0">
                  <a:buFont typeface="Courier New" pitchFamily="49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57400"/>
                <a:ext cx="8686800" cy="4532376"/>
              </a:xfrm>
              <a:prstGeom prst="rect">
                <a:avLst/>
              </a:prstGeom>
              <a:blipFill rotWithShape="1">
                <a:blip r:embed="rId2"/>
                <a:stretch>
                  <a:fillRect l="-702" t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6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1"/>
              <p:cNvSpPr txBox="1">
                <a:spLocks/>
              </p:cNvSpPr>
              <p:nvPr/>
            </p:nvSpPr>
            <p:spPr>
              <a:xfrm>
                <a:off x="457200" y="1905000"/>
                <a:ext cx="8686800" cy="46847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 smtClean="0"/>
                        <m:t>			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𝒏</m:t>
                              </m:r>
                            </m:sup>
                          </m:sSup>
                        </m:e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 dirty="0" smtClean="0">
                              <a:latin typeface="Cambria Math"/>
                            </a:rPr>
                            <m:t>𝒏</m:t>
                          </m:r>
                          <m:r>
                            <a:rPr lang="en-US" sz="2400" b="1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 dirty="0" smtClean="0">
                              <a:latin typeface="Cambria Math"/>
                              <a:ea typeface="Cambria Math"/>
                            </a:rPr>
                            <m:t>≥</m:t>
                          </m:r>
                          <m:r>
                            <a:rPr lang="en-US" sz="24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400" b="1" i="1" dirty="0" smtClean="0">
                  <a:latin typeface="Cambria Math"/>
                </a:endParaRPr>
              </a:p>
              <a:p>
                <a:pPr marL="400050" lvl="2" indent="0">
                  <a:buNone/>
                </a:pPr>
                <a:endParaRPr lang="en-US" sz="2400" b="1" i="1" dirty="0" smtClean="0">
                  <a:latin typeface="Cambria Math"/>
                </a:endParaRPr>
              </a:p>
              <a:p>
                <a:pPr marL="742950" lvl="2" indent="-342900"/>
                <a:r>
                  <a:rPr lang="en-US" sz="2000" b="1" i="1" dirty="0" smtClean="0">
                    <a:ea typeface="Cambria Math"/>
                  </a:rPr>
                  <a:t>‘a’  might represent a left parenthesis , i.e. , ‘(‘  </a:t>
                </a:r>
              </a:p>
              <a:p>
                <a:pPr marL="857250" lvl="3" indent="0">
                  <a:buNone/>
                </a:pPr>
                <a:r>
                  <a:rPr lang="en-US" sz="2000" b="1" i="1" dirty="0">
                    <a:ea typeface="Cambria Math"/>
                  </a:rPr>
                  <a:t>	</a:t>
                </a:r>
                <a:r>
                  <a:rPr lang="en-US" sz="2000" b="1" i="1" dirty="0" smtClean="0">
                    <a:ea typeface="Cambria Math"/>
                  </a:rPr>
                  <a:t>		and ‘b’ a right parenthesis, i.e. , ‘)’</a:t>
                </a:r>
              </a:p>
              <a:p>
                <a:pPr marL="742950" lvl="2" indent="-342900"/>
                <a:r>
                  <a:rPr lang="en-US" sz="2000" b="1" i="1" dirty="0" smtClean="0">
                    <a:ea typeface="Cambria Math"/>
                  </a:rPr>
                  <a:t>Every time an ‘a’ is generated, we must also generate a ‘b’.</a:t>
                </a:r>
              </a:p>
              <a:p>
                <a:pPr marL="742950" lvl="2" indent="-342900"/>
                <a:endParaRPr lang="en-US" sz="2400" b="1" i="1" dirty="0">
                  <a:ea typeface="Cambria Math"/>
                </a:endParaRPr>
              </a:p>
              <a:p>
                <a:pPr marL="742950" lvl="2" indent="-342900"/>
                <a:r>
                  <a:rPr lang="en-US" sz="2400" b="1" i="1" u="sng" dirty="0" smtClean="0">
                    <a:ea typeface="Cambria Math"/>
                  </a:rPr>
                  <a:t>Consider</a:t>
                </a:r>
              </a:p>
              <a:p>
                <a:pPr marL="742950" lvl="2" indent="-342900"/>
                <a:endParaRPr lang="en-US" sz="2400" b="1" i="1" u="sng" dirty="0" smtClean="0">
                  <a:ea typeface="Cambria Math"/>
                </a:endParaRPr>
              </a:p>
              <a:p>
                <a:pPr marL="400050" lvl="2" indent="0">
                  <a:buNone/>
                </a:pPr>
                <a:r>
                  <a:rPr lang="en-US" sz="2400" b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dirty="0">
                        <a:latin typeface="Cambria Math"/>
                      </a:rPr>
                      <m:t>:</m:t>
                    </m:r>
                  </m:oMath>
                </a14:m>
                <a:r>
                  <a:rPr lang="en-US" sz="2400" b="1" i="1" dirty="0">
                    <a:latin typeface="Cambria Math"/>
                    <a:ea typeface="Cambria Math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d>
                      <m:dPr>
                        <m:ctrlPr>
                          <a:rPr lang="en-US" sz="24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d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|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𝒂𝒃</m:t>
                    </m:r>
                  </m:oMath>
                </a14:m>
                <a:endParaRPr lang="en-US" sz="2400" b="1" i="1" dirty="0">
                  <a:latin typeface="Cambria Math"/>
                  <a:ea typeface="Cambria Math"/>
                </a:endParaRPr>
              </a:p>
              <a:p>
                <a:pPr marL="742950" lvl="2" indent="-342900"/>
                <a:endParaRPr lang="en-US" sz="2400" b="1" i="1" u="sng" dirty="0" smtClean="0">
                  <a:ea typeface="Cambria Math"/>
                </a:endParaRP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/>
                        <m:t>			</m:t>
                      </m:r>
                    </m:oMath>
                  </m:oMathPara>
                </a14:m>
                <a:endParaRPr lang="en-US" sz="2400" b="1" i="1" dirty="0">
                  <a:latin typeface="Cambria Math"/>
                  <a:ea typeface="Cambria Math"/>
                </a:endParaRPr>
              </a:p>
              <a:p>
                <a:pPr marL="0" lvl="1" indent="0">
                  <a:buFont typeface="Courier New" pitchFamily="49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05000"/>
                <a:ext cx="8686800" cy="468477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(1)</a:t>
            </a:r>
            <a:endParaRPr lang="en-US" dirty="0"/>
          </a:p>
        </p:txBody>
      </p:sp>
      <p:pic>
        <p:nvPicPr>
          <p:cNvPr id="2050" name="Picture 2" descr="E:\Computer Science\2014-2015\Fall 014\CSC 304\Extra Credits\Page 3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2" t="17552" r="2478" b="5457"/>
          <a:stretch/>
        </p:blipFill>
        <p:spPr bwMode="auto">
          <a:xfrm>
            <a:off x="7239000" y="4389282"/>
            <a:ext cx="1651000" cy="197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Computer Science\2014-2015\Fall 014\CSC 304\Extra Credits\Page 3(1)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0" t="24493" r="7207"/>
          <a:stretch/>
        </p:blipFill>
        <p:spPr bwMode="auto">
          <a:xfrm>
            <a:off x="6134100" y="4572000"/>
            <a:ext cx="1104900" cy="13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4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sz="2000" u="sng" dirty="0" smtClean="0"/>
              </a:p>
              <a:p>
                <a:r>
                  <a:rPr lang="en-US" sz="2200" b="1" u="sng" dirty="0" smtClean="0"/>
                  <a:t>Rule 1</a:t>
                </a:r>
                <a:r>
                  <a:rPr lang="en-US" sz="2200" dirty="0" smtClean="0"/>
                  <a:t>allows us to replace the start symbol “S” with “</a:t>
                </a:r>
                <a:r>
                  <a:rPr lang="en-US" sz="2200" dirty="0" err="1" smtClean="0"/>
                  <a:t>aSb</a:t>
                </a:r>
                <a:r>
                  <a:rPr lang="en-US" sz="2200" dirty="0" smtClean="0"/>
                  <a:t>”.</a:t>
                </a:r>
              </a:p>
              <a:p>
                <a:pPr marL="514350" lvl="1" indent="0">
                  <a:buNone/>
                </a:pPr>
                <a:r>
                  <a:rPr lang="en-US" dirty="0" smtClean="0"/>
                  <a:t>			</a:t>
                </a:r>
                <a:r>
                  <a:rPr lang="en-US" sz="1700" dirty="0" smtClean="0"/>
                  <a:t>(</a:t>
                </a:r>
                <a:r>
                  <a:rPr lang="en-US" sz="1700" dirty="0"/>
                  <a:t>Notice: Rule 1 is recursive)</a:t>
                </a:r>
                <a:r>
                  <a:rPr lang="en-US" sz="1700" dirty="0" smtClean="0"/>
                  <a:t> </a:t>
                </a:r>
              </a:p>
              <a:p>
                <a:pPr marL="514350" lvl="1" indent="0">
                  <a:buNone/>
                </a:pPr>
                <a:r>
                  <a:rPr lang="en-US" dirty="0" smtClean="0"/>
                  <a:t> </a:t>
                </a:r>
              </a:p>
              <a:p>
                <a:pPr marL="514350" lvl="1" indent="0">
                  <a:buNone/>
                </a:pPr>
                <a:r>
                  <a:rPr lang="en-US" sz="1900" dirty="0" smtClean="0"/>
                  <a:t>After applying the first rule (n-1) times, we obtain a sentential string: </a:t>
                </a:r>
                <a:r>
                  <a:rPr lang="en-US" sz="1800" dirty="0" smtClean="0"/>
                  <a:t>				</a:t>
                </a:r>
                <a:r>
                  <a:rPr lang="en-US" sz="2200" b="1" dirty="0" smtClean="0"/>
                  <a:t>a</a:t>
                </a:r>
                <a:r>
                  <a:rPr lang="en-US" sz="2200" b="1" baseline="30000" dirty="0" smtClean="0"/>
                  <a:t>n-1</a:t>
                </a:r>
                <a:r>
                  <a:rPr lang="en-US" sz="2200" b="1" dirty="0" smtClean="0"/>
                  <a:t> S b</a:t>
                </a:r>
                <a:r>
                  <a:rPr lang="en-US" sz="2200" b="1" baseline="30000" dirty="0" smtClean="0"/>
                  <a:t>n-1</a:t>
                </a:r>
              </a:p>
              <a:p>
                <a:pPr marL="514350" lvl="1" indent="0">
                  <a:buNone/>
                </a:pPr>
                <a:endParaRPr lang="en-US" dirty="0" smtClean="0"/>
              </a:p>
              <a:p>
                <a:pPr marL="400050"/>
                <a:r>
                  <a:rPr lang="en-US" sz="2200" dirty="0" smtClean="0"/>
                  <a:t>Finally, we must eliminate  non-terminals to obtain a word in the language – yielding (</a:t>
                </a:r>
                <a:r>
                  <a:rPr lang="en-US" sz="2200" b="1" u="sng" dirty="0" smtClean="0"/>
                  <a:t>Rule 2</a:t>
                </a:r>
                <a:r>
                  <a:rPr lang="en-US" sz="2200" dirty="0" smtClean="0"/>
                  <a:t>) : </a:t>
                </a:r>
              </a:p>
              <a:p>
                <a:pPr marL="57150" indent="0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				</a:t>
                </a:r>
                <a:r>
                  <a:rPr lang="en-US" sz="2200" b="1" dirty="0" smtClean="0"/>
                  <a:t>a</a:t>
                </a:r>
                <a:r>
                  <a:rPr lang="en-US" sz="2200" b="1" baseline="30000" dirty="0" smtClean="0"/>
                  <a:t>n-1</a:t>
                </a:r>
                <a:r>
                  <a:rPr lang="en-US" sz="2200" b="1" dirty="0" smtClean="0"/>
                  <a:t> a b</a:t>
                </a:r>
                <a:r>
                  <a:rPr lang="en-US" sz="2200" b="1" baseline="30000" dirty="0" smtClean="0"/>
                  <a:t>n-1</a:t>
                </a:r>
                <a:r>
                  <a:rPr lang="en-US" sz="2200" b="1" dirty="0"/>
                  <a:t> </a:t>
                </a:r>
                <a:r>
                  <a:rPr lang="en-US" sz="2200" b="1" dirty="0" smtClean="0"/>
                  <a:t>b  </a:t>
                </a:r>
                <a:r>
                  <a:rPr lang="en-US" sz="2200" dirty="0" smtClean="0"/>
                  <a:t>or  </a:t>
                </a:r>
                <a:r>
                  <a:rPr lang="en-US" sz="2200" b="1" dirty="0" smtClean="0"/>
                  <a:t>a</a:t>
                </a:r>
                <a:r>
                  <a:rPr lang="en-US" sz="2200" b="1" baseline="30000" dirty="0" smtClean="0"/>
                  <a:t>n</a:t>
                </a:r>
                <a:r>
                  <a:rPr lang="en-US" sz="2200" b="1" dirty="0" smtClean="0"/>
                  <a:t> </a:t>
                </a:r>
                <a:r>
                  <a:rPr lang="en-US" sz="2200" b="1" dirty="0" err="1" smtClean="0"/>
                  <a:t>b</a:t>
                </a:r>
                <a:r>
                  <a:rPr lang="en-US" sz="2200" b="1" baseline="30000" dirty="0" err="1" smtClean="0"/>
                  <a:t>n</a:t>
                </a:r>
                <a:endParaRPr lang="en-US" sz="2200" b="1" baseline="30000" dirty="0"/>
              </a:p>
              <a:p>
                <a:pPr marL="114300" indent="0">
                  <a:buNone/>
                </a:pPr>
                <a:endParaRPr lang="en-US" sz="2000" b="1" baseline="30000" dirty="0" smtClean="0"/>
              </a:p>
              <a:p>
                <a:pPr marL="114300" indent="0">
                  <a:buNone/>
                </a:pPr>
                <a:r>
                  <a:rPr lang="en-US" sz="2800" b="1" dirty="0" smtClean="0"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  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800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1"/>
                          </m:rPr>
                          <a:rPr lang="en-US" sz="28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m:rPr>
                            <m:brk m:alnAt="1"/>
                          </m:rPr>
                          <a:rPr lang="en-US" sz="2800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groupChr>
                    <m:r>
                      <a:rPr lang="en-US" sz="28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800" b="1" i="1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800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1"/>
                          </m:rPr>
                          <a:rPr lang="en-US" sz="28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m:rPr>
                            <m:brk m:alnAt="1"/>
                          </m:rPr>
                          <a:rPr lang="en-US" sz="2800" b="1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groupChr>
                    <m:r>
                      <a:rPr lang="en-US" sz="28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𝒂𝒂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𝒃𝒃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800" b="1" i="1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800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1"/>
                          </m:rPr>
                          <a:rPr lang="en-US" sz="28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m:rPr>
                            <m:brk m:alnAt="1"/>
                          </m:rPr>
                          <a:rPr lang="en-US" sz="2800" b="1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groupChr>
                    <m:r>
                      <a:rPr lang="en-US" sz="28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𝒂𝒂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𝒂𝒃𝒃𝒃</m:t>
                    </m:r>
                  </m:oMath>
                </a14:m>
                <a:endParaRPr lang="en-US" sz="2800" b="1" i="1" dirty="0" smtClean="0">
                  <a:latin typeface="Cambria Math"/>
                  <a:ea typeface="Cambria Math"/>
                </a:endParaRPr>
              </a:p>
              <a:p>
                <a:pPr marL="114300" indent="0">
                  <a:buNone/>
                </a:pPr>
                <a:endParaRPr lang="en-US" sz="2800" b="1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200" u="sng" dirty="0" smtClean="0"/>
                  <a:t>Notice:</a:t>
                </a:r>
                <a:r>
                  <a:rPr lang="en-US" sz="2000" dirty="0" smtClean="0"/>
                  <a:t> </a:t>
                </a:r>
                <a:r>
                  <a:rPr lang="en-US" sz="1700" dirty="0" smtClean="0"/>
                  <a:t>we generate the string from the outside (“of the onion”) to its center.</a:t>
                </a:r>
                <a:endParaRPr lang="en-US" sz="1700" u="sn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4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42950" lvl="2" indent="-34290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 smtClean="0"/>
                      <m:t>			</m:t>
                    </m:r>
                    <m:sSub>
                      <m:sSubPr>
                        <m:ctrlPr>
                          <a:rPr lang="en-US" sz="24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400" b="1" i="1" dirty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dirty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>
                            <a:latin typeface="Cambria Math"/>
                          </a:rPr>
                          <m:t>𝒘</m:t>
                        </m:r>
                        <m:r>
                          <a:rPr lang="en-US" sz="2400" b="1" i="1" dirty="0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sz="2400" b="1" i="1" dirty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>
                            <a:latin typeface="Cambria Math"/>
                          </a:rPr>
                          <m:t>𝒘</m:t>
                        </m:r>
                        <m:r>
                          <a:rPr lang="en-US" sz="2400" b="1" i="1" dirty="0">
                            <a:latin typeface="Cambria Math"/>
                          </a:rPr>
                          <m:t> ∈ </m:t>
                        </m:r>
                        <m:sSup>
                          <m:sSupPr>
                            <m:ctrlP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1" i="1" dirty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dirty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  <m:r>
                                  <a:rPr lang="en-US" sz="2400" b="1" i="1" dirty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sz="2400" b="1" i="1" dirty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𝒕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.  </m:t>
                        </m:r>
                        <m:sSub>
                          <m:sSubPr>
                            <m:ctrlP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  <m:t>𝒘</m:t>
                            </m:r>
                          </m:e>
                        </m:d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sub>
                        </m:sSub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𝒘</m:t>
                        </m:r>
                        <m:r>
                          <a:rPr lang="en-US" sz="2400" b="1" i="1" dirty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sz="2400" b="1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Similar to L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every time we generate an ‘a’, we must also generate a ‘b’. However, now order doesn’t matter.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742950" lvl="2" indent="-34290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u="sng" dirty="0">
                        <a:ea typeface="Cambria Math"/>
                      </a:rPr>
                      <m:t>Consider</m:t>
                    </m:r>
                  </m:oMath>
                </a14:m>
                <a:endParaRPr lang="en-US" sz="2400" b="1" i="1" u="sng" dirty="0" smtClean="0">
                  <a:ea typeface="Cambria Math"/>
                </a:endParaRPr>
              </a:p>
              <a:p>
                <a:pPr marL="742950" lvl="2" indent="-342900"/>
                <a:endParaRPr lang="en-US" sz="2400" b="1" i="1" u="sng" dirty="0">
                  <a:ea typeface="Cambria Math"/>
                </a:endParaRP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/>
                        <m:t>	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>
                          <a:latin typeface="Cambria Math"/>
                        </a:rPr>
                        <m:t>:</m:t>
                      </m:r>
                      <m:r>
                        <m:rPr>
                          <m:nor/>
                        </m:rPr>
                        <a:rPr lang="en-US" sz="2400" b="1" i="1" dirty="0">
                          <a:latin typeface="Cambria Math"/>
                          <a:ea typeface="Cambria Math"/>
                        </a:rPr>
                        <m:t>	</m:t>
                      </m:r>
                      <m:d>
                        <m:dPr>
                          <m:ctrlPr>
                            <a:rPr lang="en-US" sz="24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..</m:t>
                      </m:r>
                      <m:d>
                        <m:dPr>
                          <m:ctrlPr>
                            <a:rPr lang="en-US" sz="24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𝟒</m:t>
                          </m:r>
                        </m:e>
                      </m:d>
                      <m:r>
                        <a:rPr lang="en-US" sz="2400" b="1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𝕊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  ⇒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𝕊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𝒃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𝒃</m:t>
                          </m:r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𝕊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𝕊𝕊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 | 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sz="2400" b="1" i="1" dirty="0">
                  <a:latin typeface="Cambria Math"/>
                  <a:ea typeface="Cambria Math"/>
                </a:endParaRPr>
              </a:p>
              <a:p>
                <a:pPr marL="400050" lvl="2" indent="0">
                  <a:buNone/>
                </a:pPr>
                <a:endParaRPr lang="en-US" sz="2400" b="1" i="1" dirty="0" smtClean="0">
                  <a:latin typeface="Cambria Math"/>
                  <a:ea typeface="Cambria Math"/>
                </a:endParaRPr>
              </a:p>
              <a:p>
                <a:pPr marL="400050" lvl="2" indent="0">
                  <a:buNone/>
                </a:pPr>
                <a:endParaRPr lang="en-US" sz="2400" b="1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u="sng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2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 smtClean="0"/>
                        <m:t>	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dirty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>
                          <a:latin typeface="Cambria Math"/>
                        </a:rPr>
                        <m:t>:</m:t>
                      </m:r>
                      <m:r>
                        <m:rPr>
                          <m:nor/>
                        </m:rPr>
                        <a:rPr lang="en-US" sz="2400" b="1" i="1" dirty="0">
                          <a:latin typeface="Cambria Math"/>
                          <a:ea typeface="Cambria Math"/>
                        </a:rPr>
                        <m:t>	</m:t>
                      </m:r>
                      <m:d>
                        <m:dPr>
                          <m:ctrlPr>
                            <a:rPr lang="en-US" sz="24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2400" b="1" i="1">
                          <a:latin typeface="Cambria Math"/>
                          <a:ea typeface="Cambria Math"/>
                        </a:rPr>
                        <m:t>..</m:t>
                      </m:r>
                      <m:d>
                        <m:dPr>
                          <m:ctrlPr>
                            <a:rPr lang="en-US" sz="24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𝟒</m:t>
                          </m:r>
                        </m:e>
                      </m:d>
                      <m:r>
                        <a:rPr lang="en-US" sz="2400" b="1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𝕊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  ⇒ 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𝕊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𝒃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𝒃</m:t>
                          </m:r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𝕊</m:t>
                          </m:r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𝕊𝕊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 | 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sz="2400" b="1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pPr marL="742950" lvl="2" indent="-342900"/>
                <a:r>
                  <a:rPr lang="en-US" sz="2400" b="1" i="1" dirty="0" smtClean="0">
                    <a:latin typeface="Cambria Math"/>
                    <a:ea typeface="Cambria Math"/>
                  </a:rPr>
                  <a:t>Let  w</a:t>
                </a:r>
                <a:r>
                  <a:rPr lang="en-US" sz="2400" b="1" i="1" baseline="-25000" dirty="0" smtClean="0">
                    <a:latin typeface="Cambria Math"/>
                    <a:ea typeface="Cambria Math"/>
                  </a:rPr>
                  <a:t>1</a:t>
                </a:r>
                <a:r>
                  <a:rPr lang="en-US" sz="2400" b="1" i="1" dirty="0" smtClean="0">
                    <a:latin typeface="Cambria Math"/>
                    <a:ea typeface="Cambria Math"/>
                  </a:rPr>
                  <a:t>  </a:t>
                </a:r>
                <a:r>
                  <a:rPr lang="en-US" sz="2400" b="1" i="1" dirty="0">
                    <a:latin typeface="Cambria Math"/>
                    <a:ea typeface="Cambria Math"/>
                  </a:rPr>
                  <a:t>=  </a:t>
                </a:r>
                <a:r>
                  <a:rPr lang="en-US" sz="2400" b="1" i="1" dirty="0" err="1">
                    <a:latin typeface="Cambria Math"/>
                    <a:ea typeface="Cambria Math"/>
                  </a:rPr>
                  <a:t>ab</a:t>
                </a:r>
                <a:r>
                  <a:rPr lang="en-US" sz="2400" b="1" i="1" dirty="0">
                    <a:latin typeface="Cambria Math"/>
                    <a:ea typeface="Cambria Math"/>
                  </a:rPr>
                  <a:t>	</a:t>
                </a:r>
                <a:r>
                  <a:rPr lang="en-US" sz="2400" b="1" i="1" dirty="0" smtClean="0">
                    <a:latin typeface="Cambria Math"/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 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groupCh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1"/>
                          </m:rPr>
                          <a:rPr lang="en-US" sz="2400" b="1" i="1" smtClean="0"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groupCh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𝒂𝒃</m:t>
                    </m:r>
                  </m:oMath>
                </a14:m>
                <a:endParaRPr lang="en-US" sz="2400" b="1" i="1" dirty="0" smtClean="0">
                  <a:latin typeface="Cambria Math"/>
                  <a:ea typeface="Cambria Math"/>
                </a:endParaRPr>
              </a:p>
              <a:p>
                <a:pPr marL="742950" lvl="2" indent="-342900"/>
                <a:r>
                  <a:rPr lang="en-US" sz="2400" b="1" i="1" dirty="0">
                    <a:latin typeface="Cambria Math"/>
                    <a:ea typeface="Cambria Math"/>
                  </a:rPr>
                  <a:t>Let  </a:t>
                </a:r>
                <a:r>
                  <a:rPr lang="en-US" sz="2400" b="1" i="1" dirty="0" smtClean="0">
                    <a:latin typeface="Cambria Math"/>
                    <a:ea typeface="Cambria Math"/>
                  </a:rPr>
                  <a:t>w</a:t>
                </a:r>
                <a:r>
                  <a:rPr lang="en-US" sz="2400" b="1" i="1" baseline="-25000" dirty="0">
                    <a:latin typeface="Cambria Math"/>
                    <a:ea typeface="Cambria Math"/>
                  </a:rPr>
                  <a:t>2</a:t>
                </a:r>
                <a:r>
                  <a:rPr lang="en-US" sz="2400" b="1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2400" b="1" i="1" dirty="0">
                    <a:latin typeface="Cambria Math"/>
                    <a:ea typeface="Cambria Math"/>
                  </a:rPr>
                  <a:t>=  </a:t>
                </a:r>
                <a:r>
                  <a:rPr lang="en-US" sz="2400" b="1" i="1" dirty="0" err="1" smtClean="0">
                    <a:latin typeface="Cambria Math"/>
                    <a:ea typeface="Cambria Math"/>
                  </a:rPr>
                  <a:t>ba</a:t>
                </a:r>
                <a:r>
                  <a:rPr lang="en-US" sz="2400" b="1" i="1" dirty="0">
                    <a:latin typeface="Cambria Math"/>
                    <a:ea typeface="Cambria Math"/>
                  </a:rPr>
                  <a:t>	</a:t>
                </a:r>
                <a:r>
                  <a:rPr lang="en-US" sz="2400" b="1" i="1" dirty="0" smtClean="0">
                    <a:latin typeface="Cambria Math"/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 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1"/>
                          </m:rPr>
                          <a:rPr lang="en-US" sz="24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groupCh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groupCh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𝒃𝒂</m:t>
                    </m:r>
                  </m:oMath>
                </a14:m>
                <a:endParaRPr lang="en-US" sz="2400" b="1" i="1" dirty="0">
                  <a:latin typeface="Cambria Math"/>
                  <a:ea typeface="Cambria Math"/>
                </a:endParaRPr>
              </a:p>
              <a:p>
                <a:pPr marL="742950" lvl="2" indent="-342900"/>
                <a:r>
                  <a:rPr lang="en-US" sz="2400" b="1" i="1" dirty="0">
                    <a:latin typeface="Cambria Math"/>
                    <a:ea typeface="Cambria Math"/>
                  </a:rPr>
                  <a:t>Let  </a:t>
                </a:r>
                <a:r>
                  <a:rPr lang="en-US" sz="2400" b="1" i="1" dirty="0" smtClean="0">
                    <a:latin typeface="Cambria Math"/>
                    <a:ea typeface="Cambria Math"/>
                  </a:rPr>
                  <a:t>w</a:t>
                </a:r>
                <a:r>
                  <a:rPr lang="en-US" sz="2400" b="1" i="1" baseline="-25000" dirty="0" smtClean="0">
                    <a:latin typeface="Cambria Math"/>
                    <a:ea typeface="Cambria Math"/>
                  </a:rPr>
                  <a:t>3</a:t>
                </a:r>
                <a:r>
                  <a:rPr lang="en-US" sz="2400" b="1" i="1" dirty="0" smtClean="0">
                    <a:latin typeface="Cambria Math"/>
                    <a:ea typeface="Cambria Math"/>
                  </a:rPr>
                  <a:t>  </a:t>
                </a:r>
                <a:r>
                  <a:rPr lang="en-US" sz="2400" b="1" i="1" dirty="0">
                    <a:latin typeface="Cambria Math"/>
                    <a:ea typeface="Cambria Math"/>
                  </a:rPr>
                  <a:t>=  </a:t>
                </a:r>
                <a:r>
                  <a:rPr lang="en-US" sz="2400" b="1" i="1" dirty="0" err="1" smtClean="0">
                    <a:latin typeface="Cambria Math"/>
                    <a:ea typeface="Cambria Math"/>
                  </a:rPr>
                  <a:t>abba</a:t>
                </a:r>
                <a:r>
                  <a:rPr lang="en-US" sz="2400" b="1" i="1" dirty="0">
                    <a:latin typeface="Cambria Math"/>
                    <a:ea typeface="Cambria Math"/>
                  </a:rPr>
                  <a:t>	</a:t>
                </a:r>
                <a:r>
                  <a:rPr lang="en-US" sz="2400" b="1" i="1" dirty="0" smtClean="0">
                    <a:latin typeface="Cambria Math"/>
                    <a:ea typeface="Cambria Math"/>
                  </a:rPr>
                  <a:t>	</a:t>
                </a:r>
              </a:p>
              <a:p>
                <a:pPr marL="400050" lvl="2" indent="0">
                  <a:buNone/>
                </a:pPr>
                <a:r>
                  <a:rPr lang="en-US" sz="2400" b="1" i="1" dirty="0">
                    <a:latin typeface="Cambria Math"/>
                    <a:ea typeface="Cambria Math"/>
                  </a:rPr>
                  <a:t>	</a:t>
                </a:r>
                <a:r>
                  <a:rPr lang="en-US" sz="2400" b="1" i="1" dirty="0" smtClean="0">
                    <a:latin typeface="Cambria Math"/>
                    <a:ea typeface="Cambria Math"/>
                  </a:rPr>
                  <a:t>	</a:t>
                </a:r>
              </a:p>
              <a:p>
                <a:pPr marL="400050" lvl="2" indent="0">
                  <a:buNone/>
                </a:pPr>
                <a:r>
                  <a:rPr lang="en-US" sz="2400" b="1" i="1" dirty="0">
                    <a:latin typeface="Cambria Math"/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 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1"/>
                          </m:rPr>
                          <a:rPr lang="en-US" sz="2400" b="1" i="1" smtClean="0"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groupCh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𝕊𝕊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1"/>
                          </m:rPr>
                          <a:rPr lang="en-US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groupCh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1"/>
                          </m:rPr>
                          <a:rPr lang="en-US" sz="24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groupCh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1"/>
                          </m:rPr>
                          <a:rPr lang="en-US" sz="2400" b="1" i="1" smtClean="0"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groupCh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𝒂𝒃𝒃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𝕊</m:t>
                    </m:r>
                  </m:oMath>
                </a14:m>
                <a:r>
                  <a:rPr lang="en-US" sz="2400" b="1" i="1" dirty="0" smtClean="0">
                    <a:latin typeface="Cambria Math"/>
                    <a:ea typeface="Cambria Math"/>
                  </a:rPr>
                  <a:t>a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1"/>
                          </m:rPr>
                          <a:rPr lang="en-US" sz="2400" b="1" i="1" smtClean="0"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groupCh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𝒂𝒃𝒃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endParaRPr lang="en-US" sz="2400" b="1" i="1" dirty="0" smtClean="0">
                  <a:latin typeface="Cambria Math"/>
                  <a:ea typeface="Cambria Math"/>
                </a:endParaRPr>
              </a:p>
              <a:p>
                <a:pPr marL="400050" lvl="2" indent="0">
                  <a:buNone/>
                </a:pPr>
                <a:endParaRPr lang="en-US" sz="2400" b="1" i="1" dirty="0" smtClean="0">
                  <a:latin typeface="Cambria Math"/>
                  <a:ea typeface="Cambria Math"/>
                </a:endParaRPr>
              </a:p>
              <a:p>
                <a:pPr marL="742950" lvl="2" indent="-342900"/>
                <a:r>
                  <a:rPr lang="en-US" sz="2400" b="1" i="1" dirty="0">
                    <a:latin typeface="Cambria Math"/>
                    <a:ea typeface="Cambria Math"/>
                  </a:rPr>
                  <a:t>Let  </a:t>
                </a:r>
                <a:r>
                  <a:rPr lang="en-US" sz="2400" b="1" i="1" dirty="0" smtClean="0">
                    <a:latin typeface="Cambria Math"/>
                    <a:ea typeface="Cambria Math"/>
                  </a:rPr>
                  <a:t>w</a:t>
                </a:r>
                <a:r>
                  <a:rPr lang="en-US" sz="2400" b="1" i="1" baseline="-25000" dirty="0" smtClean="0">
                    <a:latin typeface="Cambria Math"/>
                    <a:ea typeface="Cambria Math"/>
                  </a:rPr>
                  <a:t>4</a:t>
                </a:r>
                <a:r>
                  <a:rPr lang="en-US" sz="2400" b="1" i="1" dirty="0" smtClean="0">
                    <a:latin typeface="Cambria Math"/>
                    <a:ea typeface="Cambria Math"/>
                  </a:rPr>
                  <a:t>  </a:t>
                </a:r>
                <a:r>
                  <a:rPr lang="en-US" sz="2400" b="1" i="1" dirty="0">
                    <a:latin typeface="Cambria Math"/>
                    <a:ea typeface="Cambria Math"/>
                  </a:rPr>
                  <a:t>=  </a:t>
                </a:r>
                <a:r>
                  <a:rPr lang="en-US" sz="2400" b="1" i="1" dirty="0" err="1" smtClean="0">
                    <a:latin typeface="Cambria Math"/>
                    <a:ea typeface="Cambria Math"/>
                  </a:rPr>
                  <a:t>babbaa</a:t>
                </a:r>
                <a:r>
                  <a:rPr lang="en-US" sz="2400" b="1" i="1" dirty="0">
                    <a:latin typeface="Cambria Math"/>
                    <a:ea typeface="Cambria Math"/>
                  </a:rPr>
                  <a:t>	</a:t>
                </a:r>
                <a:r>
                  <a:rPr lang="en-US" sz="2400" b="1" i="1" dirty="0">
                    <a:latin typeface="Cambria Math"/>
                    <a:ea typeface="Cambria Math"/>
                  </a:rPr>
                  <a:t>	</a:t>
                </a:r>
                <a:endParaRPr lang="en-US" sz="2400" b="1" i="1" dirty="0" smtClean="0">
                  <a:latin typeface="Cambria Math"/>
                  <a:ea typeface="Cambria Math"/>
                </a:endParaRPr>
              </a:p>
              <a:p>
                <a:pPr marL="742950" lvl="2" indent="-342900"/>
                <a:endParaRPr lang="en-US" sz="2400" b="1" i="1" dirty="0" smtClean="0">
                  <a:latin typeface="Cambria Math"/>
                  <a:ea typeface="Cambria Math"/>
                </a:endParaRPr>
              </a:p>
              <a:p>
                <a:pPr marL="400050" lvl="2" indent="0">
                  <a:buNone/>
                </a:pPr>
                <a:r>
                  <a:rPr lang="en-US" sz="2400" b="1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 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groupCh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1"/>
                          </m:rPr>
                          <a:rPr lang="en-US" sz="2400" b="1" i="1" smtClean="0"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groupCh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1"/>
                          </m:rPr>
                          <a:rPr lang="en-US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groupCh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𝒃𝒂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1"/>
                          </m:rPr>
                          <a:rPr lang="en-US" sz="2400" b="1" i="1" smtClean="0"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groupCh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𝒃𝒂𝒃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𝕊</m:t>
                    </m:r>
                  </m:oMath>
                </a14:m>
                <a:r>
                  <a:rPr lang="en-US" sz="2400" b="1" i="1" dirty="0">
                    <a:latin typeface="Cambria Math"/>
                    <a:ea typeface="Cambria Math"/>
                  </a:rPr>
                  <a:t>a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1"/>
                          </m:rPr>
                          <a:rPr lang="en-US" sz="24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groupCh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𝒃𝒂𝒃𝒃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𝒂𝒂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1"/>
                          </m:rPr>
                          <a:rPr lang="en-US" sz="2400" b="1" i="1" smtClean="0"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m:rPr>
                            <m:brk m:alnAt="1"/>
                          </m:rPr>
                          <a:rPr lang="en-US" sz="2400" b="1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groupCh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𝒃𝒂𝒃𝒃𝒂𝒂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2400" b="1" i="1" dirty="0">
                  <a:latin typeface="Cambria Math"/>
                  <a:ea typeface="Cambria Math"/>
                </a:endParaRPr>
              </a:p>
              <a:p>
                <a:pPr marL="400050" lvl="2" indent="0">
                  <a:buNone/>
                </a:pPr>
                <a:endParaRPr lang="en-US" sz="2400" b="1" i="1" dirty="0">
                  <a:latin typeface="Cambria Math"/>
                  <a:ea typeface="Cambria Math"/>
                </a:endParaRPr>
              </a:p>
              <a:p>
                <a:pPr marL="400050" lvl="2" indent="0">
                  <a:buNone/>
                </a:pPr>
                <a:endParaRPr lang="en-US" sz="2400" b="1" i="1" dirty="0" smtClean="0">
                  <a:latin typeface="Cambria Math"/>
                  <a:ea typeface="Cambria Math"/>
                </a:endParaRPr>
              </a:p>
              <a:p>
                <a:pPr marL="742950" lvl="2" indent="-342900"/>
                <a:r>
                  <a:rPr lang="en-US" sz="2400" b="1" i="1" dirty="0" smtClean="0">
                    <a:latin typeface="Cambria Math"/>
                    <a:ea typeface="Cambria Math"/>
                  </a:rPr>
                  <a:t>In each instance, a leftmost  derivation was used .</a:t>
                </a:r>
                <a:endParaRPr lang="en-US" sz="2400" b="1" i="1" dirty="0"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93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 smtClean="0"/>
              <a:t>Example (3)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110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 this example, we are given a grammar and must discover what language it generates.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/>
                        <m:t>		</m:t>
                      </m:r>
                      <m:r>
                        <a:rPr lang="en-US" sz="2400" b="1" i="1" dirty="0">
                          <a:latin typeface="Cambria Math"/>
                        </a:rPr>
                        <m:t> </m:t>
                      </m:r>
                      <m:r>
                        <a:rPr lang="en-US" sz="2400" b="1" i="1" dirty="0"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sz="2400" b="1" i="1" dirty="0">
                  <a:latin typeface="Cambria Math"/>
                </a:endParaRPr>
              </a:p>
              <a:p>
                <a:pPr marL="0" lvl="1" indent="0">
                  <a:buNone/>
                </a:pPr>
                <a:r>
                  <a:rPr lang="en-US" sz="2400" b="1" dirty="0"/>
                  <a:t>	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400" b="1" i="1" dirty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 dirty="0">
                        <a:latin typeface="Cambria Math"/>
                      </a:rPr>
                      <m:t>:</m:t>
                    </m:r>
                  </m:oMath>
                </a14:m>
                <a:r>
                  <a:rPr lang="en-US" sz="2400" b="1" i="1" dirty="0">
                    <a:latin typeface="Cambria Math"/>
                    <a:ea typeface="Cambria Math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      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𝒛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𝕄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ℕ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𝒛</m:t>
                    </m:r>
                  </m:oMath>
                </a14:m>
                <a:endParaRPr lang="en-US" sz="2400" b="1" i="1" dirty="0">
                  <a:latin typeface="Cambria Math"/>
                  <a:ea typeface="Cambria Math"/>
                </a:endParaRPr>
              </a:p>
              <a:p>
                <a:pPr marL="0" lvl="1" indent="0">
                  <a:buNone/>
                </a:pPr>
                <a:r>
                  <a:rPr lang="en-US" sz="2400" b="1" dirty="0">
                    <a:ea typeface="Cambria Math"/>
                  </a:rPr>
                  <a:t>		</a:t>
                </a:r>
                <a:r>
                  <a:rPr lang="en-US" sz="2400" b="1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d>
                    <m:d>
                      <m:dPr>
                        <m:ctrlPr>
                          <a:rPr lang="en-US" sz="24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𝟑</m:t>
                        </m:r>
                      </m:e>
                    </m:d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𝕄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⇒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𝕄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|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𝒛</m:t>
                    </m:r>
                  </m:oMath>
                </a14:m>
                <a:endParaRPr lang="en-US" sz="2400" b="1" dirty="0"/>
              </a:p>
              <a:p>
                <a:pPr marL="400050" lvl="2" indent="0">
                  <a:buNone/>
                </a:pPr>
                <a:r>
                  <a:rPr lang="en-US" sz="2400" b="1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/>
                            <a:ea typeface="Cambria Math"/>
                          </a:rPr>
                          <m:t>𝟒</m:t>
                        </m:r>
                      </m:e>
                    </m:d>
                    <m:d>
                      <m:dPr>
                        <m:ctrlPr>
                          <a:rPr lang="en-US" sz="2400" b="1" i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/>
                            <a:ea typeface="Cambria Math"/>
                          </a:rPr>
                          <m:t>𝟓</m:t>
                        </m:r>
                      </m:e>
                    </m:d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ℕ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ℕ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| 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𝒛</m:t>
                    </m:r>
                  </m:oMath>
                </a14:m>
                <a:endParaRPr lang="en-US" sz="2400" b="1" dirty="0" smtClean="0"/>
              </a:p>
              <a:p>
                <a:pPr marL="400050" lvl="2" indent="0">
                  <a:buNone/>
                </a:pPr>
                <a:endParaRPr lang="en-US" sz="2400" b="1" dirty="0"/>
              </a:p>
              <a:p>
                <a:r>
                  <a:rPr lang="en-US" dirty="0" smtClean="0"/>
                  <a:t>From</a:t>
                </a:r>
                <a:r>
                  <a:rPr lang="en-US" b="1" dirty="0" smtClean="0"/>
                  <a:t> </a:t>
                </a:r>
                <a:r>
                  <a:rPr lang="en-US" b="1" u="sng" dirty="0" smtClean="0"/>
                  <a:t>rule 1</a:t>
                </a:r>
                <a:r>
                  <a:rPr lang="en-US" dirty="0" smtClean="0"/>
                  <a:t>, we know that every string in L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begins and ends with a single ‘z’.</a:t>
                </a:r>
              </a:p>
              <a:p>
                <a:pPr marL="0" lvl="1" indent="0">
                  <a:buNone/>
                </a:pPr>
                <a:endParaRPr lang="en-US" sz="2400" b="1" i="1" dirty="0" smtClean="0">
                  <a:latin typeface="Cambria Math"/>
                  <a:ea typeface="Cambria Math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𝕊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  ⇒ 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𝒛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𝕄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ℕ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𝒛</m:t>
                      </m:r>
                    </m:oMath>
                  </m:oMathPara>
                </a14:m>
                <a:endParaRPr lang="en-US" sz="2400" b="1" i="1" dirty="0" smtClean="0">
                  <a:latin typeface="Cambria Math"/>
                  <a:ea typeface="Cambria Math"/>
                </a:endParaRPr>
              </a:p>
              <a:p>
                <a:pPr marL="0" lvl="1" indent="0">
                  <a:buNone/>
                </a:pPr>
                <a:endParaRPr lang="en-US" sz="2400" b="1" i="1" dirty="0" smtClean="0">
                  <a:latin typeface="Cambria Math"/>
                  <a:ea typeface="Cambria Math"/>
                </a:endParaRPr>
              </a:p>
              <a:p>
                <a:pPr marL="0" lvl="1" indent="0">
                  <a:buNone/>
                </a:pPr>
                <a:endParaRPr lang="en-US" sz="2400" b="1" i="1" dirty="0">
                  <a:latin typeface="Cambria Math"/>
                  <a:ea typeface="Cambria Math"/>
                </a:endParaRPr>
              </a:p>
              <a:p>
                <a:pPr marL="0" lvl="1" indent="0">
                  <a:buNone/>
                </a:pPr>
                <a:r>
                  <a:rPr lang="en-US" sz="2400" b="1" i="1" dirty="0">
                    <a:latin typeface="Cambria Math"/>
                    <a:ea typeface="Cambria Math"/>
                  </a:rPr>
                  <a:t>	</a:t>
                </a:r>
                <a:r>
                  <a:rPr lang="en-US" sz="2400" b="1" i="1" dirty="0" smtClean="0">
                    <a:latin typeface="Cambria Math"/>
                    <a:ea typeface="Cambria Math"/>
                  </a:rPr>
                  <a:t>		we use 		we use </a:t>
                </a:r>
              </a:p>
              <a:p>
                <a:pPr marL="0" lvl="1" indent="0">
                  <a:buNone/>
                </a:pPr>
                <a:r>
                  <a:rPr lang="en-US" sz="2400" b="1" i="1" dirty="0">
                    <a:latin typeface="Cambria Math"/>
                    <a:ea typeface="Cambria Math"/>
                  </a:rPr>
                  <a:t>	</a:t>
                </a:r>
                <a:r>
                  <a:rPr lang="en-US" sz="2400" b="1" i="1" dirty="0" smtClean="0">
                    <a:latin typeface="Cambria Math"/>
                    <a:ea typeface="Cambria Math"/>
                  </a:rPr>
                  <a:t>		rules 2 and 3	rules 4 and 5</a:t>
                </a:r>
              </a:p>
              <a:p>
                <a:pPr marL="0" lvl="1" indent="0">
                  <a:buNone/>
                </a:pPr>
                <a:r>
                  <a:rPr lang="en-US" sz="2400" b="1" i="1" dirty="0">
                    <a:latin typeface="Cambria Math"/>
                    <a:ea typeface="Cambria Math"/>
                  </a:rPr>
                  <a:t>	</a:t>
                </a:r>
                <a:r>
                  <a:rPr lang="en-US" sz="2400" b="1" i="1" dirty="0" smtClean="0">
                    <a:latin typeface="Cambria Math"/>
                    <a:ea typeface="Cambria Math"/>
                  </a:rPr>
                  <a:t>		here.		</a:t>
                </a:r>
                <a:r>
                  <a:rPr lang="en-US" sz="2400" b="1" i="1" dirty="0">
                    <a:latin typeface="Cambria Math"/>
                    <a:ea typeface="Cambria Math"/>
                  </a:rPr>
                  <a:t>h</a:t>
                </a:r>
                <a:r>
                  <a:rPr lang="en-US" sz="2400" b="1" i="1" dirty="0" smtClean="0">
                    <a:latin typeface="Cambria Math"/>
                    <a:ea typeface="Cambria Math"/>
                  </a:rPr>
                  <a:t>ere.</a:t>
                </a:r>
              </a:p>
              <a:p>
                <a:pPr marL="0" lvl="1" indent="0">
                  <a:buNone/>
                </a:pPr>
                <a:endParaRPr lang="en-US" sz="2400" b="1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1105"/>
              </a:xfrm>
              <a:blipFill rotWithShape="1">
                <a:blip r:embed="rId2"/>
                <a:stretch>
                  <a:fillRect l="-741" t="-1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/>
          <p:cNvSpPr/>
          <p:nvPr/>
        </p:nvSpPr>
        <p:spPr>
          <a:xfrm rot="18524488">
            <a:off x="4239827" y="5078348"/>
            <a:ext cx="627569" cy="2308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 rot="13352640">
            <a:off x="4939575" y="5073737"/>
            <a:ext cx="627569" cy="2308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4401</TotalTime>
  <Words>192</Words>
  <Application>Microsoft Office PowerPoint</Application>
  <PresentationFormat>On-screen Show (4:3)</PresentationFormat>
  <Paragraphs>134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 Context Free Grammar (CFG)  &amp;  Context Free Language (CFL)</vt:lpstr>
      <vt:lpstr>Recall</vt:lpstr>
      <vt:lpstr>Example</vt:lpstr>
      <vt:lpstr>Context Free Grammar</vt:lpstr>
      <vt:lpstr>Example (1)</vt:lpstr>
      <vt:lpstr>Illustration</vt:lpstr>
      <vt:lpstr>Example (2)</vt:lpstr>
      <vt:lpstr>Illustration</vt:lpstr>
      <vt:lpstr>Example (3)</vt:lpstr>
      <vt:lpstr>Illustration</vt:lpstr>
      <vt:lpstr>Example (4)</vt:lpstr>
      <vt:lpstr>Example (5)</vt:lpstr>
      <vt:lpstr>Example (6)</vt:lpstr>
    </vt:vector>
  </TitlesOfParts>
  <Company>M.M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Floyd’s Algorithm</dc:title>
  <dc:creator>Markous Soliman</dc:creator>
  <cp:lastModifiedBy>Markous Soliman</cp:lastModifiedBy>
  <cp:revision>57</cp:revision>
  <dcterms:created xsi:type="dcterms:W3CDTF">2014-06-25T00:20:51Z</dcterms:created>
  <dcterms:modified xsi:type="dcterms:W3CDTF">2014-12-15T02:38:05Z</dcterms:modified>
</cp:coreProperties>
</file>