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96" y="-6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E6980-6E68-4EEF-8A0D-7ED8170EC82B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5D47-7A12-420C-A3E2-C1356A2A1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91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E6980-6E68-4EEF-8A0D-7ED8170EC82B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5D47-7A12-420C-A3E2-C1356A2A1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75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E6980-6E68-4EEF-8A0D-7ED8170EC82B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5D47-7A12-420C-A3E2-C1356A2A1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36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E6980-6E68-4EEF-8A0D-7ED8170EC82B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5D47-7A12-420C-A3E2-C1356A2A1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5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E6980-6E68-4EEF-8A0D-7ED8170EC82B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5D47-7A12-420C-A3E2-C1356A2A1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86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E6980-6E68-4EEF-8A0D-7ED8170EC82B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5D47-7A12-420C-A3E2-C1356A2A1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91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E6980-6E68-4EEF-8A0D-7ED8170EC82B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5D47-7A12-420C-A3E2-C1356A2A1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410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E6980-6E68-4EEF-8A0D-7ED8170EC82B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5D47-7A12-420C-A3E2-C1356A2A1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54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E6980-6E68-4EEF-8A0D-7ED8170EC82B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5D47-7A12-420C-A3E2-C1356A2A1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212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E6980-6E68-4EEF-8A0D-7ED8170EC82B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5D47-7A12-420C-A3E2-C1356A2A1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22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E6980-6E68-4EEF-8A0D-7ED8170EC82B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5D47-7A12-420C-A3E2-C1356A2A1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770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E6980-6E68-4EEF-8A0D-7ED8170EC82B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B5D47-7A12-420C-A3E2-C1356A2A1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9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1"/>
            <a:ext cx="7772400" cy="23050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Lesson 14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Context Free Grammars (CFG) and Context Free Languages (CFL)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580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Free Languages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Rule 2 yields a prefix and suffix consisting of some number of a’s including none.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Rule 4 does much the same thing, however with b’s.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So </a:t>
                </a:r>
                <a:r>
                  <a:rPr lang="en-US" dirty="0" smtClean="0"/>
                  <a:t>far we have: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z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 smtClean="0">
                            <a:solidFill>
                              <a:srgbClr val="00B050"/>
                            </a:solidFill>
                          </a:rPr>
                          <m:t>a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b="0" dirty="0" smtClean="0">
                    <a:solidFill>
                      <a:srgbClr val="00B050"/>
                    </a:solidFill>
                  </a:rPr>
                  <a:t>M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dirty="0" smtClean="0">
                            <a:solidFill>
                              <a:srgbClr val="00B050"/>
                            </a:solidFill>
                          </a:rPr>
                          <m:t>a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b="0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dirty="0" smtClean="0">
                            <a:solidFill>
                              <a:srgbClr val="00B050"/>
                            </a:solidFill>
                          </a:rPr>
                          <m:t>b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b="0" dirty="0" smtClean="0">
                    <a:solidFill>
                      <a:srgbClr val="00B050"/>
                    </a:solidFill>
                  </a:rPr>
                  <a:t>N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dirty="0" smtClean="0">
                            <a:solidFill>
                              <a:srgbClr val="00B050"/>
                            </a:solidFill>
                          </a:rPr>
                          <m:t>b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b="0" dirty="0" smtClean="0">
                    <a:solidFill>
                      <a:srgbClr val="00B050"/>
                    </a:solidFill>
                  </a:rPr>
                  <a:t>z with n, 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≥</m:t>
                    </m:r>
                  </m:oMath>
                </a14:m>
                <a:r>
                  <a:rPr lang="en-US" b="0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b="0" dirty="0" smtClean="0">
                    <a:solidFill>
                      <a:srgbClr val="00B050"/>
                    </a:solidFill>
                  </a:rPr>
                  <a:t>0</a:t>
                </a:r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Finally rule 3 replaces M with z, and rule 5 does the same with N</a:t>
                </a:r>
                <a:r>
                  <a:rPr lang="en-US" dirty="0" smtClean="0"/>
                  <a:t>.</a:t>
                </a:r>
                <a:endParaRPr lang="en-US" dirty="0" smtClean="0"/>
              </a:p>
              <a:p>
                <a:r>
                  <a:rPr lang="en-US" dirty="0" smtClean="0">
                    <a:solidFill>
                      <a:srgbClr val="00B050"/>
                    </a:solidFill>
                  </a:rPr>
                  <a:t>L(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G₃) = {z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 smtClean="0">
                            <a:solidFill>
                              <a:srgbClr val="00B050"/>
                            </a:solidFill>
                          </a:rPr>
                          <m:t>a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b="0" dirty="0" smtClean="0">
                    <a:solidFill>
                      <a:srgbClr val="00B050"/>
                    </a:solidFill>
                  </a:rPr>
                  <a:t>z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dirty="0" smtClean="0">
                            <a:solidFill>
                              <a:srgbClr val="00B050"/>
                            </a:solidFill>
                          </a:rPr>
                          <m:t>a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b="0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dirty="0" smtClean="0">
                            <a:solidFill>
                              <a:srgbClr val="00B050"/>
                            </a:solidFill>
                          </a:rPr>
                          <m:t>b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b="0" dirty="0" smtClean="0">
                    <a:solidFill>
                      <a:srgbClr val="00B050"/>
                    </a:solidFill>
                  </a:rPr>
                  <a:t>z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dirty="0" smtClean="0">
                            <a:solidFill>
                              <a:srgbClr val="00B050"/>
                            </a:solidFill>
                          </a:rPr>
                          <m:t>b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b="0" dirty="0" smtClean="0">
                    <a:solidFill>
                      <a:srgbClr val="00B050"/>
                    </a:solidFill>
                  </a:rPr>
                  <a:t>z </a:t>
                </a:r>
                <a:r>
                  <a:rPr lang="en-US" b="0" dirty="0" smtClean="0">
                    <a:solidFill>
                      <a:srgbClr val="00B050"/>
                    </a:solidFill>
                  </a:rPr>
                  <a:t>| </a:t>
                </a:r>
                <a:r>
                  <a:rPr lang="en-US" b="0" dirty="0" smtClean="0">
                    <a:solidFill>
                      <a:srgbClr val="00B050"/>
                    </a:solidFill>
                  </a:rPr>
                  <a:t>n, 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≥</m:t>
                    </m:r>
                  </m:oMath>
                </a14:m>
                <a:r>
                  <a:rPr lang="en-US" b="0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b="0" dirty="0" smtClean="0">
                    <a:solidFill>
                      <a:srgbClr val="00B050"/>
                    </a:solidFill>
                  </a:rPr>
                  <a:t>0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}</a:t>
                </a:r>
                <a:endParaRPr lang="en-US" b="0" dirty="0" smtClean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33" t="-2695" r="-1111" b="-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6705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Free Languages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L₄ = {</a:t>
                </a:r>
                <a:r>
                  <a:rPr lang="en-US" dirty="0" err="1" smtClean="0">
                    <a:solidFill>
                      <a:srgbClr val="00B050"/>
                    </a:solidFill>
                  </a:rPr>
                  <a:t>w|w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 </a:t>
                </a:r>
                <a:r>
                  <a:rPr lang="el-GR" dirty="0" smtClean="0">
                    <a:solidFill>
                      <a:srgbClr val="00B050"/>
                    </a:solidFill>
                  </a:rPr>
                  <a:t>ϵ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 {0,1}* </a:t>
                </a:r>
                <a:r>
                  <a:rPr lang="en-US" dirty="0" err="1" smtClean="0">
                    <a:solidFill>
                      <a:srgbClr val="00B050"/>
                    </a:solidFill>
                  </a:rPr>
                  <a:t>s.t.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 w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 smtClean="0">
                            <a:solidFill>
                              <a:srgbClr val="00B050"/>
                            </a:solidFill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rgbClr val="00B050"/>
                            </a:solidFill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dirty="0" smtClean="0">
                            <a:solidFill>
                              <a:srgbClr val="00B050"/>
                            </a:solidFill>
                          </a:rPr>
                          <m:t>x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rgbClr val="00B050"/>
                    </a:solidFill>
                  </a:rPr>
                  <a:t>}</a:t>
                </a:r>
                <a:endParaRPr lang="en-US" dirty="0" smtClean="0">
                  <a:solidFill>
                    <a:srgbClr val="00B050"/>
                  </a:solidFill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u="sng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u="sng" dirty="0" smtClean="0"/>
                          <m:t>x</m:t>
                        </m:r>
                      </m:e>
                      <m:sup>
                        <m:r>
                          <a:rPr lang="en-US" b="0" i="1" u="sng" smtClean="0">
                            <a:latin typeface="Cambria Math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en-US" b="0" u="sng" dirty="0" smtClean="0"/>
                  <a:t> is the reversal of the string x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i.e., if x = 011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 smtClean="0"/>
                          <m:t>x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en-US" b="0" dirty="0" smtClean="0"/>
                  <a:t> = 110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b="0" dirty="0" smtClean="0"/>
                  <a:t>Strings in L₄ : c, 0c0, 1c1, 10c01, 01c10, …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	</a:t>
                </a:r>
                <a:r>
                  <a:rPr lang="en-US" u="sng" dirty="0" smtClean="0"/>
                  <a:t>c is known as a center marker.</a:t>
                </a:r>
                <a:endParaRPr lang="en-US" b="0" u="sng" dirty="0" smtClean="0"/>
              </a:p>
              <a:p>
                <a:pPr marL="457200" lvl="1" indent="0">
                  <a:buNone/>
                </a:pPr>
                <a:endParaRPr lang="en-US" b="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1791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Free Languages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L₅ = {</a:t>
                </a:r>
                <a:r>
                  <a:rPr lang="en-US" dirty="0" err="1" smtClean="0">
                    <a:solidFill>
                      <a:srgbClr val="00B050"/>
                    </a:solidFill>
                  </a:rPr>
                  <a:t>w|w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 </a:t>
                </a:r>
                <a:r>
                  <a:rPr lang="el-GR" dirty="0" smtClean="0">
                    <a:solidFill>
                      <a:srgbClr val="00B050"/>
                    </a:solidFill>
                  </a:rPr>
                  <a:t>ϵ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 {0,1}* </a:t>
                </a:r>
                <a:r>
                  <a:rPr lang="en-US" dirty="0" err="1" smtClean="0">
                    <a:solidFill>
                      <a:srgbClr val="00B050"/>
                    </a:solidFill>
                  </a:rPr>
                  <a:t>s.t.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 w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 smtClean="0">
                            <a:solidFill>
                              <a:srgbClr val="00B050"/>
                            </a:solidFill>
                          </a:rPr>
                          <m:t>w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rgbClr val="00B050"/>
                    </a:solidFill>
                  </a:rPr>
                  <a:t>}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966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Free Languages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L₆ = {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 smtClean="0">
                            <a:solidFill>
                              <a:srgbClr val="00B050"/>
                            </a:solidFill>
                          </a:rPr>
                          <m:t>a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𝑖</m:t>
                        </m:r>
                      </m:sup>
                    </m:sSup>
                    <m:sSup>
                      <m:sSupPr>
                        <m:ctrlPr>
                          <a:rPr lang="en-US" b="0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dirty="0" smtClean="0">
                            <a:solidFill>
                              <a:srgbClr val="00B050"/>
                            </a:solidFill>
                          </a:rPr>
                          <m:t>b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𝑗</m:t>
                        </m:r>
                      </m:sup>
                    </m:sSup>
                    <m:sSup>
                      <m:sSupPr>
                        <m:ctrlPr>
                          <a:rPr lang="en-US" b="0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dirty="0" smtClean="0">
                            <a:solidFill>
                              <a:srgbClr val="00B050"/>
                            </a:solidFill>
                          </a:rPr>
                          <m:t>c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b="0" dirty="0" smtClean="0">
                    <a:solidFill>
                      <a:srgbClr val="00B050"/>
                    </a:solidFill>
                  </a:rPr>
                  <a:t> | (</a:t>
                </a:r>
                <a:r>
                  <a:rPr lang="en-US" b="0" dirty="0" err="1" smtClean="0">
                    <a:solidFill>
                      <a:srgbClr val="00B050"/>
                    </a:solidFill>
                  </a:rPr>
                  <a:t>i</a:t>
                </a:r>
                <a:r>
                  <a:rPr lang="en-US" b="0" dirty="0" smtClean="0">
                    <a:solidFill>
                      <a:srgbClr val="00B050"/>
                    </a:solidFill>
                  </a:rPr>
                  <a:t>=j) or (j=k), </a:t>
                </a:r>
                <a:r>
                  <a:rPr lang="en-US" b="0" dirty="0" err="1" smtClean="0">
                    <a:solidFill>
                      <a:srgbClr val="00B050"/>
                    </a:solidFill>
                  </a:rPr>
                  <a:t>i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, j, k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≥</m:t>
                    </m:r>
                  </m:oMath>
                </a14:m>
                <a:r>
                  <a:rPr lang="en-US" dirty="0" smtClean="0">
                    <a:solidFill>
                      <a:srgbClr val="00B050"/>
                    </a:solidFill>
                  </a:rPr>
                  <a:t> 0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}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It might be that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 = j and j = k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L₆ = {</a:t>
                </a:r>
                <a:r>
                  <a:rPr lang="el-GR" dirty="0" smtClean="0"/>
                  <a:t>ϵ</a:t>
                </a:r>
                <a:r>
                  <a:rPr lang="en-US" dirty="0" smtClean="0"/>
                  <a:t>, ab, </a:t>
                </a:r>
                <a:r>
                  <a:rPr lang="en-US" dirty="0" err="1" smtClean="0"/>
                  <a:t>bc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aabb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aabbc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abbbccc</a:t>
                </a:r>
                <a:r>
                  <a:rPr lang="en-US" dirty="0" smtClean="0"/>
                  <a:t>, …}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We want a CFG G₆ for L₆.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r>
                  <a:rPr lang="en-US" b="0" dirty="0" smtClean="0"/>
                  <a:t>How might the “Divide and Conquer” paradigm help?</a:t>
                </a:r>
                <a:endParaRPr lang="en-US" b="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4636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dirty="0" smtClean="0"/>
              <a:t>We recall that a regular grammar has the form: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A → </a:t>
            </a:r>
            <a:r>
              <a:rPr lang="en-US" dirty="0" err="1" smtClean="0">
                <a:solidFill>
                  <a:srgbClr val="00B050"/>
                </a:solidFill>
              </a:rPr>
              <a:t>aA|a</a:t>
            </a:r>
            <a:r>
              <a:rPr lang="en-US" dirty="0" smtClean="0">
                <a:solidFill>
                  <a:srgbClr val="00B050"/>
                </a:solidFill>
              </a:rPr>
              <a:t>|</a:t>
            </a:r>
            <a:r>
              <a:rPr lang="el-GR" dirty="0" smtClean="0">
                <a:solidFill>
                  <a:srgbClr val="00B050"/>
                </a:solidFill>
              </a:rPr>
              <a:t>ϵ</a:t>
            </a:r>
            <a:endParaRPr lang="en-US" dirty="0" smtClean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endParaRPr lang="en-US" dirty="0" smtClean="0"/>
          </a:p>
          <a:p>
            <a:pPr lvl="1">
              <a:buFontTx/>
              <a:buChar char="-"/>
            </a:pPr>
            <a:r>
              <a:rPr lang="en-US" dirty="0" smtClean="0"/>
              <a:t>A </a:t>
            </a:r>
            <a:r>
              <a:rPr lang="en-US" u="sng" dirty="0" smtClean="0"/>
              <a:t>regular grammar</a:t>
            </a:r>
            <a:r>
              <a:rPr lang="en-US" dirty="0" smtClean="0"/>
              <a:t> generates a regular language.</a:t>
            </a:r>
          </a:p>
          <a:p>
            <a:pPr lvl="1">
              <a:buFontTx/>
              <a:buChar char="-"/>
            </a:pPr>
            <a:r>
              <a:rPr lang="en-US" u="sng" dirty="0" smtClean="0"/>
              <a:t>Regular languages</a:t>
            </a:r>
            <a:r>
              <a:rPr lang="en-US" dirty="0" smtClean="0"/>
              <a:t> can be </a:t>
            </a:r>
            <a:r>
              <a:rPr lang="en-US" u="sng" dirty="0" smtClean="0"/>
              <a:t>accepted by finite acceptors</a:t>
            </a:r>
            <a:r>
              <a:rPr lang="en-US" dirty="0" smtClean="0"/>
              <a:t>.</a:t>
            </a:r>
          </a:p>
          <a:p>
            <a:pPr lvl="1">
              <a:buFontTx/>
              <a:buChar char="-"/>
            </a:pPr>
            <a:r>
              <a:rPr lang="en-US" u="sng" dirty="0" smtClean="0"/>
              <a:t>Regular language</a:t>
            </a:r>
            <a:r>
              <a:rPr lang="en-US" dirty="0" smtClean="0"/>
              <a:t> can be </a:t>
            </a:r>
            <a:r>
              <a:rPr lang="en-US" u="sng" dirty="0" smtClean="0"/>
              <a:t>denoted by regular expressions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0710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G: A → </a:t>
            </a:r>
            <a:r>
              <a:rPr lang="en-US" dirty="0" err="1" smtClean="0">
                <a:solidFill>
                  <a:srgbClr val="00B050"/>
                </a:solidFill>
              </a:rPr>
              <a:t>aA|bB</a:t>
            </a:r>
            <a:r>
              <a:rPr lang="en-US" dirty="0" smtClean="0">
                <a:solidFill>
                  <a:srgbClr val="00B050"/>
                </a:solidFill>
              </a:rPr>
              <a:t>|</a:t>
            </a:r>
            <a:r>
              <a:rPr lang="el-GR" dirty="0" smtClean="0">
                <a:solidFill>
                  <a:srgbClr val="00B050"/>
                </a:solidFill>
              </a:rPr>
              <a:t>ϵ</a:t>
            </a:r>
            <a:endParaRPr lang="en-US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     B → 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 smtClean="0">
                <a:solidFill>
                  <a:srgbClr val="00B050"/>
                </a:solidFill>
              </a:rPr>
              <a:t>L(G)</a:t>
            </a:r>
            <a:r>
              <a:rPr lang="en-US" dirty="0" smtClean="0">
                <a:solidFill>
                  <a:srgbClr val="00B050"/>
                </a:solidFill>
              </a:rPr>
              <a:t> = a* + bb = </a:t>
            </a:r>
            <a:r>
              <a:rPr lang="en-US" u="sng" dirty="0" smtClean="0">
                <a:solidFill>
                  <a:srgbClr val="00B050"/>
                </a:solidFill>
              </a:rPr>
              <a:t>E</a:t>
            </a:r>
            <a:r>
              <a:rPr lang="en-US" dirty="0" smtClean="0"/>
              <a:t>              // expression</a:t>
            </a:r>
          </a:p>
          <a:p>
            <a:pPr marL="0" indent="0">
              <a:buNone/>
            </a:pPr>
            <a:r>
              <a:rPr lang="en-US" dirty="0" smtClean="0"/>
              <a:t>A finite automata </a:t>
            </a:r>
            <a:r>
              <a:rPr lang="en-US" u="sng" dirty="0" smtClean="0"/>
              <a:t>M</a:t>
            </a:r>
            <a:r>
              <a:rPr lang="en-US" dirty="0" smtClean="0"/>
              <a:t> </a:t>
            </a:r>
            <a:r>
              <a:rPr lang="en-US" dirty="0" err="1" smtClean="0"/>
              <a:t>s.t.</a:t>
            </a:r>
            <a:r>
              <a:rPr lang="en-US" dirty="0" smtClean="0"/>
              <a:t> </a:t>
            </a:r>
            <a:r>
              <a:rPr lang="en-US" u="sng" dirty="0" smtClean="0"/>
              <a:t>L(M) = L(E)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713111"/>
            <a:ext cx="475297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9507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CFG’s and CFL’s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Context Free Grammar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dirty="0" smtClean="0"/>
              <a:t>Every rule has the form :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		   </a:t>
            </a:r>
            <a:r>
              <a:rPr lang="en-US" dirty="0" smtClean="0">
                <a:solidFill>
                  <a:srgbClr val="00B050"/>
                </a:solidFill>
              </a:rPr>
              <a:t>N → (N + T)*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197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L₁ = {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 smtClean="0"/>
                          <m:t>a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 smtClean="0"/>
                          <m:t>b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|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≥1</m:t>
                    </m:r>
                  </m:oMath>
                </a14:m>
                <a:r>
                  <a:rPr lang="en-US" dirty="0" smtClean="0"/>
                  <a:t>}</a:t>
                </a:r>
              </a:p>
              <a:p>
                <a:r>
                  <a:rPr lang="en-US" dirty="0" smtClean="0"/>
                  <a:t>L₂ = {</a:t>
                </a:r>
                <a:r>
                  <a:rPr lang="en-US" dirty="0" err="1" smtClean="0"/>
                  <a:t>w|w</a:t>
                </a:r>
                <a:r>
                  <a:rPr lang="en-US" dirty="0" smtClean="0"/>
                  <a:t> </a:t>
                </a:r>
                <a:r>
                  <a:rPr lang="el-GR" dirty="0" smtClean="0"/>
                  <a:t>ϵ</a:t>
                </a:r>
                <a:r>
                  <a:rPr lang="en-US" dirty="0" smtClean="0"/>
                  <a:t> {</a:t>
                </a:r>
                <a:r>
                  <a:rPr lang="en-US" dirty="0" err="1" smtClean="0"/>
                  <a:t>a,b</a:t>
                </a:r>
                <a:r>
                  <a:rPr lang="en-US" dirty="0" smtClean="0"/>
                  <a:t>}* </a:t>
                </a:r>
                <a:r>
                  <a:rPr lang="en-US" dirty="0" err="1" smtClean="0"/>
                  <a:t>s.t.</a:t>
                </a:r>
                <a:r>
                  <a:rPr lang="en-US" dirty="0" smtClean="0"/>
                  <a:t> nₐ(w) = </a:t>
                </a:r>
                <a:r>
                  <a:rPr lang="en-US" dirty="0" err="1" smtClean="0"/>
                  <a:t>n</a:t>
                </a:r>
                <a:r>
                  <a:rPr lang="en-US" baseline="-25000" dirty="0" err="1" smtClean="0"/>
                  <a:t>b</a:t>
                </a:r>
                <a:r>
                  <a:rPr lang="en-US" dirty="0" smtClean="0"/>
                  <a:t>(w)}</a:t>
                </a:r>
              </a:p>
              <a:p>
                <a:r>
                  <a:rPr lang="en-US" dirty="0" smtClean="0"/>
                  <a:t>L₃ :</a:t>
                </a:r>
              </a:p>
              <a:p>
                <a:pPr marL="914400" lvl="2" indent="0">
                  <a:buNone/>
                </a:pPr>
                <a:r>
                  <a:rPr lang="en-US" dirty="0" smtClean="0"/>
                  <a:t>G₃:   	S → </a:t>
                </a:r>
                <a:r>
                  <a:rPr lang="en-US" dirty="0" err="1" smtClean="0"/>
                  <a:t>zMNz</a:t>
                </a:r>
                <a:endParaRPr lang="en-US" dirty="0" smtClean="0"/>
              </a:p>
              <a:p>
                <a:pPr marL="914400" lvl="2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M → </a:t>
                </a:r>
                <a:r>
                  <a:rPr lang="en-US" dirty="0" err="1" smtClean="0"/>
                  <a:t>aMa</a:t>
                </a:r>
                <a:r>
                  <a:rPr lang="en-US" dirty="0" smtClean="0"/>
                  <a:t> | z</a:t>
                </a:r>
              </a:p>
              <a:p>
                <a:pPr marL="914400" lvl="2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N → </a:t>
                </a:r>
                <a:r>
                  <a:rPr lang="en-US" dirty="0" err="1" smtClean="0"/>
                  <a:t>bNb</a:t>
                </a:r>
                <a:r>
                  <a:rPr lang="en-US" dirty="0" smtClean="0"/>
                  <a:t> | z</a:t>
                </a:r>
              </a:p>
              <a:p>
                <a:pPr marL="914400" lvl="2" indent="0">
                  <a:buNone/>
                </a:pPr>
                <a:endParaRPr lang="en-US" dirty="0" smtClean="0"/>
              </a:p>
              <a:p>
                <a:pPr marL="914400" lvl="2" indent="0">
                  <a:buNone/>
                </a:pPr>
                <a:r>
                  <a:rPr lang="en-US" dirty="0" smtClean="0"/>
                  <a:t>L(</a:t>
                </a:r>
                <a:r>
                  <a:rPr lang="en-US" dirty="0" smtClean="0"/>
                  <a:t>G₃)  =  ?</a:t>
                </a:r>
              </a:p>
              <a:p>
                <a:pPr marL="914400" lvl="2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L₄ = {</a:t>
                </a:r>
                <a:r>
                  <a:rPr lang="en-US" dirty="0" err="1" smtClean="0"/>
                  <a:t>w|w</a:t>
                </a:r>
                <a:r>
                  <a:rPr lang="en-US" dirty="0" smtClean="0"/>
                  <a:t> </a:t>
                </a:r>
                <a:r>
                  <a:rPr lang="el-GR" dirty="0" smtClean="0"/>
                  <a:t>ϵ</a:t>
                </a:r>
                <a:r>
                  <a:rPr lang="en-US" dirty="0" smtClean="0"/>
                  <a:t> {0,1}* </a:t>
                </a:r>
                <a:r>
                  <a:rPr lang="en-US" dirty="0" err="1" smtClean="0"/>
                  <a:t>s.t.</a:t>
                </a:r>
                <a:r>
                  <a:rPr lang="en-US" dirty="0" smtClean="0"/>
                  <a:t> w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 smtClean="0"/>
                          <m:t>x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c</m:t>
                        </m:r>
                        <m:r>
                          <m:rPr>
                            <m:nor/>
                          </m:rPr>
                          <a:rPr lang="en-US" dirty="0" smtClean="0"/>
                          <m:t>x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en-US" dirty="0" smtClean="0"/>
                  <a:t>}</a:t>
                </a:r>
                <a:endParaRPr lang="en-US" dirty="0" smtClean="0"/>
              </a:p>
              <a:p>
                <a:r>
                  <a:rPr lang="en-US" dirty="0" smtClean="0"/>
                  <a:t>L₅ = {</a:t>
                </a:r>
                <a:r>
                  <a:rPr lang="en-US" dirty="0" err="1" smtClean="0"/>
                  <a:t>w|w</a:t>
                </a:r>
                <a:r>
                  <a:rPr lang="en-US" dirty="0" smtClean="0"/>
                  <a:t> </a:t>
                </a:r>
                <a:r>
                  <a:rPr lang="el-GR" dirty="0" smtClean="0"/>
                  <a:t>ϵ</a:t>
                </a:r>
                <a:r>
                  <a:rPr lang="en-US" dirty="0" smtClean="0"/>
                  <a:t> {0,1}* </a:t>
                </a:r>
                <a:r>
                  <a:rPr lang="en-US" dirty="0" err="1" smtClean="0"/>
                  <a:t>s.t.</a:t>
                </a:r>
                <a:r>
                  <a:rPr lang="en-US" dirty="0" smtClean="0"/>
                  <a:t> w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 smtClean="0"/>
                          <m:t>w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en-US" dirty="0" smtClean="0"/>
                  <a:t>}</a:t>
                </a:r>
              </a:p>
              <a:p>
                <a:r>
                  <a:rPr lang="en-US" dirty="0" smtClean="0"/>
                  <a:t>L₆ = {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 smtClean="0"/>
                          <m:t>a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p>
                    </m:sSup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dirty="0" smtClean="0"/>
                          <m:t>b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𝑗</m:t>
                        </m:r>
                      </m:sup>
                    </m:sSup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dirty="0" smtClean="0"/>
                          <m:t>c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b="0" dirty="0" smtClean="0"/>
                  <a:t> | (</a:t>
                </a:r>
                <a:r>
                  <a:rPr lang="en-US" b="0" dirty="0" err="1" smtClean="0"/>
                  <a:t>i</a:t>
                </a:r>
                <a:r>
                  <a:rPr lang="en-US" b="0" dirty="0" smtClean="0"/>
                  <a:t>=j) or (j=k), </a:t>
                </a:r>
                <a:r>
                  <a:rPr lang="en-US" b="0" dirty="0" err="1" smtClean="0"/>
                  <a:t>i</a:t>
                </a:r>
                <a:r>
                  <a:rPr lang="en-US" dirty="0" smtClean="0"/>
                  <a:t>, j, 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≥</m:t>
                    </m:r>
                  </m:oMath>
                </a14:m>
                <a:r>
                  <a:rPr lang="en-US" dirty="0" smtClean="0"/>
                  <a:t> 0}</a:t>
                </a:r>
                <a:endParaRPr lang="en-US" b="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1">
                <a:blip r:embed="rId2"/>
                <a:stretch>
                  <a:fillRect l="-1481" t="-3283" b="-3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4853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CFG’s and CFL’s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L₁ =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{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 smtClean="0">
                            <a:solidFill>
                              <a:srgbClr val="00B050"/>
                            </a:solidFill>
                          </a:rPr>
                          <m:t>a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 smtClean="0">
                            <a:solidFill>
                              <a:srgbClr val="00B050"/>
                            </a:solidFill>
                          </a:rPr>
                          <m:t>b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rgbClr val="00B050"/>
                    </a:solidFill>
                  </a:rPr>
                  <a:t>|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00B050"/>
                        </a:solidFill>
                        <a:latin typeface="Cambria Math"/>
                      </a:rPr>
                      <m:t>≥1</m:t>
                    </m:r>
                  </m:oMath>
                </a14:m>
                <a:r>
                  <a:rPr lang="en-US" dirty="0" smtClean="0">
                    <a:solidFill>
                      <a:srgbClr val="00B050"/>
                    </a:solidFill>
                  </a:rPr>
                  <a:t>}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- ‘a’ might represent a left parenthesis, i.e., ‘(‘ </a:t>
                </a:r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and b a right parenthesis, i.e., ‘)’</a:t>
                </a:r>
              </a:p>
              <a:p>
                <a:pPr lvl="1">
                  <a:buFontTx/>
                  <a:buChar char="-"/>
                </a:pPr>
                <a:r>
                  <a:rPr lang="en-US" dirty="0" err="1" smtClean="0"/>
                  <a:t>Everytime</a:t>
                </a:r>
                <a:r>
                  <a:rPr lang="en-US" dirty="0" smtClean="0"/>
                  <a:t> an ‘a’ is generated, we must also generate a ‘b’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Consider: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	G₁: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(1)(2)</a:t>
                </a:r>
                <a:r>
                  <a:rPr lang="en-US" dirty="0" smtClean="0"/>
                  <a:t>: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S </a:t>
                </a:r>
                <a:r>
                  <a:rPr lang="en-US" dirty="0" err="1" smtClean="0">
                    <a:solidFill>
                      <a:srgbClr val="C00000"/>
                    </a:solidFill>
                  </a:rPr>
                  <a:t>aSb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| ab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810000"/>
            <a:ext cx="2971800" cy="1803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6418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CFG’s and CFL’s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0292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Rule 1 allows us to replace the start symbol S with </a:t>
                </a:r>
                <a:r>
                  <a:rPr lang="en-US" dirty="0" err="1" smtClean="0"/>
                  <a:t>aSb</a:t>
                </a:r>
                <a:r>
                  <a:rPr lang="en-US" dirty="0" smtClean="0"/>
                  <a:t>. </a:t>
                </a:r>
                <a:r>
                  <a:rPr lang="en-US" u="sng" dirty="0" smtClean="0">
                    <a:solidFill>
                      <a:srgbClr val="00B050"/>
                    </a:solidFill>
                  </a:rPr>
                  <a:t>Notice that rule 1 is recursive.</a:t>
                </a:r>
                <a:r>
                  <a:rPr lang="en-US" dirty="0" smtClean="0"/>
                  <a:t> When we have </a:t>
                </a:r>
                <a:r>
                  <a:rPr lang="en-US" u="sng" dirty="0" smtClean="0"/>
                  <a:t>applied rule 1 (n-1) times</a:t>
                </a:r>
                <a:r>
                  <a:rPr lang="en-US" dirty="0" smtClean="0"/>
                  <a:t>, we obtain the </a:t>
                </a:r>
                <a:r>
                  <a:rPr lang="en-US" u="sng" dirty="0" smtClean="0"/>
                  <a:t>sentential string</a:t>
                </a:r>
                <a:r>
                  <a:rPr lang="en-US" dirty="0" smtClean="0"/>
                  <a:t>: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 smtClean="0">
                            <a:solidFill>
                              <a:srgbClr val="00B050"/>
                            </a:solidFill>
                          </a:rPr>
                          <m:t>a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b="0" dirty="0" smtClean="0">
                    <a:solidFill>
                      <a:srgbClr val="00B050"/>
                    </a:solidFill>
                  </a:rPr>
                  <a:t>S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dirty="0" smtClean="0">
                            <a:solidFill>
                              <a:srgbClr val="00B050"/>
                            </a:solidFill>
                          </a:rPr>
                          <m:t>b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Finally, </a:t>
                </a:r>
                <a:r>
                  <a:rPr lang="en-US" u="sng" dirty="0" smtClean="0"/>
                  <a:t>we must eliminate </a:t>
                </a:r>
                <a:r>
                  <a:rPr lang="en-US" u="sng" dirty="0" err="1" smtClean="0"/>
                  <a:t>nonterminals</a:t>
                </a:r>
                <a:r>
                  <a:rPr lang="en-US" dirty="0" smtClean="0"/>
                  <a:t> to obtain </a:t>
                </a:r>
                <a:r>
                  <a:rPr lang="en-US" u="sng" dirty="0" smtClean="0"/>
                  <a:t>a word in the language</a:t>
                </a:r>
                <a:r>
                  <a:rPr lang="en-US" dirty="0" smtClean="0"/>
                  <a:t> (rule 2) – yielding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:r>
                  <a:rPr lang="en-US" b="0" dirty="0" smtClean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 smtClean="0">
                            <a:solidFill>
                              <a:srgbClr val="00B050"/>
                            </a:solidFill>
                          </a:rPr>
                          <m:t>a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b="0" dirty="0" smtClean="0">
                    <a:solidFill>
                      <a:srgbClr val="00B050"/>
                    </a:solidFill>
                  </a:rPr>
                  <a:t>ab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dirty="0" smtClean="0">
                            <a:solidFill>
                              <a:srgbClr val="00B050"/>
                            </a:solidFill>
                          </a:rPr>
                          <m:t>b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rgbClr val="00B050"/>
                    </a:solidFill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 smtClean="0">
                            <a:solidFill>
                              <a:srgbClr val="00B050"/>
                            </a:solidFill>
                          </a:rPr>
                          <m:t>a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b="0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dirty="0" smtClean="0">
                            <a:solidFill>
                              <a:srgbClr val="00B050"/>
                            </a:solidFill>
                          </a:rPr>
                          <m:t>b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	S ⇒ </a:t>
                </a:r>
                <a:r>
                  <a:rPr lang="en-US" dirty="0" err="1" smtClean="0"/>
                  <a:t>aSb</a:t>
                </a:r>
                <a:r>
                  <a:rPr lang="en-US" dirty="0" smtClean="0"/>
                  <a:t> ⇒ </a:t>
                </a:r>
                <a:r>
                  <a:rPr lang="en-US" dirty="0" err="1" smtClean="0"/>
                  <a:t>aaSbb</a:t>
                </a:r>
                <a:r>
                  <a:rPr lang="en-US" dirty="0" smtClean="0"/>
                  <a:t> ⇒</a:t>
                </a:r>
                <a:r>
                  <a:rPr lang="en-US" b="1" dirty="0" smtClean="0"/>
                  <a:t> </a:t>
                </a:r>
                <a:r>
                  <a:rPr lang="en-US" dirty="0" err="1" smtClean="0"/>
                  <a:t>aaabbb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:r>
                  <a:rPr lang="en-US" sz="2200" dirty="0" smtClean="0">
                    <a:solidFill>
                      <a:srgbClr val="0070C0"/>
                    </a:solidFill>
                  </a:rPr>
                  <a:t>Notice that we generate the string from the outside (“of the onion”) to its center.</a:t>
                </a:r>
              </a:p>
              <a:p>
                <a:pPr marL="0" indent="0">
                  <a:buNone/>
                </a:pPr>
                <a:endParaRPr lang="en-US" b="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029200"/>
              </a:xfrm>
              <a:blipFill rotWithShape="1">
                <a:blip r:embed="rId2"/>
                <a:stretch>
                  <a:fillRect l="-1037" t="-2182" r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6746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Free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L₂ = </a:t>
            </a:r>
            <a:r>
              <a:rPr lang="en-US" dirty="0" smtClean="0">
                <a:solidFill>
                  <a:srgbClr val="00B050"/>
                </a:solidFill>
              </a:rPr>
              <a:t>{</a:t>
            </a:r>
            <a:r>
              <a:rPr lang="en-US" dirty="0" err="1" smtClean="0">
                <a:solidFill>
                  <a:srgbClr val="00B050"/>
                </a:solidFill>
              </a:rPr>
              <a:t>w|w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l-GR" dirty="0" smtClean="0">
                <a:solidFill>
                  <a:srgbClr val="00B050"/>
                </a:solidFill>
              </a:rPr>
              <a:t>ϵ</a:t>
            </a:r>
            <a:r>
              <a:rPr lang="en-US" dirty="0" smtClean="0">
                <a:solidFill>
                  <a:srgbClr val="00B050"/>
                </a:solidFill>
              </a:rPr>
              <a:t> {</a:t>
            </a:r>
            <a:r>
              <a:rPr lang="en-US" dirty="0" err="1" smtClean="0">
                <a:solidFill>
                  <a:srgbClr val="00B050"/>
                </a:solidFill>
              </a:rPr>
              <a:t>a,b</a:t>
            </a:r>
            <a:r>
              <a:rPr lang="en-US" dirty="0" smtClean="0">
                <a:solidFill>
                  <a:srgbClr val="00B050"/>
                </a:solidFill>
              </a:rPr>
              <a:t>}* </a:t>
            </a:r>
            <a:r>
              <a:rPr lang="en-US" dirty="0" err="1" smtClean="0">
                <a:solidFill>
                  <a:srgbClr val="00B050"/>
                </a:solidFill>
              </a:rPr>
              <a:t>s.t.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na</a:t>
            </a:r>
            <a:r>
              <a:rPr lang="en-US" dirty="0" smtClean="0">
                <a:solidFill>
                  <a:srgbClr val="00B050"/>
                </a:solidFill>
              </a:rPr>
              <a:t>(w) = </a:t>
            </a:r>
            <a:r>
              <a:rPr lang="en-US" dirty="0" err="1" smtClean="0">
                <a:solidFill>
                  <a:srgbClr val="00B050"/>
                </a:solidFill>
              </a:rPr>
              <a:t>nb</a:t>
            </a:r>
            <a:r>
              <a:rPr lang="en-US" dirty="0" smtClean="0">
                <a:solidFill>
                  <a:srgbClr val="00B050"/>
                </a:solidFill>
              </a:rPr>
              <a:t>(w)}</a:t>
            </a:r>
          </a:p>
          <a:p>
            <a:pPr marL="457200" lvl="1" indent="0">
              <a:buNone/>
            </a:pPr>
            <a:r>
              <a:rPr lang="en-US" dirty="0" smtClean="0"/>
              <a:t>Similar to L₁, </a:t>
            </a:r>
            <a:r>
              <a:rPr lang="en-US" dirty="0" err="1" smtClean="0"/>
              <a:t>everytime</a:t>
            </a:r>
            <a:r>
              <a:rPr lang="en-US" dirty="0" smtClean="0"/>
              <a:t> we generate an ‘a’ we must also generate a ‘b’. However, </a:t>
            </a:r>
            <a:r>
              <a:rPr lang="en-US" u="sng" dirty="0" smtClean="0"/>
              <a:t>now order does not matter.</a:t>
            </a:r>
          </a:p>
          <a:p>
            <a:r>
              <a:rPr lang="en-US" dirty="0" smtClean="0"/>
              <a:t>We consider:</a:t>
            </a:r>
          </a:p>
          <a:p>
            <a:pPr marL="457200" lvl="1" indent="0">
              <a:buNone/>
            </a:pPr>
            <a:r>
              <a:rPr lang="en-US" dirty="0" smtClean="0"/>
              <a:t>G₂: </a:t>
            </a:r>
            <a:r>
              <a:rPr lang="en-US" dirty="0" smtClean="0">
                <a:solidFill>
                  <a:srgbClr val="00B050"/>
                </a:solidFill>
              </a:rPr>
              <a:t>(1)…(4) </a:t>
            </a:r>
            <a:r>
              <a:rPr lang="en-US" dirty="0" smtClean="0">
                <a:solidFill>
                  <a:srgbClr val="C00000"/>
                </a:solidFill>
              </a:rPr>
              <a:t>S → </a:t>
            </a:r>
            <a:r>
              <a:rPr lang="en-US" dirty="0" err="1" smtClean="0">
                <a:solidFill>
                  <a:srgbClr val="C00000"/>
                </a:solidFill>
              </a:rPr>
              <a:t>aSb</a:t>
            </a:r>
            <a:r>
              <a:rPr lang="en-US" dirty="0" smtClean="0">
                <a:solidFill>
                  <a:srgbClr val="C00000"/>
                </a:solidFill>
              </a:rPr>
              <a:t> | </a:t>
            </a:r>
            <a:r>
              <a:rPr lang="en-US" dirty="0" err="1" smtClean="0">
                <a:solidFill>
                  <a:srgbClr val="C00000"/>
                </a:solidFill>
              </a:rPr>
              <a:t>bSa</a:t>
            </a:r>
            <a:r>
              <a:rPr lang="en-US" dirty="0" smtClean="0">
                <a:solidFill>
                  <a:srgbClr val="C00000"/>
                </a:solidFill>
              </a:rPr>
              <a:t> | SS | </a:t>
            </a:r>
            <a:r>
              <a:rPr lang="el-GR" dirty="0" smtClean="0">
                <a:solidFill>
                  <a:srgbClr val="C00000"/>
                </a:solidFill>
              </a:rPr>
              <a:t>ϵ</a:t>
            </a: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sz="1900" dirty="0" smtClean="0"/>
              <a:t>Let w₁ = ab	</a:t>
            </a:r>
            <a:r>
              <a:rPr lang="en-US" sz="1900" dirty="0" smtClean="0">
                <a:solidFill>
                  <a:srgbClr val="00B050"/>
                </a:solidFill>
              </a:rPr>
              <a:t>S ⇒ </a:t>
            </a:r>
            <a:r>
              <a:rPr lang="en-US" sz="1900" dirty="0" err="1" smtClean="0">
                <a:solidFill>
                  <a:srgbClr val="00B050"/>
                </a:solidFill>
              </a:rPr>
              <a:t>aSb</a:t>
            </a:r>
            <a:r>
              <a:rPr lang="en-US" sz="1900" dirty="0" smtClean="0">
                <a:solidFill>
                  <a:srgbClr val="00B050"/>
                </a:solidFill>
              </a:rPr>
              <a:t> ⇒ ab</a:t>
            </a:r>
            <a:endParaRPr lang="en-US" sz="1900" dirty="0" smtClean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sz="1900" dirty="0" smtClean="0"/>
              <a:t>  w₂ = </a:t>
            </a:r>
            <a:r>
              <a:rPr lang="en-US" sz="1900" dirty="0" err="1" smtClean="0"/>
              <a:t>ba</a:t>
            </a:r>
            <a:r>
              <a:rPr lang="en-US" sz="1900" dirty="0" smtClean="0"/>
              <a:t>	</a:t>
            </a:r>
            <a:r>
              <a:rPr lang="en-US" sz="1900" dirty="0" smtClean="0">
                <a:solidFill>
                  <a:srgbClr val="00B050"/>
                </a:solidFill>
              </a:rPr>
              <a:t>S</a:t>
            </a:r>
            <a:r>
              <a:rPr lang="en-US" sz="1900" dirty="0" smtClean="0">
                <a:solidFill>
                  <a:srgbClr val="00B050"/>
                </a:solidFill>
              </a:rPr>
              <a:t> ⇒ </a:t>
            </a:r>
            <a:r>
              <a:rPr lang="en-US" sz="1900" dirty="0" err="1" smtClean="0">
                <a:solidFill>
                  <a:srgbClr val="00B050"/>
                </a:solidFill>
              </a:rPr>
              <a:t>bSa</a:t>
            </a:r>
            <a:r>
              <a:rPr lang="en-US" sz="1900" dirty="0" smtClean="0">
                <a:solidFill>
                  <a:srgbClr val="00B050"/>
                </a:solidFill>
              </a:rPr>
              <a:t> ⇒ </a:t>
            </a:r>
            <a:r>
              <a:rPr lang="en-US" sz="1900" dirty="0" err="1" smtClean="0">
                <a:solidFill>
                  <a:srgbClr val="00B050"/>
                </a:solidFill>
              </a:rPr>
              <a:t>ba</a:t>
            </a:r>
            <a:endParaRPr lang="en-US" sz="1900" dirty="0" smtClean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sz="1900" dirty="0" smtClean="0"/>
              <a:t>  w₃ = </a:t>
            </a:r>
            <a:r>
              <a:rPr lang="en-US" sz="1900" dirty="0" err="1" smtClean="0"/>
              <a:t>abba</a:t>
            </a:r>
            <a:r>
              <a:rPr lang="en-US" sz="1900" dirty="0" smtClean="0"/>
              <a:t>	</a:t>
            </a:r>
            <a:r>
              <a:rPr lang="en-US" sz="1900" dirty="0" smtClean="0">
                <a:solidFill>
                  <a:srgbClr val="00B050"/>
                </a:solidFill>
              </a:rPr>
              <a:t>S ⇒ SS ⇒ </a:t>
            </a:r>
            <a:r>
              <a:rPr lang="en-US" sz="1900" dirty="0" err="1" smtClean="0">
                <a:solidFill>
                  <a:srgbClr val="00B050"/>
                </a:solidFill>
              </a:rPr>
              <a:t>aSbS</a:t>
            </a:r>
            <a:r>
              <a:rPr lang="en-US" sz="1900" dirty="0" smtClean="0">
                <a:solidFill>
                  <a:srgbClr val="00B050"/>
                </a:solidFill>
              </a:rPr>
              <a:t> ⇒ </a:t>
            </a:r>
            <a:r>
              <a:rPr lang="en-US" sz="1900" dirty="0" err="1" smtClean="0">
                <a:solidFill>
                  <a:srgbClr val="00B050"/>
                </a:solidFill>
              </a:rPr>
              <a:t>aSbbSa</a:t>
            </a:r>
            <a:r>
              <a:rPr lang="en-US" sz="1900" dirty="0" smtClean="0">
                <a:solidFill>
                  <a:srgbClr val="00B050"/>
                </a:solidFill>
              </a:rPr>
              <a:t> ⇒ </a:t>
            </a:r>
            <a:r>
              <a:rPr lang="en-US" sz="1900" dirty="0" err="1" smtClean="0">
                <a:solidFill>
                  <a:srgbClr val="00B050"/>
                </a:solidFill>
              </a:rPr>
              <a:t>abbSa</a:t>
            </a:r>
            <a:r>
              <a:rPr lang="en-US" sz="1900" dirty="0" smtClean="0">
                <a:solidFill>
                  <a:srgbClr val="00B050"/>
                </a:solidFill>
              </a:rPr>
              <a:t>  ⇒ </a:t>
            </a:r>
            <a:r>
              <a:rPr lang="en-US" sz="1900" dirty="0" err="1" smtClean="0">
                <a:solidFill>
                  <a:srgbClr val="00B050"/>
                </a:solidFill>
              </a:rPr>
              <a:t>abba</a:t>
            </a:r>
            <a:endParaRPr lang="en-US" sz="1900" dirty="0" smtClean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sz="1900" dirty="0" smtClean="0"/>
              <a:t>  w₄ = </a:t>
            </a:r>
            <a:r>
              <a:rPr lang="en-US" sz="1900" dirty="0" err="1" smtClean="0"/>
              <a:t>babbaa</a:t>
            </a:r>
            <a:r>
              <a:rPr lang="en-US" sz="1900" dirty="0" smtClean="0"/>
              <a:t>	</a:t>
            </a:r>
            <a:r>
              <a:rPr lang="en-US" sz="1900" dirty="0" smtClean="0">
                <a:solidFill>
                  <a:srgbClr val="00B050"/>
                </a:solidFill>
              </a:rPr>
              <a:t>S ⇒ </a:t>
            </a:r>
            <a:r>
              <a:rPr lang="en-US" sz="1900" dirty="0" err="1" smtClean="0">
                <a:solidFill>
                  <a:srgbClr val="00B050"/>
                </a:solidFill>
              </a:rPr>
              <a:t>bSa</a:t>
            </a:r>
            <a:r>
              <a:rPr lang="en-US" sz="1900" dirty="0" smtClean="0">
                <a:solidFill>
                  <a:srgbClr val="00B050"/>
                </a:solidFill>
              </a:rPr>
              <a:t> ⇒ </a:t>
            </a:r>
            <a:r>
              <a:rPr lang="en-US" sz="1900" dirty="0" err="1" smtClean="0">
                <a:solidFill>
                  <a:srgbClr val="00B050"/>
                </a:solidFill>
              </a:rPr>
              <a:t>bSSa</a:t>
            </a:r>
            <a:r>
              <a:rPr lang="en-US" sz="1900" dirty="0" smtClean="0">
                <a:solidFill>
                  <a:srgbClr val="00B050"/>
                </a:solidFill>
              </a:rPr>
              <a:t> ⇒ </a:t>
            </a:r>
            <a:r>
              <a:rPr lang="en-US" sz="1900" dirty="0" err="1" smtClean="0">
                <a:solidFill>
                  <a:srgbClr val="00B050"/>
                </a:solidFill>
              </a:rPr>
              <a:t>baSbSa</a:t>
            </a:r>
            <a:r>
              <a:rPr lang="en-US" sz="1900" dirty="0" smtClean="0">
                <a:solidFill>
                  <a:srgbClr val="00B050"/>
                </a:solidFill>
              </a:rPr>
              <a:t> ⇒ </a:t>
            </a:r>
            <a:r>
              <a:rPr lang="en-US" sz="1900" dirty="0" err="1" smtClean="0">
                <a:solidFill>
                  <a:srgbClr val="00B050"/>
                </a:solidFill>
              </a:rPr>
              <a:t>baSbbSaa</a:t>
            </a:r>
            <a:r>
              <a:rPr lang="en-US" sz="1900" dirty="0" smtClean="0">
                <a:solidFill>
                  <a:srgbClr val="00B050"/>
                </a:solidFill>
              </a:rPr>
              <a:t> ⇒ </a:t>
            </a:r>
            <a:r>
              <a:rPr lang="en-US" sz="1900" dirty="0" err="1" smtClean="0">
                <a:solidFill>
                  <a:srgbClr val="00B050"/>
                </a:solidFill>
              </a:rPr>
              <a:t>babbSaa</a:t>
            </a:r>
            <a:r>
              <a:rPr lang="en-US" sz="1900" dirty="0" smtClean="0">
                <a:solidFill>
                  <a:srgbClr val="00B050"/>
                </a:solidFill>
              </a:rPr>
              <a:t> ⇒ </a:t>
            </a:r>
            <a:r>
              <a:rPr lang="en-US" sz="1900" dirty="0" err="1" smtClean="0">
                <a:solidFill>
                  <a:srgbClr val="00B050"/>
                </a:solidFill>
              </a:rPr>
              <a:t>babbaa</a:t>
            </a:r>
            <a:endParaRPr lang="en-US" sz="1900" dirty="0" smtClean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dirty="0" smtClean="0"/>
              <a:t>In each instance, a leftmost derivation was used.</a:t>
            </a:r>
          </a:p>
        </p:txBody>
      </p:sp>
    </p:spTree>
    <p:extLst>
      <p:ext uri="{BB962C8B-B14F-4D97-AF65-F5344CB8AC3E}">
        <p14:creationId xmlns:p14="http://schemas.microsoft.com/office/powerpoint/2010/main" val="1814914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Free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 our next example, we are given a grammar and must discover </a:t>
            </a:r>
            <a:r>
              <a:rPr lang="en-US" u="sng" dirty="0" smtClean="0"/>
              <a:t>what language it generates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dirty="0" smtClean="0"/>
              <a:t>G₃: </a:t>
            </a:r>
            <a:r>
              <a:rPr lang="en-US" dirty="0" smtClean="0">
                <a:solidFill>
                  <a:srgbClr val="00B050"/>
                </a:solidFill>
              </a:rPr>
              <a:t>(1)</a:t>
            </a:r>
            <a:r>
              <a:rPr lang="en-US" dirty="0" smtClean="0"/>
              <a:t> 	</a:t>
            </a:r>
            <a:r>
              <a:rPr lang="en-US" dirty="0" smtClean="0">
                <a:solidFill>
                  <a:srgbClr val="C00000"/>
                </a:solidFill>
              </a:rPr>
              <a:t>S → </a:t>
            </a:r>
            <a:r>
              <a:rPr lang="en-US" dirty="0" err="1" smtClean="0">
                <a:solidFill>
                  <a:srgbClr val="C00000"/>
                </a:solidFill>
              </a:rPr>
              <a:t>zMNz</a:t>
            </a:r>
            <a:endParaRPr lang="en-US" dirty="0" smtClean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(2)(3)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M → </a:t>
            </a:r>
            <a:r>
              <a:rPr lang="en-US" dirty="0" err="1" smtClean="0">
                <a:solidFill>
                  <a:srgbClr val="C00000"/>
                </a:solidFill>
              </a:rPr>
              <a:t>aMa</a:t>
            </a:r>
            <a:r>
              <a:rPr lang="en-US" dirty="0" smtClean="0">
                <a:solidFill>
                  <a:srgbClr val="C00000"/>
                </a:solidFill>
              </a:rPr>
              <a:t> | z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(4)(5)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N → </a:t>
            </a:r>
            <a:r>
              <a:rPr lang="en-US" dirty="0" err="1" smtClean="0">
                <a:solidFill>
                  <a:srgbClr val="C00000"/>
                </a:solidFill>
              </a:rPr>
              <a:t>bNb</a:t>
            </a:r>
            <a:r>
              <a:rPr lang="en-US" dirty="0" smtClean="0">
                <a:solidFill>
                  <a:srgbClr val="C00000"/>
                </a:solidFill>
              </a:rPr>
              <a:t> | z</a:t>
            </a:r>
          </a:p>
          <a:p>
            <a:pPr marL="457200" lvl="1" indent="0">
              <a:buNone/>
            </a:pPr>
            <a:r>
              <a:rPr lang="en-US" dirty="0" smtClean="0"/>
              <a:t>i.e. What is L(G)?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From rule 1 we know that every string in L₃ begins and ends with a single Z.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S ⇒ </a:t>
            </a:r>
            <a:r>
              <a:rPr lang="en-US" dirty="0" err="1" smtClean="0">
                <a:solidFill>
                  <a:srgbClr val="00B050"/>
                </a:solidFill>
              </a:rPr>
              <a:t>zMNz</a:t>
            </a:r>
            <a:endParaRPr lang="en-US" dirty="0" smtClean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M: we use rules 2 and 3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N: we use rules 4 and 5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59673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471</Words>
  <Application>Microsoft Office PowerPoint</Application>
  <PresentationFormat>On-screen Show (4:3)</PresentationFormat>
  <Paragraphs>98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Lesson 14  Context Free Grammars (CFG) and Context Free Languages (CFL)</vt:lpstr>
      <vt:lpstr>PowerPoint Presentation</vt:lpstr>
      <vt:lpstr>Example</vt:lpstr>
      <vt:lpstr>CFG’s and CFL’s</vt:lpstr>
      <vt:lpstr>Examples</vt:lpstr>
      <vt:lpstr>CFG’s and CFL’s</vt:lpstr>
      <vt:lpstr>CFG’s and CFL’s</vt:lpstr>
      <vt:lpstr>Context Free Languages</vt:lpstr>
      <vt:lpstr>Context Free Languages</vt:lpstr>
      <vt:lpstr>Context Free Languages</vt:lpstr>
      <vt:lpstr>Context Free Languages</vt:lpstr>
      <vt:lpstr>Context Free Languages</vt:lpstr>
      <vt:lpstr>Context Free Languages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</dc:creator>
  <cp:lastModifiedBy>James</cp:lastModifiedBy>
  <cp:revision>17</cp:revision>
  <dcterms:created xsi:type="dcterms:W3CDTF">2014-12-23T14:11:20Z</dcterms:created>
  <dcterms:modified xsi:type="dcterms:W3CDTF">2014-12-23T18:54:27Z</dcterms:modified>
</cp:coreProperties>
</file>