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822" r:id="rId1"/>
  </p:sldMasterIdLst>
  <p:notesMasterIdLst>
    <p:notesMasterId r:id="rId22"/>
  </p:notesMasterIdLst>
  <p:sldIdLst>
    <p:sldId id="256" r:id="rId2"/>
    <p:sldId id="260" r:id="rId3"/>
    <p:sldId id="258" r:id="rId4"/>
    <p:sldId id="259" r:id="rId5"/>
    <p:sldId id="257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6" r:id="rId18"/>
    <p:sldId id="278" r:id="rId19"/>
    <p:sldId id="272" r:id="rId20"/>
    <p:sldId id="279" r:id="rId2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12"/>
  </p:normalViewPr>
  <p:slideViewPr>
    <p:cSldViewPr snapToGrid="0" snapToObjects="1">
      <p:cViewPr varScale="1">
        <p:scale>
          <a:sx n="102" d="100"/>
          <a:sy n="102" d="100"/>
        </p:scale>
        <p:origin x="138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BF176C-2348-9B4F-913D-17BDCD96F880}" type="doc">
      <dgm:prSet loTypeId="urn:microsoft.com/office/officeart/2005/8/layout/process1" loCatId="" qsTypeId="urn:microsoft.com/office/officeart/2005/8/quickstyle/simple4" qsCatId="simple" csTypeId="urn:microsoft.com/office/officeart/2005/8/colors/accent1_2#1" csCatId="accent1" phldr="1"/>
      <dgm:spPr/>
    </dgm:pt>
    <dgm:pt modelId="{6A94C3B7-F695-8A43-BC34-E9C154DBD9B1}">
      <dgm:prSet phldrT="[Text]"/>
      <dgm:spPr/>
      <dgm:t>
        <a:bodyPr/>
        <a:lstStyle/>
        <a:p>
          <a:r>
            <a:rPr lang="en-US" dirty="0" smtClean="0"/>
            <a:t>Program in high level language (HLL)</a:t>
          </a:r>
        </a:p>
        <a:p>
          <a:r>
            <a:rPr lang="en-US" dirty="0" smtClean="0"/>
            <a:t>Source program</a:t>
          </a:r>
          <a:endParaRPr lang="en-US" dirty="0"/>
        </a:p>
      </dgm:t>
    </dgm:pt>
    <dgm:pt modelId="{61DC2AFE-F361-8D4A-BDBF-0E614A5F3A88}" type="parTrans" cxnId="{5DB5BD55-4B2E-384C-9E76-8EA20138AA4A}">
      <dgm:prSet/>
      <dgm:spPr/>
      <dgm:t>
        <a:bodyPr/>
        <a:lstStyle/>
        <a:p>
          <a:endParaRPr lang="en-US"/>
        </a:p>
      </dgm:t>
    </dgm:pt>
    <dgm:pt modelId="{4BFCFD5D-9C0E-7640-878F-3AA9D160048A}" type="sibTrans" cxnId="{5DB5BD55-4B2E-384C-9E76-8EA20138AA4A}">
      <dgm:prSet/>
      <dgm:spPr/>
      <dgm:t>
        <a:bodyPr/>
        <a:lstStyle/>
        <a:p>
          <a:endParaRPr lang="en-US"/>
        </a:p>
      </dgm:t>
    </dgm:pt>
    <dgm:pt modelId="{6F101CD8-18B3-6346-BBED-59DAAD295FD0}">
      <dgm:prSet phldrT="[Text]"/>
      <dgm:spPr/>
      <dgm:t>
        <a:bodyPr/>
        <a:lstStyle/>
        <a:p>
          <a:r>
            <a:rPr lang="en-US" dirty="0" smtClean="0"/>
            <a:t>Compiler System</a:t>
          </a:r>
        </a:p>
        <a:p>
          <a:r>
            <a:rPr lang="en-US" dirty="0" smtClean="0"/>
            <a:t>(software)</a:t>
          </a:r>
          <a:endParaRPr lang="en-US" dirty="0"/>
        </a:p>
      </dgm:t>
    </dgm:pt>
    <dgm:pt modelId="{742396D9-7089-B24C-8B34-99FBAF238E64}" type="parTrans" cxnId="{6FED54C4-F32F-3C4F-96EC-56CD465A971D}">
      <dgm:prSet/>
      <dgm:spPr/>
      <dgm:t>
        <a:bodyPr/>
        <a:lstStyle/>
        <a:p>
          <a:endParaRPr lang="en-US"/>
        </a:p>
      </dgm:t>
    </dgm:pt>
    <dgm:pt modelId="{7879D780-8383-294F-9450-76904A80C4DB}" type="sibTrans" cxnId="{6FED54C4-F32F-3C4F-96EC-56CD465A971D}">
      <dgm:prSet/>
      <dgm:spPr/>
      <dgm:t>
        <a:bodyPr/>
        <a:lstStyle/>
        <a:p>
          <a:endParaRPr lang="en-US"/>
        </a:p>
      </dgm:t>
    </dgm:pt>
    <dgm:pt modelId="{C6689723-A4DB-5144-B0D5-B9462CCC2564}">
      <dgm:prSet phldrT="[Text]"/>
      <dgm:spPr/>
      <dgm:t>
        <a:bodyPr/>
        <a:lstStyle/>
        <a:p>
          <a:r>
            <a:rPr lang="en-US" dirty="0" smtClean="0"/>
            <a:t>Program translated into machine language object code</a:t>
          </a:r>
          <a:endParaRPr lang="en-US" dirty="0"/>
        </a:p>
      </dgm:t>
    </dgm:pt>
    <dgm:pt modelId="{492BA4E0-7454-8242-AAE0-9EA13108219E}" type="parTrans" cxnId="{F36F58B1-F2DA-F040-AAD3-634D4A9F3065}">
      <dgm:prSet/>
      <dgm:spPr/>
      <dgm:t>
        <a:bodyPr/>
        <a:lstStyle/>
        <a:p>
          <a:endParaRPr lang="en-US"/>
        </a:p>
      </dgm:t>
    </dgm:pt>
    <dgm:pt modelId="{77592DF9-C476-FD4A-BFF2-7B88F1EBC3B0}" type="sibTrans" cxnId="{F36F58B1-F2DA-F040-AAD3-634D4A9F3065}">
      <dgm:prSet/>
      <dgm:spPr/>
      <dgm:t>
        <a:bodyPr/>
        <a:lstStyle/>
        <a:p>
          <a:endParaRPr lang="en-US"/>
        </a:p>
      </dgm:t>
    </dgm:pt>
    <dgm:pt modelId="{416EA44B-1CC6-AF4B-9C6C-A204DEEBF304}" type="pres">
      <dgm:prSet presAssocID="{98BF176C-2348-9B4F-913D-17BDCD96F880}" presName="Name0" presStyleCnt="0">
        <dgm:presLayoutVars>
          <dgm:dir/>
          <dgm:resizeHandles val="exact"/>
        </dgm:presLayoutVars>
      </dgm:prSet>
      <dgm:spPr/>
    </dgm:pt>
    <dgm:pt modelId="{C8EE95A7-7B1F-C644-A880-C13E344FB656}" type="pres">
      <dgm:prSet presAssocID="{6A94C3B7-F695-8A43-BC34-E9C154DBD9B1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0CBBA1-F51F-C741-97E0-2DE9EA5ADDC8}" type="pres">
      <dgm:prSet presAssocID="{4BFCFD5D-9C0E-7640-878F-3AA9D160048A}" presName="sibTrans" presStyleLbl="sibTrans2D1" presStyleIdx="0" presStyleCnt="2"/>
      <dgm:spPr/>
      <dgm:t>
        <a:bodyPr/>
        <a:lstStyle/>
        <a:p>
          <a:endParaRPr lang="en-US"/>
        </a:p>
      </dgm:t>
    </dgm:pt>
    <dgm:pt modelId="{04518C69-BEB0-774A-84B5-0A51B1D7482E}" type="pres">
      <dgm:prSet presAssocID="{4BFCFD5D-9C0E-7640-878F-3AA9D160048A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2623B442-8803-5046-9A12-23B4086A763F}" type="pres">
      <dgm:prSet presAssocID="{6F101CD8-18B3-6346-BBED-59DAAD295FD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F5E3B5-5B0B-C244-AC6B-137D75A665C6}" type="pres">
      <dgm:prSet presAssocID="{7879D780-8383-294F-9450-76904A80C4DB}" presName="sibTrans" presStyleLbl="sibTrans2D1" presStyleIdx="1" presStyleCnt="2"/>
      <dgm:spPr/>
      <dgm:t>
        <a:bodyPr/>
        <a:lstStyle/>
        <a:p>
          <a:endParaRPr lang="en-US"/>
        </a:p>
      </dgm:t>
    </dgm:pt>
    <dgm:pt modelId="{E9E6F6C2-73BA-2244-B2B1-E3148BA70BE5}" type="pres">
      <dgm:prSet presAssocID="{7879D780-8383-294F-9450-76904A80C4DB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36318FBA-07A9-6146-9E71-7A102F879037}" type="pres">
      <dgm:prSet presAssocID="{C6689723-A4DB-5144-B0D5-B9462CCC2564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FED54C4-F32F-3C4F-96EC-56CD465A971D}" srcId="{98BF176C-2348-9B4F-913D-17BDCD96F880}" destId="{6F101CD8-18B3-6346-BBED-59DAAD295FD0}" srcOrd="1" destOrd="0" parTransId="{742396D9-7089-B24C-8B34-99FBAF238E64}" sibTransId="{7879D780-8383-294F-9450-76904A80C4DB}"/>
    <dgm:cxn modelId="{D3223B7C-EE4F-1C4A-A5AF-469BD535CF32}" type="presOf" srcId="{4BFCFD5D-9C0E-7640-878F-3AA9D160048A}" destId="{BE0CBBA1-F51F-C741-97E0-2DE9EA5ADDC8}" srcOrd="0" destOrd="0" presId="urn:microsoft.com/office/officeart/2005/8/layout/process1"/>
    <dgm:cxn modelId="{F36F58B1-F2DA-F040-AAD3-634D4A9F3065}" srcId="{98BF176C-2348-9B4F-913D-17BDCD96F880}" destId="{C6689723-A4DB-5144-B0D5-B9462CCC2564}" srcOrd="2" destOrd="0" parTransId="{492BA4E0-7454-8242-AAE0-9EA13108219E}" sibTransId="{77592DF9-C476-FD4A-BFF2-7B88F1EBC3B0}"/>
    <dgm:cxn modelId="{C4BA60DA-F571-8743-A7A0-566BE703C4A9}" type="presOf" srcId="{C6689723-A4DB-5144-B0D5-B9462CCC2564}" destId="{36318FBA-07A9-6146-9E71-7A102F879037}" srcOrd="0" destOrd="0" presId="urn:microsoft.com/office/officeart/2005/8/layout/process1"/>
    <dgm:cxn modelId="{3C21EAC0-3715-DA47-A9AF-A2ED334831F3}" type="presOf" srcId="{6F101CD8-18B3-6346-BBED-59DAAD295FD0}" destId="{2623B442-8803-5046-9A12-23B4086A763F}" srcOrd="0" destOrd="0" presId="urn:microsoft.com/office/officeart/2005/8/layout/process1"/>
    <dgm:cxn modelId="{70E55C66-3C8B-7F42-BF23-B0B1AD5582CA}" type="presOf" srcId="{4BFCFD5D-9C0E-7640-878F-3AA9D160048A}" destId="{04518C69-BEB0-774A-84B5-0A51B1D7482E}" srcOrd="1" destOrd="0" presId="urn:microsoft.com/office/officeart/2005/8/layout/process1"/>
    <dgm:cxn modelId="{8419D29A-7677-9D4E-9F1A-3C3A09E6D11A}" type="presOf" srcId="{7879D780-8383-294F-9450-76904A80C4DB}" destId="{6EF5E3B5-5B0B-C244-AC6B-137D75A665C6}" srcOrd="0" destOrd="0" presId="urn:microsoft.com/office/officeart/2005/8/layout/process1"/>
    <dgm:cxn modelId="{5A8C82E8-EE3C-284F-B7F5-95099F9FB007}" type="presOf" srcId="{98BF176C-2348-9B4F-913D-17BDCD96F880}" destId="{416EA44B-1CC6-AF4B-9C6C-A204DEEBF304}" srcOrd="0" destOrd="0" presId="urn:microsoft.com/office/officeart/2005/8/layout/process1"/>
    <dgm:cxn modelId="{5DB5BD55-4B2E-384C-9E76-8EA20138AA4A}" srcId="{98BF176C-2348-9B4F-913D-17BDCD96F880}" destId="{6A94C3B7-F695-8A43-BC34-E9C154DBD9B1}" srcOrd="0" destOrd="0" parTransId="{61DC2AFE-F361-8D4A-BDBF-0E614A5F3A88}" sibTransId="{4BFCFD5D-9C0E-7640-878F-3AA9D160048A}"/>
    <dgm:cxn modelId="{F5A4DE97-E037-CD4F-8AC5-7722C6EB0758}" type="presOf" srcId="{7879D780-8383-294F-9450-76904A80C4DB}" destId="{E9E6F6C2-73BA-2244-B2B1-E3148BA70BE5}" srcOrd="1" destOrd="0" presId="urn:microsoft.com/office/officeart/2005/8/layout/process1"/>
    <dgm:cxn modelId="{FFACB474-18C7-5C42-84D4-FD2BF3DD5C1F}" type="presOf" srcId="{6A94C3B7-F695-8A43-BC34-E9C154DBD9B1}" destId="{C8EE95A7-7B1F-C644-A880-C13E344FB656}" srcOrd="0" destOrd="0" presId="urn:microsoft.com/office/officeart/2005/8/layout/process1"/>
    <dgm:cxn modelId="{83D0F47A-E390-1740-B7B6-0110821B52C4}" type="presParOf" srcId="{416EA44B-1CC6-AF4B-9C6C-A204DEEBF304}" destId="{C8EE95A7-7B1F-C644-A880-C13E344FB656}" srcOrd="0" destOrd="0" presId="urn:microsoft.com/office/officeart/2005/8/layout/process1"/>
    <dgm:cxn modelId="{0D3A0A85-1B5D-3D43-8739-995A7C9FA66E}" type="presParOf" srcId="{416EA44B-1CC6-AF4B-9C6C-A204DEEBF304}" destId="{BE0CBBA1-F51F-C741-97E0-2DE9EA5ADDC8}" srcOrd="1" destOrd="0" presId="urn:microsoft.com/office/officeart/2005/8/layout/process1"/>
    <dgm:cxn modelId="{5A7B0B6F-9551-1346-BE2D-11816813CF40}" type="presParOf" srcId="{BE0CBBA1-F51F-C741-97E0-2DE9EA5ADDC8}" destId="{04518C69-BEB0-774A-84B5-0A51B1D7482E}" srcOrd="0" destOrd="0" presId="urn:microsoft.com/office/officeart/2005/8/layout/process1"/>
    <dgm:cxn modelId="{E7C1EBD5-1BF6-C540-B460-0D1EDB2AD4F2}" type="presParOf" srcId="{416EA44B-1CC6-AF4B-9C6C-A204DEEBF304}" destId="{2623B442-8803-5046-9A12-23B4086A763F}" srcOrd="2" destOrd="0" presId="urn:microsoft.com/office/officeart/2005/8/layout/process1"/>
    <dgm:cxn modelId="{09A9E1CA-DA5C-B444-ACCD-3436136F490F}" type="presParOf" srcId="{416EA44B-1CC6-AF4B-9C6C-A204DEEBF304}" destId="{6EF5E3B5-5B0B-C244-AC6B-137D75A665C6}" srcOrd="3" destOrd="0" presId="urn:microsoft.com/office/officeart/2005/8/layout/process1"/>
    <dgm:cxn modelId="{22F9D438-416F-6841-BA1A-F477F7BE907D}" type="presParOf" srcId="{6EF5E3B5-5B0B-C244-AC6B-137D75A665C6}" destId="{E9E6F6C2-73BA-2244-B2B1-E3148BA70BE5}" srcOrd="0" destOrd="0" presId="urn:microsoft.com/office/officeart/2005/8/layout/process1"/>
    <dgm:cxn modelId="{D408C97F-A733-3042-BFE9-AE5C3FAFD08A}" type="presParOf" srcId="{416EA44B-1CC6-AF4B-9C6C-A204DEEBF304}" destId="{36318FBA-07A9-6146-9E71-7A102F87903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875019-58EF-5E46-BDB4-5E82032F8460}" type="doc">
      <dgm:prSet loTypeId="urn:microsoft.com/office/officeart/2005/8/layout/process1" loCatId="" qsTypeId="urn:microsoft.com/office/officeart/2005/8/quickstyle/simple4" qsCatId="simple" csTypeId="urn:microsoft.com/office/officeart/2005/8/colors/accent1_2#2" csCatId="accent1" phldr="1"/>
      <dgm:spPr/>
      <dgm:t>
        <a:bodyPr/>
        <a:lstStyle/>
        <a:p>
          <a:endParaRPr lang="en-US"/>
        </a:p>
      </dgm:t>
    </dgm:pt>
    <dgm:pt modelId="{E28BB154-559C-2A4B-B015-20587A89928D}">
      <dgm:prSet phldrT="[Text]" custT="1"/>
      <dgm:spPr/>
      <dgm:t>
        <a:bodyPr/>
        <a:lstStyle/>
        <a:p>
          <a:pPr algn="ctr"/>
          <a:r>
            <a:rPr lang="en-US" sz="2000" dirty="0" smtClean="0"/>
            <a:t>Central Processing Unit (CPU)</a:t>
          </a:r>
        </a:p>
        <a:p>
          <a:pPr algn="ctr"/>
          <a:endParaRPr lang="en-US" sz="2000" dirty="0" smtClean="0"/>
        </a:p>
        <a:p>
          <a:pPr algn="ctr"/>
          <a:r>
            <a:rPr lang="en-US" sz="2000" dirty="0" smtClean="0"/>
            <a:t>CU -&gt; ALU</a:t>
          </a:r>
        </a:p>
        <a:p>
          <a:pPr algn="ctr"/>
          <a:endParaRPr lang="en-US" sz="2000" dirty="0" smtClean="0"/>
        </a:p>
        <a:p>
          <a:pPr algn="l"/>
          <a:r>
            <a:rPr lang="en-US" sz="2000" dirty="0" smtClean="0"/>
            <a:t>-Sends data to MU </a:t>
          </a:r>
        </a:p>
        <a:p>
          <a:pPr algn="ctr"/>
          <a:endParaRPr lang="en-US" sz="2000" dirty="0" smtClean="0"/>
        </a:p>
        <a:p>
          <a:pPr algn="ctr"/>
          <a:endParaRPr lang="en-US" sz="2000" dirty="0" smtClean="0"/>
        </a:p>
      </dgm:t>
    </dgm:pt>
    <dgm:pt modelId="{F92BD542-85A2-E34D-883D-CE4D00CDBF5B}" type="parTrans" cxnId="{A9C1C706-B7B6-2840-A24D-EA8A62AE82E1}">
      <dgm:prSet/>
      <dgm:spPr/>
      <dgm:t>
        <a:bodyPr/>
        <a:lstStyle/>
        <a:p>
          <a:endParaRPr lang="en-US"/>
        </a:p>
      </dgm:t>
    </dgm:pt>
    <dgm:pt modelId="{14D26310-E497-2043-B9C6-96DE4C92FB14}" type="sibTrans" cxnId="{A9C1C706-B7B6-2840-A24D-EA8A62AE82E1}">
      <dgm:prSet/>
      <dgm:spPr/>
      <dgm:t>
        <a:bodyPr/>
        <a:lstStyle/>
        <a:p>
          <a:endParaRPr lang="en-US"/>
        </a:p>
      </dgm:t>
    </dgm:pt>
    <dgm:pt modelId="{4FB8A9C4-11D8-6C44-B223-68AF0F9EFAE4}">
      <dgm:prSet phldrT="[Text]" custT="1"/>
      <dgm:spPr/>
      <dgm:t>
        <a:bodyPr/>
        <a:lstStyle/>
        <a:p>
          <a:pPr algn="ctr"/>
          <a:r>
            <a:rPr lang="en-US" sz="2000" dirty="0" smtClean="0"/>
            <a:t>Memory Unit</a:t>
          </a:r>
        </a:p>
        <a:p>
          <a:pPr algn="l"/>
          <a:r>
            <a:rPr lang="en-US" sz="2000" dirty="0" smtClean="0"/>
            <a:t>-Sends Instructions an Data back to CPU</a:t>
          </a:r>
        </a:p>
        <a:p>
          <a:pPr algn="l"/>
          <a:r>
            <a:rPr lang="en-US" sz="2000" dirty="0" smtClean="0"/>
            <a:t>-Interacts with I/S</a:t>
          </a:r>
        </a:p>
        <a:p>
          <a:pPr algn="ctr"/>
          <a:endParaRPr lang="en-US" sz="2000" dirty="0"/>
        </a:p>
      </dgm:t>
    </dgm:pt>
    <dgm:pt modelId="{5A921C12-5E84-6341-BA69-53D13FD198BE}" type="parTrans" cxnId="{2E3C831D-C5DC-2641-B9B8-F01AE39BB9A1}">
      <dgm:prSet/>
      <dgm:spPr/>
      <dgm:t>
        <a:bodyPr/>
        <a:lstStyle/>
        <a:p>
          <a:endParaRPr lang="en-US"/>
        </a:p>
      </dgm:t>
    </dgm:pt>
    <dgm:pt modelId="{DC6D8EEE-38A4-4648-B065-C915F7EB893C}" type="sibTrans" cxnId="{2E3C831D-C5DC-2641-B9B8-F01AE39BB9A1}">
      <dgm:prSet/>
      <dgm:spPr/>
      <dgm:t>
        <a:bodyPr/>
        <a:lstStyle/>
        <a:p>
          <a:endParaRPr lang="en-US"/>
        </a:p>
      </dgm:t>
    </dgm:pt>
    <dgm:pt modelId="{155188FF-B4D8-7B48-8C2D-3F0EE7896E5E}">
      <dgm:prSet phldrT="[Text]" custT="1"/>
      <dgm:spPr/>
      <dgm:t>
        <a:bodyPr/>
        <a:lstStyle/>
        <a:p>
          <a:r>
            <a:rPr lang="en-US" sz="2000" dirty="0" smtClean="0"/>
            <a:t>Input/output</a:t>
          </a:r>
        </a:p>
        <a:p>
          <a:r>
            <a:rPr lang="en-US" sz="2000" dirty="0" smtClean="0"/>
            <a:t>I/O Interference</a:t>
          </a:r>
        </a:p>
        <a:p>
          <a:endParaRPr lang="en-US" sz="2000" dirty="0" smtClean="0"/>
        </a:p>
        <a:p>
          <a:r>
            <a:rPr lang="en-US" sz="2000" dirty="0" smtClean="0"/>
            <a:t>-Interacts with Memory Unit</a:t>
          </a:r>
          <a:endParaRPr lang="en-US" sz="2000" dirty="0"/>
        </a:p>
      </dgm:t>
    </dgm:pt>
    <dgm:pt modelId="{DC28CC4C-61AD-6241-A937-FED9FB78FDDA}" type="parTrans" cxnId="{6485BE15-AF82-3540-8AA5-0443A832E266}">
      <dgm:prSet/>
      <dgm:spPr/>
      <dgm:t>
        <a:bodyPr/>
        <a:lstStyle/>
        <a:p>
          <a:endParaRPr lang="en-US"/>
        </a:p>
      </dgm:t>
    </dgm:pt>
    <dgm:pt modelId="{78AD4226-2872-B944-AE37-FDC304CE0431}" type="sibTrans" cxnId="{6485BE15-AF82-3540-8AA5-0443A832E266}">
      <dgm:prSet/>
      <dgm:spPr/>
      <dgm:t>
        <a:bodyPr/>
        <a:lstStyle/>
        <a:p>
          <a:endParaRPr lang="en-US"/>
        </a:p>
      </dgm:t>
    </dgm:pt>
    <dgm:pt modelId="{B89C21FF-2E20-994B-BB6E-4F836E01A81A}" type="pres">
      <dgm:prSet presAssocID="{04875019-58EF-5E46-BDB4-5E82032F846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F7B151A-E8C7-694C-8703-2AFEAD8B449C}" type="pres">
      <dgm:prSet presAssocID="{E28BB154-559C-2A4B-B015-20587A89928D}" presName="node" presStyleLbl="node1" presStyleIdx="0" presStyleCnt="3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7350BA57-F0AD-8F45-9DEA-20AC0F8D9143}" type="pres">
      <dgm:prSet presAssocID="{14D26310-E497-2043-B9C6-96DE4C92FB14}" presName="sibTrans" presStyleLbl="sibTrans2D1" presStyleIdx="0" presStyleCnt="2"/>
      <dgm:spPr>
        <a:prstGeom prst="rightArrow">
          <a:avLst/>
        </a:prstGeom>
      </dgm:spPr>
      <dgm:t>
        <a:bodyPr/>
        <a:lstStyle/>
        <a:p>
          <a:endParaRPr lang="en-US"/>
        </a:p>
      </dgm:t>
    </dgm:pt>
    <dgm:pt modelId="{E7C9E468-6A4A-654A-86FB-3EFADA471483}" type="pres">
      <dgm:prSet presAssocID="{14D26310-E497-2043-B9C6-96DE4C92FB14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C2179459-AB87-F940-83F8-726D6DC83938}" type="pres">
      <dgm:prSet presAssocID="{4FB8A9C4-11D8-6C44-B223-68AF0F9EFAE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ED08DA-DC33-574B-B756-4E7341BF4928}" type="pres">
      <dgm:prSet presAssocID="{DC6D8EEE-38A4-4648-B065-C915F7EB893C}" presName="sibTrans" presStyleLbl="sibTrans2D1" presStyleIdx="1" presStyleCnt="2"/>
      <dgm:spPr/>
      <dgm:t>
        <a:bodyPr/>
        <a:lstStyle/>
        <a:p>
          <a:endParaRPr lang="en-US"/>
        </a:p>
      </dgm:t>
    </dgm:pt>
    <dgm:pt modelId="{7744DC59-891D-8C48-8EAF-0BFA5B33291E}" type="pres">
      <dgm:prSet presAssocID="{DC6D8EEE-38A4-4648-B065-C915F7EB893C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D73C72FE-2E54-6540-AF77-C6230A12BD17}" type="pres">
      <dgm:prSet presAssocID="{155188FF-B4D8-7B48-8C2D-3F0EE7896E5E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BD63AEF-C47E-1349-8E20-BC1D7E79889E}" type="presOf" srcId="{155188FF-B4D8-7B48-8C2D-3F0EE7896E5E}" destId="{D73C72FE-2E54-6540-AF77-C6230A12BD17}" srcOrd="0" destOrd="0" presId="urn:microsoft.com/office/officeart/2005/8/layout/process1"/>
    <dgm:cxn modelId="{3879A17C-CBA1-C441-87DE-EA29D60775EA}" type="presOf" srcId="{DC6D8EEE-38A4-4648-B065-C915F7EB893C}" destId="{6CED08DA-DC33-574B-B756-4E7341BF4928}" srcOrd="0" destOrd="0" presId="urn:microsoft.com/office/officeart/2005/8/layout/process1"/>
    <dgm:cxn modelId="{53EC7B6A-B7B0-1944-A999-391A810A54AF}" type="presOf" srcId="{DC6D8EEE-38A4-4648-B065-C915F7EB893C}" destId="{7744DC59-891D-8C48-8EAF-0BFA5B33291E}" srcOrd="1" destOrd="0" presId="urn:microsoft.com/office/officeart/2005/8/layout/process1"/>
    <dgm:cxn modelId="{A9C1C706-B7B6-2840-A24D-EA8A62AE82E1}" srcId="{04875019-58EF-5E46-BDB4-5E82032F8460}" destId="{E28BB154-559C-2A4B-B015-20587A89928D}" srcOrd="0" destOrd="0" parTransId="{F92BD542-85A2-E34D-883D-CE4D00CDBF5B}" sibTransId="{14D26310-E497-2043-B9C6-96DE4C92FB14}"/>
    <dgm:cxn modelId="{6485BE15-AF82-3540-8AA5-0443A832E266}" srcId="{04875019-58EF-5E46-BDB4-5E82032F8460}" destId="{155188FF-B4D8-7B48-8C2D-3F0EE7896E5E}" srcOrd="2" destOrd="0" parTransId="{DC28CC4C-61AD-6241-A937-FED9FB78FDDA}" sibTransId="{78AD4226-2872-B944-AE37-FDC304CE0431}"/>
    <dgm:cxn modelId="{4332E82E-FCC8-4749-810A-C5F737030C9E}" type="presOf" srcId="{E28BB154-559C-2A4B-B015-20587A89928D}" destId="{5F7B151A-E8C7-694C-8703-2AFEAD8B449C}" srcOrd="0" destOrd="0" presId="urn:microsoft.com/office/officeart/2005/8/layout/process1"/>
    <dgm:cxn modelId="{59D9A194-8334-0045-9014-C6E8FB370660}" type="presOf" srcId="{14D26310-E497-2043-B9C6-96DE4C92FB14}" destId="{7350BA57-F0AD-8F45-9DEA-20AC0F8D9143}" srcOrd="0" destOrd="0" presId="urn:microsoft.com/office/officeart/2005/8/layout/process1"/>
    <dgm:cxn modelId="{2E3C831D-C5DC-2641-B9B8-F01AE39BB9A1}" srcId="{04875019-58EF-5E46-BDB4-5E82032F8460}" destId="{4FB8A9C4-11D8-6C44-B223-68AF0F9EFAE4}" srcOrd="1" destOrd="0" parTransId="{5A921C12-5E84-6341-BA69-53D13FD198BE}" sibTransId="{DC6D8EEE-38A4-4648-B065-C915F7EB893C}"/>
    <dgm:cxn modelId="{BA1E563E-7C6B-D348-8491-0A77219CE9ED}" type="presOf" srcId="{04875019-58EF-5E46-BDB4-5E82032F8460}" destId="{B89C21FF-2E20-994B-BB6E-4F836E01A81A}" srcOrd="0" destOrd="0" presId="urn:microsoft.com/office/officeart/2005/8/layout/process1"/>
    <dgm:cxn modelId="{048A58CA-7237-054E-B062-A12793B288C4}" type="presOf" srcId="{4FB8A9C4-11D8-6C44-B223-68AF0F9EFAE4}" destId="{C2179459-AB87-F940-83F8-726D6DC83938}" srcOrd="0" destOrd="0" presId="urn:microsoft.com/office/officeart/2005/8/layout/process1"/>
    <dgm:cxn modelId="{8A343306-5DB4-694B-8D80-4A573B8AB77A}" type="presOf" srcId="{14D26310-E497-2043-B9C6-96DE4C92FB14}" destId="{E7C9E468-6A4A-654A-86FB-3EFADA471483}" srcOrd="1" destOrd="0" presId="urn:microsoft.com/office/officeart/2005/8/layout/process1"/>
    <dgm:cxn modelId="{FEF28B2F-512E-1649-A973-962124BA6395}" type="presParOf" srcId="{B89C21FF-2E20-994B-BB6E-4F836E01A81A}" destId="{5F7B151A-E8C7-694C-8703-2AFEAD8B449C}" srcOrd="0" destOrd="0" presId="urn:microsoft.com/office/officeart/2005/8/layout/process1"/>
    <dgm:cxn modelId="{185D6B85-B66E-CB47-B390-F5B86A120E80}" type="presParOf" srcId="{B89C21FF-2E20-994B-BB6E-4F836E01A81A}" destId="{7350BA57-F0AD-8F45-9DEA-20AC0F8D9143}" srcOrd="1" destOrd="0" presId="urn:microsoft.com/office/officeart/2005/8/layout/process1"/>
    <dgm:cxn modelId="{03BC84C2-15C2-8844-9DEF-AB4ED0448745}" type="presParOf" srcId="{7350BA57-F0AD-8F45-9DEA-20AC0F8D9143}" destId="{E7C9E468-6A4A-654A-86FB-3EFADA471483}" srcOrd="0" destOrd="0" presId="urn:microsoft.com/office/officeart/2005/8/layout/process1"/>
    <dgm:cxn modelId="{1616EEDA-F019-7B42-819D-1B1FB14B6714}" type="presParOf" srcId="{B89C21FF-2E20-994B-BB6E-4F836E01A81A}" destId="{C2179459-AB87-F940-83F8-726D6DC83938}" srcOrd="2" destOrd="0" presId="urn:microsoft.com/office/officeart/2005/8/layout/process1"/>
    <dgm:cxn modelId="{B7D1669C-5E38-DD41-8259-0850E0FB0F26}" type="presParOf" srcId="{B89C21FF-2E20-994B-BB6E-4F836E01A81A}" destId="{6CED08DA-DC33-574B-B756-4E7341BF4928}" srcOrd="3" destOrd="0" presId="urn:microsoft.com/office/officeart/2005/8/layout/process1"/>
    <dgm:cxn modelId="{638FE765-230C-4C4A-93D6-3C055D0EE5E6}" type="presParOf" srcId="{6CED08DA-DC33-574B-B756-4E7341BF4928}" destId="{7744DC59-891D-8C48-8EAF-0BFA5B33291E}" srcOrd="0" destOrd="0" presId="urn:microsoft.com/office/officeart/2005/8/layout/process1"/>
    <dgm:cxn modelId="{745FECA2-9331-E94A-9EBF-9256E1E242BD}" type="presParOf" srcId="{B89C21FF-2E20-994B-BB6E-4F836E01A81A}" destId="{D73C72FE-2E54-6540-AF77-C6230A12BD1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EE95A7-7B1F-C644-A880-C13E344FB656}">
      <dsp:nvSpPr>
        <dsp:cNvPr id="0" name=""/>
        <dsp:cNvSpPr/>
      </dsp:nvSpPr>
      <dsp:spPr>
        <a:xfrm>
          <a:off x="7560" y="1193687"/>
          <a:ext cx="2259614" cy="13557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Program in high level language (HLL)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Source program</a:t>
          </a:r>
          <a:endParaRPr lang="en-US" sz="1900" kern="1200" dirty="0"/>
        </a:p>
      </dsp:txBody>
      <dsp:txXfrm>
        <a:off x="47269" y="1233396"/>
        <a:ext cx="2180196" cy="1276350"/>
      </dsp:txXfrm>
    </dsp:sp>
    <dsp:sp modelId="{BE0CBBA1-F51F-C741-97E0-2DE9EA5ADDC8}">
      <dsp:nvSpPr>
        <dsp:cNvPr id="0" name=""/>
        <dsp:cNvSpPr/>
      </dsp:nvSpPr>
      <dsp:spPr>
        <a:xfrm>
          <a:off x="2493135" y="1591379"/>
          <a:ext cx="479038" cy="56038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2493135" y="1703456"/>
        <a:ext cx="335327" cy="336230"/>
      </dsp:txXfrm>
    </dsp:sp>
    <dsp:sp modelId="{2623B442-8803-5046-9A12-23B4086A763F}">
      <dsp:nvSpPr>
        <dsp:cNvPr id="0" name=""/>
        <dsp:cNvSpPr/>
      </dsp:nvSpPr>
      <dsp:spPr>
        <a:xfrm>
          <a:off x="3171019" y="1193687"/>
          <a:ext cx="2259614" cy="13557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Compiler System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(software)</a:t>
          </a:r>
          <a:endParaRPr lang="en-US" sz="1900" kern="1200" dirty="0"/>
        </a:p>
      </dsp:txBody>
      <dsp:txXfrm>
        <a:off x="3210728" y="1233396"/>
        <a:ext cx="2180196" cy="1276350"/>
      </dsp:txXfrm>
    </dsp:sp>
    <dsp:sp modelId="{6EF5E3B5-5B0B-C244-AC6B-137D75A665C6}">
      <dsp:nvSpPr>
        <dsp:cNvPr id="0" name=""/>
        <dsp:cNvSpPr/>
      </dsp:nvSpPr>
      <dsp:spPr>
        <a:xfrm>
          <a:off x="5656595" y="1591379"/>
          <a:ext cx="479038" cy="56038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5656595" y="1703456"/>
        <a:ext cx="335327" cy="336230"/>
      </dsp:txXfrm>
    </dsp:sp>
    <dsp:sp modelId="{36318FBA-07A9-6146-9E71-7A102F879037}">
      <dsp:nvSpPr>
        <dsp:cNvPr id="0" name=""/>
        <dsp:cNvSpPr/>
      </dsp:nvSpPr>
      <dsp:spPr>
        <a:xfrm>
          <a:off x="6334479" y="1193687"/>
          <a:ext cx="2259614" cy="13557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Program translated into machine language object code</a:t>
          </a:r>
          <a:endParaRPr lang="en-US" sz="1900" kern="1200" dirty="0"/>
        </a:p>
      </dsp:txBody>
      <dsp:txXfrm>
        <a:off x="6374188" y="1233396"/>
        <a:ext cx="2180196" cy="12763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7B151A-E8C7-694C-8703-2AFEAD8B449C}">
      <dsp:nvSpPr>
        <dsp:cNvPr id="0" name=""/>
        <dsp:cNvSpPr/>
      </dsp:nvSpPr>
      <dsp:spPr>
        <a:xfrm>
          <a:off x="7609" y="764008"/>
          <a:ext cx="2274267" cy="362461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Central Processing Unit (CPU)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CU -&gt; ALU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 smtClean="0"/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-Sends data to MU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 smtClean="0"/>
        </a:p>
      </dsp:txBody>
      <dsp:txXfrm>
        <a:off x="118630" y="875029"/>
        <a:ext cx="2052225" cy="3402572"/>
      </dsp:txXfrm>
    </dsp:sp>
    <dsp:sp modelId="{7350BA57-F0AD-8F45-9DEA-20AC0F8D9143}">
      <dsp:nvSpPr>
        <dsp:cNvPr id="0" name=""/>
        <dsp:cNvSpPr/>
      </dsp:nvSpPr>
      <dsp:spPr>
        <a:xfrm>
          <a:off x="2509303" y="2294306"/>
          <a:ext cx="482144" cy="564018"/>
        </a:xfrm>
        <a:prstGeom prst="right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>
        <a:off x="2509303" y="2407110"/>
        <a:ext cx="337501" cy="338410"/>
      </dsp:txXfrm>
    </dsp:sp>
    <dsp:sp modelId="{C2179459-AB87-F940-83F8-726D6DC83938}">
      <dsp:nvSpPr>
        <dsp:cNvPr id="0" name=""/>
        <dsp:cNvSpPr/>
      </dsp:nvSpPr>
      <dsp:spPr>
        <a:xfrm>
          <a:off x="3191584" y="764008"/>
          <a:ext cx="2274267" cy="36246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Memory Unit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-Sends Instructions an Data back to CPU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-Interacts with I/S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>
        <a:off x="3258195" y="830619"/>
        <a:ext cx="2141045" cy="3491392"/>
      </dsp:txXfrm>
    </dsp:sp>
    <dsp:sp modelId="{6CED08DA-DC33-574B-B756-4E7341BF4928}">
      <dsp:nvSpPr>
        <dsp:cNvPr id="0" name=""/>
        <dsp:cNvSpPr/>
      </dsp:nvSpPr>
      <dsp:spPr>
        <a:xfrm>
          <a:off x="5693278" y="2294306"/>
          <a:ext cx="482144" cy="56401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>
        <a:off x="5693278" y="2407110"/>
        <a:ext cx="337501" cy="338410"/>
      </dsp:txXfrm>
    </dsp:sp>
    <dsp:sp modelId="{D73C72FE-2E54-6540-AF77-C6230A12BD17}">
      <dsp:nvSpPr>
        <dsp:cNvPr id="0" name=""/>
        <dsp:cNvSpPr/>
      </dsp:nvSpPr>
      <dsp:spPr>
        <a:xfrm>
          <a:off x="6375559" y="764008"/>
          <a:ext cx="2274267" cy="36246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Input/output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I/O Interference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-Interacts with Memory Unit</a:t>
          </a:r>
          <a:endParaRPr lang="en-US" sz="2000" kern="1200" dirty="0"/>
        </a:p>
      </dsp:txBody>
      <dsp:txXfrm>
        <a:off x="6442170" y="830619"/>
        <a:ext cx="2141045" cy="34913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B3A8C-6282-C444-BC1C-2B15554A0826}" type="datetimeFigureOut">
              <a:rPr lang="en-US" smtClean="0"/>
              <a:t>9/24/16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AA175-F763-7944-8B49-3B27E80CF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92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AA175-F763-7944-8B49-3B27E80CF8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50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EACF2C-0755-6E40-9DF5-ADD5FDC4DA2E}" type="datetime1">
              <a:rPr lang="en-US" smtClean="0"/>
              <a:t>9/24/16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2D1C86-180F-504B-8CF8-590703439033}" type="datetime1">
              <a:rPr lang="en-US" smtClean="0"/>
              <a:t>9/24/16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A067-772E-4581-B8E1-370FE6BC1B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FF5286C-ADF2-AE40-BF82-AF25D772A41D}" type="datetime1">
              <a:rPr lang="en-US" smtClean="0"/>
              <a:t>9/24/16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DCAE3-1400-4D42-B92F-5E2CA5EBA1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2CA49A-CE98-834A-9571-1B63994696F2}" type="datetime1">
              <a:rPr lang="en-US" smtClean="0"/>
              <a:t>9/24/16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FA706-5339-4C4A-915C-FAE6F8CB0D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9A6F6F-3F72-3B49-8CDD-6D44ECFD7567}" type="datetime1">
              <a:rPr lang="en-US" smtClean="0"/>
              <a:t>9/24/16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F87C29-C8EC-0049-8E91-A5E6635AED68}" type="datetime1">
              <a:rPr lang="en-US" smtClean="0"/>
              <a:t>9/24/16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CF8C-352B-4BA8-B46E-4DF8EFC4DD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3EAC23-E166-C341-A856-87DED55BD21D}" type="datetime1">
              <a:rPr lang="en-US" smtClean="0"/>
              <a:t>9/24/16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8B7F4-B2BA-4034-9F64-06D73452112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ACC8E1-951F-B549-A30B-BCEE9B43B64D}" type="datetime1">
              <a:rPr lang="en-US" smtClean="0"/>
              <a:t>9/24/16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10D8E-5A99-43A7-89F9-3CE0336855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FF8251-370B-7B49-A599-69D7F35EC1BB}" type="datetime1">
              <a:rPr lang="en-US" smtClean="0"/>
              <a:t>9/24/16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B398-9A51-4E32-A8A3-17C40EFFE5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EF1AB9-0C50-BC49-B0AB-5898DD5FCC44}" type="datetime1">
              <a:rPr lang="en-US" smtClean="0"/>
              <a:t>9/24/16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8B89C7-0245-A346-A941-CA5FB59A151C}" type="datetime1">
              <a:rPr lang="en-US" smtClean="0"/>
              <a:t>9/24/16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29DE7-31C3-4A04-8AF1-3726825AE5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DFEBB61-843A-5245-B872-306689757539}" type="datetime1">
              <a:rPr lang="en-US" smtClean="0"/>
              <a:t>9/24/16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DFBF130-37CD-4414-9102-B1654F5311D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23" r:id="rId1"/>
    <p:sldLayoutId id="2147484824" r:id="rId2"/>
    <p:sldLayoutId id="2147484825" r:id="rId3"/>
    <p:sldLayoutId id="2147484826" r:id="rId4"/>
    <p:sldLayoutId id="2147484827" r:id="rId5"/>
    <p:sldLayoutId id="2147484828" r:id="rId6"/>
    <p:sldLayoutId id="2147484829" r:id="rId7"/>
    <p:sldLayoutId id="2147484830" r:id="rId8"/>
    <p:sldLayoutId id="2147484831" r:id="rId9"/>
    <p:sldLayoutId id="2147484832" r:id="rId10"/>
    <p:sldLayoutId id="214748483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>
                <a:solidFill>
                  <a:srgbClr val="404040"/>
                </a:solidFill>
              </a:rPr>
              <a:t>Introduction to Theoretical Computer Science</a:t>
            </a:r>
          </a:p>
        </p:txBody>
      </p:sp>
      <p:sp>
        <p:nvSpPr>
          <p:cNvPr id="16386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rgbClr val="404040"/>
              </a:buClr>
              <a:buFont typeface="Arial" charset="0"/>
              <a:buNone/>
            </a:pPr>
            <a:r>
              <a:rPr lang="en-US" smtClean="0">
                <a:solidFill>
                  <a:srgbClr val="404040"/>
                </a:solidFill>
              </a:rPr>
              <a:t>CSC 304</a:t>
            </a:r>
          </a:p>
          <a:p>
            <a:pPr>
              <a:buClr>
                <a:srgbClr val="404040"/>
              </a:buClr>
              <a:buFont typeface="Arial" charset="0"/>
              <a:buNone/>
            </a:pPr>
            <a:r>
              <a:rPr lang="en-US" smtClean="0">
                <a:solidFill>
                  <a:srgbClr val="404040"/>
                </a:solidFill>
              </a:rPr>
              <a:t>Professor Lucci </a:t>
            </a:r>
          </a:p>
          <a:p>
            <a:pPr>
              <a:buClr>
                <a:srgbClr val="404040"/>
              </a:buClr>
              <a:buFont typeface="Arial" charset="0"/>
              <a:buNone/>
            </a:pPr>
            <a:endParaRPr lang="en-US" smtClean="0">
              <a:solidFill>
                <a:srgbClr val="404040"/>
              </a:solidFill>
            </a:endParaRPr>
          </a:p>
          <a:p>
            <a:pPr>
              <a:buClr>
                <a:srgbClr val="404040"/>
              </a:buClr>
              <a:buFont typeface="Arial" charset="0"/>
              <a:buNone/>
            </a:pPr>
            <a:r>
              <a:rPr lang="en-US" sz="4000" smtClean="0">
                <a:solidFill>
                  <a:srgbClr val="404040"/>
                </a:solidFill>
              </a:rPr>
              <a:t>Lecture 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215" y="713397"/>
            <a:ext cx="8186737" cy="5324148"/>
          </a:xfrm>
        </p:spPr>
        <p:txBody>
          <a:bodyPr>
            <a:normAutofit/>
          </a:bodyPr>
          <a:lstStyle/>
          <a:p>
            <a:pPr marL="0" indent="0">
              <a:buFont typeface="Arial" charset="0"/>
              <a:buNone/>
            </a:pPr>
            <a:endParaRPr lang="en-US" dirty="0" smtClean="0"/>
          </a:p>
          <a:p>
            <a:pPr marL="0" indent="0"/>
            <a:r>
              <a:rPr lang="en-US" dirty="0" smtClean="0"/>
              <a:t>Given an </a:t>
            </a:r>
            <a:r>
              <a:rPr lang="en-US" u="sng" dirty="0" smtClean="0"/>
              <a:t>arbitrary program P</a:t>
            </a:r>
            <a:r>
              <a:rPr lang="en-US" dirty="0" smtClean="0"/>
              <a:t> running on an </a:t>
            </a:r>
            <a:r>
              <a:rPr lang="en-US" u="sng" dirty="0" smtClean="0"/>
              <a:t>arbitrary input </a:t>
            </a:r>
            <a:r>
              <a:rPr lang="el-GR" u="sng" dirty="0"/>
              <a:t>ω</a:t>
            </a:r>
            <a:r>
              <a:rPr lang="en-US" dirty="0" smtClean="0"/>
              <a:t>, will P halt?</a:t>
            </a:r>
          </a:p>
          <a:p>
            <a:pPr lvl="1"/>
            <a:r>
              <a:rPr lang="en-US" dirty="0" smtClean="0"/>
              <a:t>Decision form of the question - Yes or No answer</a:t>
            </a:r>
          </a:p>
          <a:p>
            <a:pPr lvl="1"/>
            <a:endParaRPr lang="en-US" dirty="0" smtClean="0"/>
          </a:p>
          <a:p>
            <a:pPr marL="0" indent="0"/>
            <a:r>
              <a:rPr lang="en-US" dirty="0" smtClean="0"/>
              <a:t>Given a super program SP which returns</a:t>
            </a:r>
          </a:p>
          <a:p>
            <a:pPr lvl="1"/>
            <a:r>
              <a:rPr lang="en-US" dirty="0" smtClean="0"/>
              <a:t>Yes if P(</a:t>
            </a:r>
            <a:r>
              <a:rPr lang="el-GR" dirty="0"/>
              <a:t>ω</a:t>
            </a:r>
            <a:r>
              <a:rPr lang="en-US" dirty="0" smtClean="0"/>
              <a:t>) = halt</a:t>
            </a:r>
          </a:p>
          <a:p>
            <a:pPr lvl="1"/>
            <a:r>
              <a:rPr lang="en-US" dirty="0" smtClean="0"/>
              <a:t>No, otherwise</a:t>
            </a:r>
          </a:p>
          <a:p>
            <a:pPr lvl="1"/>
            <a:endParaRPr lang="en-US" dirty="0" smtClean="0"/>
          </a:p>
          <a:p>
            <a:pPr marL="0" indent="0"/>
            <a:r>
              <a:rPr lang="en-US" dirty="0" smtClean="0"/>
              <a:t>**When problems are solvable - we wish to know if they are </a:t>
            </a:r>
            <a:r>
              <a:rPr lang="en-US" i="1" dirty="0" smtClean="0"/>
              <a:t>easy</a:t>
            </a:r>
            <a:r>
              <a:rPr lang="en-US" dirty="0" smtClean="0"/>
              <a:t> or </a:t>
            </a:r>
            <a:r>
              <a:rPr lang="en-US" i="1" dirty="0" smtClean="0"/>
              <a:t>hard. 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FA706-5339-4C4A-915C-FAE6F8CB0D3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2"/>
          <p:cNvSpPr>
            <a:spLocks noGrp="1"/>
          </p:cNvSpPr>
          <p:nvPr>
            <p:ph idx="1"/>
          </p:nvPr>
        </p:nvSpPr>
        <p:spPr>
          <a:xfrm>
            <a:off x="457200" y="1274524"/>
            <a:ext cx="8229600" cy="48768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A problem is said to </a:t>
            </a:r>
            <a:r>
              <a:rPr lang="en-US" sz="2800" b="1" dirty="0" smtClean="0"/>
              <a:t>tractable </a:t>
            </a:r>
            <a:r>
              <a:rPr lang="en-US" sz="2800" dirty="0" smtClean="0"/>
              <a:t>if: </a:t>
            </a:r>
          </a:p>
          <a:p>
            <a:pPr marL="0" indent="0">
              <a:buNone/>
            </a:pPr>
            <a:endParaRPr lang="en-US" sz="1000" dirty="0" smtClean="0"/>
          </a:p>
          <a:p>
            <a:pPr lvl="1"/>
            <a:r>
              <a:rPr lang="en-US" sz="2800" dirty="0" smtClean="0"/>
              <a:t>easy</a:t>
            </a:r>
          </a:p>
          <a:p>
            <a:pPr lvl="1"/>
            <a:r>
              <a:rPr lang="en-US" sz="2800" dirty="0" smtClean="0"/>
              <a:t>there exists an algorithm A to solve the problem whose worst case is polynomial. i.e., polynomial in the size of problem (n)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sz="2800" b="1" dirty="0" smtClean="0"/>
              <a:t>Examples?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FA706-5339-4C4A-915C-FAE6F8CB0D3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334963"/>
            <a:ext cx="7986712" cy="596582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2800" dirty="0" smtClean="0"/>
              <a:t>A problem is said to be </a:t>
            </a:r>
            <a:r>
              <a:rPr lang="en-US" sz="2800" b="1" dirty="0" smtClean="0"/>
              <a:t>intractable</a:t>
            </a:r>
            <a:r>
              <a:rPr lang="en-US" sz="2800" dirty="0"/>
              <a:t> </a:t>
            </a:r>
            <a:r>
              <a:rPr lang="en-US" sz="2800" dirty="0" smtClean="0"/>
              <a:t>if:</a:t>
            </a:r>
          </a:p>
          <a:p>
            <a:pPr marL="0" indent="0">
              <a:buNone/>
            </a:pPr>
            <a:endParaRPr lang="en-US" sz="1000" dirty="0" smtClean="0"/>
          </a:p>
          <a:p>
            <a:pPr lvl="1"/>
            <a:r>
              <a:rPr lang="en-US" sz="2800" dirty="0" smtClean="0"/>
              <a:t>hard</a:t>
            </a:r>
          </a:p>
          <a:p>
            <a:pPr lvl="1"/>
            <a:r>
              <a:rPr lang="en-US" sz="2800" dirty="0" smtClean="0"/>
              <a:t>the only algorithms that exist to solve the problem require worse than polynomial time (i.e., Super-polynomial)</a:t>
            </a:r>
          </a:p>
          <a:p>
            <a:pPr>
              <a:buFont typeface="Arial" charset="0"/>
              <a:buNone/>
            </a:pPr>
            <a:endParaRPr lang="en-US" dirty="0" smtClean="0"/>
          </a:p>
          <a:p>
            <a:pPr lvl="1"/>
            <a:r>
              <a:rPr lang="en-US" sz="2800" dirty="0" smtClean="0"/>
              <a:t>Super polynomial - exponential time : 2</a:t>
            </a:r>
            <a:r>
              <a:rPr lang="en-US" sz="2800" baseline="30000" dirty="0" smtClean="0"/>
              <a:t>n</a:t>
            </a:r>
            <a:r>
              <a:rPr lang="en-US" sz="2800" dirty="0" smtClean="0"/>
              <a:t>, </a:t>
            </a:r>
            <a:r>
              <a:rPr lang="en-US" sz="2800" dirty="0" err="1" smtClean="0"/>
              <a:t>n</a:t>
            </a:r>
            <a:r>
              <a:rPr lang="en-US" sz="2800" baseline="30000" dirty="0" err="1" smtClean="0"/>
              <a:t>n</a:t>
            </a:r>
            <a:r>
              <a:rPr lang="en-US" sz="2800" dirty="0" smtClean="0"/>
              <a:t>, factorial: n!</a:t>
            </a:r>
          </a:p>
          <a:p>
            <a:pPr>
              <a:buFont typeface="Arial" charset="0"/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800" b="1" dirty="0" smtClean="0"/>
              <a:t>Examples of Intractable Problems?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FA706-5339-4C4A-915C-FAE6F8CB0D3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Model of a Computer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876800"/>
          </a:xfrm>
        </p:spPr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None/>
              <a:defRPr/>
            </a:pP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 this course we look for an </a:t>
            </a:r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abstract (mathematical) model of a computer. </a:t>
            </a:r>
          </a:p>
          <a:p>
            <a:pPr fontAlgn="auto"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/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 fontAlgn="auto"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/>
            </a:pPr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WHY?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FA706-5339-4C4A-915C-FAE6F8CB0D3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Model of a Computer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8768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 smtClean="0"/>
              <a:t>We require that this model be a </a:t>
            </a:r>
            <a:r>
              <a:rPr lang="en-US" u="sng" dirty="0" smtClean="0"/>
              <a:t>Reasonable Model of Computation</a:t>
            </a:r>
          </a:p>
          <a:p>
            <a:pPr marL="808038" lvl="1" indent="-457200">
              <a:lnSpc>
                <a:spcPct val="90000"/>
              </a:lnSpc>
              <a:buFont typeface="Calisto MT" pitchFamily="18" charset="0"/>
              <a:buAutoNum type="arabicPeriod"/>
            </a:pPr>
            <a:r>
              <a:rPr lang="en-US" dirty="0" smtClean="0"/>
              <a:t>The amount of pre-recorded facts is finite.</a:t>
            </a:r>
          </a:p>
          <a:p>
            <a:pPr marL="808038" lvl="1" indent="-457200">
              <a:lnSpc>
                <a:spcPct val="90000"/>
              </a:lnSpc>
              <a:buFont typeface="Calisto MT" pitchFamily="18" charset="0"/>
              <a:buAutoNum type="arabicPeriod"/>
            </a:pPr>
            <a:r>
              <a:rPr lang="en-US" dirty="0" smtClean="0"/>
              <a:t>In one computation step, only a finite amount of computation is permitted</a:t>
            </a:r>
          </a:p>
          <a:p>
            <a:pPr marL="808038" lvl="1" indent="-457200">
              <a:lnSpc>
                <a:spcPct val="90000"/>
              </a:lnSpc>
              <a:buFont typeface="Arial" charset="0"/>
              <a:buNone/>
            </a:pPr>
            <a:r>
              <a:rPr lang="en-US" dirty="0" smtClean="0"/>
              <a:t>Ex:      127          //multiplicand</a:t>
            </a:r>
          </a:p>
          <a:p>
            <a:pPr marL="808038" lvl="1" indent="-457200">
              <a:lnSpc>
                <a:spcPct val="90000"/>
              </a:lnSpc>
              <a:buFont typeface="Arial" charset="0"/>
              <a:buNone/>
            </a:pPr>
            <a:r>
              <a:rPr lang="en-US" dirty="0" smtClean="0"/>
              <a:t>	x</a:t>
            </a:r>
            <a:r>
              <a:rPr lang="en-US" u="sng" dirty="0" smtClean="0"/>
              <a:t>   14    </a:t>
            </a:r>
            <a:r>
              <a:rPr lang="en-US" dirty="0" smtClean="0"/>
              <a:t>       //multiplier</a:t>
            </a:r>
            <a:endParaRPr lang="en-US" u="sng" dirty="0" smtClean="0"/>
          </a:p>
          <a:p>
            <a:pPr marL="808038" lvl="1" indent="-457200">
              <a:lnSpc>
                <a:spcPct val="90000"/>
              </a:lnSpc>
              <a:buFont typeface="Arial" charset="0"/>
              <a:buNone/>
            </a:pPr>
            <a:r>
              <a:rPr lang="en-US" dirty="0" smtClean="0"/>
              <a:t>	    508         //partial products</a:t>
            </a:r>
          </a:p>
          <a:p>
            <a:pPr marL="808038" lvl="1" indent="-457200">
              <a:lnSpc>
                <a:spcPct val="90000"/>
              </a:lnSpc>
              <a:buFont typeface="Arial" charset="0"/>
              <a:buNone/>
            </a:pPr>
            <a:r>
              <a:rPr lang="en-US" dirty="0" smtClean="0"/>
              <a:t>       </a:t>
            </a:r>
            <a:r>
              <a:rPr lang="en-US" u="sng" dirty="0" smtClean="0"/>
              <a:t>  127               </a:t>
            </a:r>
          </a:p>
          <a:p>
            <a:pPr marL="808038" lvl="1" indent="-457200">
              <a:lnSpc>
                <a:spcPct val="90000"/>
              </a:lnSpc>
              <a:buFont typeface="Arial" charset="0"/>
              <a:buNone/>
            </a:pPr>
            <a:r>
              <a:rPr lang="en-US" dirty="0" smtClean="0"/>
              <a:t>     1778              //product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FA706-5339-4C4A-915C-FAE6F8CB0D3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of Processing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434975" y="1720850"/>
            <a:ext cx="78105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Arithmetic Logic Unit (ALU): </a:t>
            </a:r>
          </a:p>
          <a:p>
            <a:pPr lvl="1"/>
            <a:r>
              <a:rPr lang="en-US" dirty="0" smtClean="0"/>
              <a:t>Actual execution of instructions (Ex: Add, Multiply, Shift)</a:t>
            </a:r>
          </a:p>
          <a:p>
            <a:pPr marL="0" indent="0">
              <a:buNone/>
            </a:pPr>
            <a:r>
              <a:rPr lang="en-US" b="1" dirty="0" smtClean="0"/>
              <a:t>Control Unit (CU):</a:t>
            </a:r>
          </a:p>
          <a:p>
            <a:pPr lvl="1"/>
            <a:r>
              <a:rPr lang="en-US" b="1" dirty="0" smtClean="0"/>
              <a:t> </a:t>
            </a:r>
            <a:r>
              <a:rPr lang="en-US" dirty="0" smtClean="0"/>
              <a:t>Sequencing, Timing, Decoding of Instructions </a:t>
            </a:r>
          </a:p>
          <a:p>
            <a:pPr marL="0" indent="0">
              <a:buNone/>
            </a:pPr>
            <a:r>
              <a:rPr lang="en-US" b="1" dirty="0" smtClean="0"/>
              <a:t>Machine Computation: </a:t>
            </a:r>
            <a:endParaRPr lang="en-US" b="1" dirty="0"/>
          </a:p>
          <a:p>
            <a:pPr lvl="1"/>
            <a:r>
              <a:rPr lang="en-US" b="1" dirty="0" smtClean="0"/>
              <a:t>SISD Model – </a:t>
            </a:r>
            <a:r>
              <a:rPr lang="en-US" dirty="0" smtClean="0"/>
              <a:t>Single Instruction/ Single Data Stream Computer. Von Neumann Model of Computation. Responsible for concept of stored program. </a:t>
            </a:r>
          </a:p>
          <a:p>
            <a:pPr lvl="1"/>
            <a:r>
              <a:rPr lang="en-US" dirty="0" smtClean="0"/>
              <a:t>SIMD</a:t>
            </a:r>
          </a:p>
          <a:p>
            <a:pPr lvl="1"/>
            <a:r>
              <a:rPr lang="en-US" dirty="0" smtClean="0"/>
              <a:t>MISD</a:t>
            </a:r>
          </a:p>
          <a:p>
            <a:pPr lvl="1"/>
            <a:r>
              <a:rPr lang="en-US" dirty="0" smtClean="0"/>
              <a:t>MIMD </a:t>
            </a:r>
            <a:endParaRPr lang="en-US" b="1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FA706-5339-4C4A-915C-FAE6F8CB0D3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940276"/>
              </p:ext>
            </p:extLst>
          </p:nvPr>
        </p:nvGraphicFramePr>
        <p:xfrm>
          <a:off x="270678" y="1099131"/>
          <a:ext cx="8657436" cy="5152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1746" name="TextBox 4"/>
          <p:cNvSpPr txBox="1">
            <a:spLocks noChangeArrowheads="1"/>
          </p:cNvSpPr>
          <p:nvPr/>
        </p:nvSpPr>
        <p:spPr bwMode="auto">
          <a:xfrm>
            <a:off x="1570038" y="6434138"/>
            <a:ext cx="1857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latin typeface="Calisto MT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 smtClean="0"/>
              <a:t>Parts of Processing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FA706-5339-4C4A-915C-FAE6F8CB0D3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 Model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smtClean="0"/>
              <a:t>Von Neumann Model of Computation:</a:t>
            </a:r>
            <a:endParaRPr lang="en-US" dirty="0" smtClean="0"/>
          </a:p>
          <a:p>
            <a:pPr lvl="1"/>
            <a:r>
              <a:rPr lang="en-US" dirty="0" smtClean="0"/>
              <a:t>Responsible for </a:t>
            </a:r>
            <a:r>
              <a:rPr lang="en-US" b="1" dirty="0" smtClean="0"/>
              <a:t>stored program </a:t>
            </a:r>
            <a:r>
              <a:rPr lang="en-US" dirty="0" smtClean="0"/>
              <a:t> concept (SISD)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Alan Turing (1936):</a:t>
            </a:r>
          </a:p>
          <a:p>
            <a:pPr lvl="1"/>
            <a:r>
              <a:rPr lang="en-US" dirty="0" smtClean="0"/>
              <a:t>Later in the course we  will encounter other Turing machines as well -</a:t>
            </a:r>
          </a:p>
          <a:p>
            <a:pPr lvl="2"/>
            <a:r>
              <a:rPr lang="en-US" dirty="0" smtClean="0"/>
              <a:t>Multi-tape, Two- dimensional, etc. </a:t>
            </a:r>
          </a:p>
          <a:p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FA706-5339-4C4A-915C-FAE6F8CB0D3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Some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mtClean="0"/>
              <a:t>S</a:t>
            </a:r>
            <a:r>
              <a:rPr lang="en-US" baseline="-25000" smtClean="0"/>
              <a:t>i </a:t>
            </a:r>
            <a:r>
              <a:rPr lang="en-US" smtClean="0"/>
              <a:t>= current state</a:t>
            </a:r>
            <a:endParaRPr lang="en-US" baseline="-25000" smtClean="0"/>
          </a:p>
          <a:p>
            <a:pPr>
              <a:lnSpc>
                <a:spcPct val="90000"/>
              </a:lnSpc>
            </a:pPr>
            <a:r>
              <a:rPr lang="en-US" smtClean="0"/>
              <a:t>T</a:t>
            </a:r>
            <a:r>
              <a:rPr lang="en-US" baseline="-25000" smtClean="0"/>
              <a:t>J </a:t>
            </a:r>
            <a:r>
              <a:rPr lang="en-US" smtClean="0"/>
              <a:t>= symbol on tape</a:t>
            </a:r>
          </a:p>
          <a:p>
            <a:pPr>
              <a:lnSpc>
                <a:spcPct val="90000"/>
              </a:lnSpc>
            </a:pPr>
            <a:r>
              <a:rPr lang="en-US" smtClean="0"/>
              <a:t>S</a:t>
            </a:r>
            <a:r>
              <a:rPr lang="en-US" baseline="-25000" smtClean="0"/>
              <a:t>k </a:t>
            </a:r>
            <a:r>
              <a:rPr lang="en-US" smtClean="0"/>
              <a:t> = New State</a:t>
            </a:r>
            <a:endParaRPr lang="en-US" baseline="-25000" smtClean="0"/>
          </a:p>
          <a:p>
            <a:pPr>
              <a:lnSpc>
                <a:spcPct val="90000"/>
              </a:lnSpc>
            </a:pPr>
            <a:r>
              <a:rPr lang="en-US" smtClean="0"/>
              <a:t>O</a:t>
            </a:r>
            <a:r>
              <a:rPr lang="en-US" baseline="-25000" smtClean="0"/>
              <a:t>l </a:t>
            </a:r>
            <a:r>
              <a:rPr lang="en-US" smtClean="0"/>
              <a:t>=a move L or R, OR a write 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**In our text we cannot “walk and talk  at the same time”</a:t>
            </a:r>
            <a:endParaRPr lang="en-US" baseline="-25000" smtClean="0"/>
          </a:p>
          <a:p>
            <a:pPr>
              <a:lnSpc>
                <a:spcPct val="90000"/>
              </a:lnSpc>
            </a:pPr>
            <a:r>
              <a:rPr lang="en-US" smtClean="0"/>
              <a:t>B = Blank Symbol 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Other texts use: #, b, etc.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FA706-5339-4C4A-915C-FAE6F8CB0D3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9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" y="1308784"/>
            <a:ext cx="5673725" cy="5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159500" y="1308784"/>
            <a:ext cx="2535238" cy="5822950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Note: This is both the input tape and the output tape. The tape is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unbounded.</a:t>
            </a:r>
          </a:p>
          <a:p>
            <a:pPr fontAlgn="auto"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/>
            </a:pPr>
            <a:endParaRPr lang="en-US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/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//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nary representation. ‘//’ is 2. “ruff, ruff”</a:t>
            </a:r>
          </a:p>
          <a:p>
            <a:pPr fontAlgn="auto"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/>
            </a:pPr>
            <a:endParaRPr lang="en-US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&lt;- machine halts at B. 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5138" y="318184"/>
            <a:ext cx="8229600" cy="990600"/>
          </a:xfrm>
        </p:spPr>
        <p:txBody>
          <a:bodyPr/>
          <a:lstStyle/>
          <a:p>
            <a:r>
              <a:rPr lang="en-US" dirty="0" smtClean="0"/>
              <a:t>Turing Machine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FA706-5339-4C4A-915C-FAE6F8CB0D3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Theory of Computation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390525" y="2098676"/>
            <a:ext cx="8059738" cy="2716404"/>
          </a:xfrm>
        </p:spPr>
        <p:txBody>
          <a:bodyPr>
            <a:normAutofit/>
          </a:bodyPr>
          <a:lstStyle/>
          <a:p>
            <a:pPr marL="0" indent="0">
              <a:buFont typeface="Arial" charset="0"/>
              <a:buNone/>
            </a:pPr>
            <a:r>
              <a:rPr lang="en-US" sz="3600" dirty="0" smtClean="0"/>
              <a:t>Focuses on the theoretical underpinnings of software construction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FA706-5339-4C4A-915C-FAE6F8CB0D3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Turing machines: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Come pre-loaded </a:t>
            </a:r>
            <a:r>
              <a:rPr lang="en-US" dirty="0"/>
              <a:t>with B on every cell</a:t>
            </a:r>
          </a:p>
          <a:p>
            <a:pPr lvl="1"/>
            <a:r>
              <a:rPr lang="en-US" dirty="0"/>
              <a:t>Should halt on the leftmost B after the output string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/>
              <a:t>PROBLEM:</a:t>
            </a:r>
          </a:p>
          <a:p>
            <a:pPr marL="579438" lvl="2" indent="0">
              <a:buFont typeface="Arial" charset="0"/>
              <a:buNone/>
            </a:pPr>
            <a:r>
              <a:rPr lang="en-US" dirty="0"/>
              <a:t>A Turing machine for unary addition.</a:t>
            </a:r>
          </a:p>
          <a:p>
            <a:pPr marL="579438" lvl="2" indent="0">
              <a:buFont typeface="Arial" charset="0"/>
              <a:buNone/>
            </a:pPr>
            <a:endParaRPr lang="en-US" dirty="0"/>
          </a:p>
          <a:p>
            <a:pPr marL="579438" lvl="2" indent="0">
              <a:buFont typeface="Arial" charset="0"/>
              <a:buNone/>
            </a:pPr>
            <a:r>
              <a:rPr lang="en-US" dirty="0"/>
              <a:t>We will try together!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sz="10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FA706-5339-4C4A-915C-FAE6F8CB0D3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Fundamental Question 1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is an algorithm?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A finite set of instructions to solve a problem </a:t>
            </a:r>
          </a:p>
          <a:p>
            <a:pPr lvl="1"/>
            <a:r>
              <a:rPr lang="en-US" dirty="0" smtClean="0"/>
              <a:t>It generally has inputs and outputs</a:t>
            </a:r>
          </a:p>
          <a:p>
            <a:pPr lvl="1"/>
            <a:r>
              <a:rPr lang="en-US" dirty="0" smtClean="0"/>
              <a:t>It must be guaranteed to halt</a:t>
            </a:r>
          </a:p>
          <a:p>
            <a:pPr marL="274320" lvl="1" indent="0">
              <a:buNone/>
            </a:pPr>
            <a:endParaRPr lang="en-US" b="1" dirty="0" smtClean="0"/>
          </a:p>
          <a:p>
            <a:pPr marL="274320" lvl="1" indent="0">
              <a:buNone/>
            </a:pPr>
            <a:r>
              <a:rPr lang="en-US" b="1" dirty="0" smtClean="0"/>
              <a:t>NOTE</a:t>
            </a:r>
            <a:r>
              <a:rPr lang="en-US" dirty="0" smtClean="0"/>
              <a:t>: If there is no guarantee to halt, it is a </a:t>
            </a:r>
            <a:r>
              <a:rPr lang="en-US" b="1" dirty="0" smtClean="0"/>
              <a:t>procedure.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FA706-5339-4C4A-915C-FAE6F8CB0D3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/>
            </a:pPr>
            <a:endParaRPr lang="en-US" sz="3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Clr>
                <a:schemeClr val="tx1">
                  <a:lumMod val="75000"/>
                  <a:lumOff val="25000"/>
                </a:schemeClr>
              </a:buClr>
              <a:defRPr/>
            </a:pPr>
            <a:r>
              <a:rPr 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What are some examples of algorithms?</a:t>
            </a:r>
          </a:p>
          <a:p>
            <a:pPr marL="0" indent="0" fontAlgn="auto"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/>
            </a:pPr>
            <a:endParaRPr lang="en-US" sz="3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/>
            </a:pPr>
            <a:endParaRPr lang="en-US" sz="3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/>
            </a:pPr>
            <a:r>
              <a:rPr 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What are some examples of procedures?</a:t>
            </a:r>
          </a:p>
          <a:p>
            <a:pPr marL="0" indent="0" fontAlgn="auto"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FA706-5339-4C4A-915C-FAE6F8CB0D3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None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Define algorithm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primitives: </a:t>
            </a:r>
          </a:p>
          <a:p>
            <a:pPr marL="0" indent="0" fontAlgn="auto"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None/>
              <a:defRPr/>
            </a:pPr>
            <a:endParaRPr lang="en-US" sz="1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Clr>
                <a:schemeClr val="tx1">
                  <a:lumMod val="75000"/>
                  <a:lumOff val="25000"/>
                </a:schemeClr>
              </a:buClr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fundamental steps that are clearly understood</a:t>
            </a:r>
          </a:p>
          <a:p>
            <a:pPr marL="0" indent="0" fontAlgn="auto"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None/>
              <a:defRPr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None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 algorithm for:</a:t>
            </a:r>
          </a:p>
          <a:p>
            <a:pPr lvl="1">
              <a:buClr>
                <a:schemeClr val="tx1">
                  <a:lumMod val="75000"/>
                  <a:lumOff val="25000"/>
                </a:schemeClr>
              </a:buClr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Making a phone call</a:t>
            </a:r>
          </a:p>
          <a:p>
            <a:pPr lvl="1">
              <a:buClr>
                <a:schemeClr val="tx1">
                  <a:lumMod val="75000"/>
                  <a:lumOff val="25000"/>
                </a:schemeClr>
              </a:buClr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Cooking penne a la vodka</a:t>
            </a:r>
          </a:p>
          <a:p>
            <a:pPr lvl="1">
              <a:buClr>
                <a:schemeClr val="tx1">
                  <a:lumMod val="75000"/>
                  <a:lumOff val="25000"/>
                </a:schemeClr>
              </a:buClr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Making an origami bird</a:t>
            </a:r>
          </a:p>
          <a:p>
            <a:pPr lvl="1" fontAlgn="auto">
              <a:spcAft>
                <a:spcPts val="0"/>
              </a:spcAft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50838" lvl="1" indent="0" algn="ctr" fontAlgn="auto">
              <a:spcAft>
                <a:spcPts val="0"/>
              </a:spcAft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None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What are the primitives here?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FA706-5339-4C4A-915C-FAE6F8CB0D3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Fundamental Question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None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a program?</a:t>
            </a:r>
          </a:p>
          <a:p>
            <a:pPr marL="0" indent="0" fontAlgn="auto"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None/>
              <a:defRPr/>
            </a:pPr>
            <a:endParaRPr lang="en-US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Clr>
                <a:schemeClr val="tx1">
                  <a:lumMod val="75000"/>
                  <a:lumOff val="25000"/>
                </a:schemeClr>
              </a:buClr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program is an algorithm that is written in some programming language (e.g. C++, Java, )…</a:t>
            </a:r>
          </a:p>
          <a:p>
            <a:pPr lvl="1">
              <a:buClr>
                <a:schemeClr val="tx1">
                  <a:lumMod val="75000"/>
                  <a:lumOff val="25000"/>
                </a:schemeClr>
              </a:buClr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Clr>
                <a:schemeClr val="tx1">
                  <a:lumMod val="75000"/>
                  <a:lumOff val="25000"/>
                </a:schemeClr>
              </a:buClr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BUT computers do not “speak” C++ or Java…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1507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04063" y="3130550"/>
            <a:ext cx="1454150" cy="293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FA706-5339-4C4A-915C-FAE6F8CB0D3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Translate?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773716837"/>
              </p:ext>
            </p:extLst>
          </p:nvPr>
        </p:nvGraphicFramePr>
        <p:xfrm>
          <a:off x="254116" y="2004164"/>
          <a:ext cx="8601654" cy="37431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FA706-5339-4C4A-915C-FAE6F8CB0D3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Question 3 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4000" dirty="0" smtClean="0"/>
              <a:t>What is a computer?</a:t>
            </a:r>
            <a:endParaRPr lang="en-US" sz="3200" dirty="0" smtClean="0"/>
          </a:p>
          <a:p>
            <a:pPr marL="0" indent="0">
              <a:buNone/>
            </a:pPr>
            <a:endParaRPr lang="en-US" sz="1400" dirty="0" smtClean="0"/>
          </a:p>
          <a:p>
            <a:pPr lvl="1"/>
            <a:r>
              <a:rPr lang="en-US" dirty="0" smtClean="0"/>
              <a:t>Take a moment to think on this one!</a:t>
            </a:r>
          </a:p>
          <a:p>
            <a:pPr lvl="1"/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FA706-5339-4C4A-915C-FAE6F8CB0D3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000" b="1" u="sng" dirty="0"/>
          </a:p>
          <a:p>
            <a:pPr marL="0" indent="0">
              <a:buNone/>
            </a:pPr>
            <a:r>
              <a:rPr lang="en-US" sz="3200" b="1" u="sng" dirty="0" smtClean="0"/>
              <a:t>Unsolvable Problem:</a:t>
            </a:r>
          </a:p>
          <a:p>
            <a:pPr marL="0" indent="0">
              <a:buNone/>
            </a:pPr>
            <a:endParaRPr lang="en-US" sz="1100" dirty="0" smtClean="0"/>
          </a:p>
          <a:p>
            <a:pPr lvl="1"/>
            <a:r>
              <a:rPr lang="en-US" sz="2800" dirty="0" smtClean="0"/>
              <a:t>An answer can never be forthcoming- No matter how much time is permitted!</a:t>
            </a:r>
          </a:p>
          <a:p>
            <a:pPr marL="0" indent="0">
              <a:buNone/>
            </a:pPr>
            <a:endParaRPr lang="en-US" b="1" u="sng" dirty="0" smtClean="0"/>
          </a:p>
          <a:p>
            <a:pPr marL="0" indent="0">
              <a:buNone/>
            </a:pPr>
            <a:r>
              <a:rPr lang="en-US" sz="3200" b="1" u="sng" dirty="0" smtClean="0"/>
              <a:t>Decision Problem:</a:t>
            </a:r>
          </a:p>
          <a:p>
            <a:pPr marL="0" indent="0">
              <a:buNone/>
            </a:pPr>
            <a:endParaRPr lang="en-US" sz="1200" b="1" u="sng" dirty="0" smtClean="0"/>
          </a:p>
          <a:p>
            <a:pPr lvl="1"/>
            <a:r>
              <a:rPr lang="en-US" sz="2800" dirty="0" smtClean="0"/>
              <a:t>The answer is YES or NO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Solvable vs. Unsolvable Problem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FA706-5339-4C4A-915C-FAE6F8CB0D3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337</TotalTime>
  <Words>734</Words>
  <Application>Microsoft Macintosh PowerPoint</Application>
  <PresentationFormat>On-screen Show (4:3)</PresentationFormat>
  <Paragraphs>170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Calibri</vt:lpstr>
      <vt:lpstr>Calisto MT</vt:lpstr>
      <vt:lpstr>Arial</vt:lpstr>
      <vt:lpstr>Clarity</vt:lpstr>
      <vt:lpstr>Introduction to Theoretical Computer Science</vt:lpstr>
      <vt:lpstr>Theory of Computation</vt:lpstr>
      <vt:lpstr>Fundamental Question 1</vt:lpstr>
      <vt:lpstr>Examples</vt:lpstr>
      <vt:lpstr>Algorithms</vt:lpstr>
      <vt:lpstr>Fundamental Question 2</vt:lpstr>
      <vt:lpstr>How Do We Translate?</vt:lpstr>
      <vt:lpstr>Fundamental Question 3 </vt:lpstr>
      <vt:lpstr>Solvable vs. Unsolvable Problem</vt:lpstr>
      <vt:lpstr>PowerPoint Presentation</vt:lpstr>
      <vt:lpstr>PowerPoint Presentation</vt:lpstr>
      <vt:lpstr>PowerPoint Presentation</vt:lpstr>
      <vt:lpstr>Abstract Model of a Computer</vt:lpstr>
      <vt:lpstr>Abstract Model of a Computer</vt:lpstr>
      <vt:lpstr>Parts of Processing</vt:lpstr>
      <vt:lpstr>Parts of Processing</vt:lpstr>
      <vt:lpstr>Computation Model</vt:lpstr>
      <vt:lpstr>Some Notation</vt:lpstr>
      <vt:lpstr>Turing Machine Example</vt:lpstr>
      <vt:lpstr>Our Turing machines:</vt:lpstr>
    </vt:vector>
  </TitlesOfParts>
  <Company>CUNY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Theoretical Computer Science</dc:title>
  <dc:creator>Aashna Shah</dc:creator>
  <cp:lastModifiedBy>mhendri000@citymail.cuny.edu</cp:lastModifiedBy>
  <cp:revision>44</cp:revision>
  <cp:lastPrinted>2016-09-02T00:38:27Z</cp:lastPrinted>
  <dcterms:created xsi:type="dcterms:W3CDTF">2014-09-09T02:22:41Z</dcterms:created>
  <dcterms:modified xsi:type="dcterms:W3CDTF">2016-09-24T17:22:23Z</dcterms:modified>
</cp:coreProperties>
</file>