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60" r:id="rId1"/>
  </p:sldMasterIdLst>
  <p:notesMasterIdLst>
    <p:notesMasterId r:id="rId28"/>
  </p:notesMasterIdLst>
  <p:handoutMasterIdLst>
    <p:handoutMasterId r:id="rId29"/>
  </p:handoutMasterIdLst>
  <p:sldIdLst>
    <p:sldId id="257" r:id="rId2"/>
    <p:sldId id="258" r:id="rId3"/>
    <p:sldId id="283" r:id="rId4"/>
    <p:sldId id="282" r:id="rId5"/>
    <p:sldId id="277" r:id="rId6"/>
    <p:sldId id="278" r:id="rId7"/>
    <p:sldId id="261" r:id="rId8"/>
    <p:sldId id="284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81" r:id="rId17"/>
    <p:sldId id="270" r:id="rId18"/>
    <p:sldId id="285" r:id="rId19"/>
    <p:sldId id="271" r:id="rId20"/>
    <p:sldId id="272" r:id="rId21"/>
    <p:sldId id="273" r:id="rId22"/>
    <p:sldId id="274" r:id="rId23"/>
    <p:sldId id="275" r:id="rId24"/>
    <p:sldId id="279" r:id="rId25"/>
    <p:sldId id="276" r:id="rId26"/>
    <p:sldId id="280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7921" autoAdjust="0"/>
    <p:restoredTop sz="94631"/>
  </p:normalViewPr>
  <p:slideViewPr>
    <p:cSldViewPr snapToGrid="0" snapToObjects="1">
      <p:cViewPr>
        <p:scale>
          <a:sx n="100" d="100"/>
          <a:sy n="100" d="100"/>
        </p:scale>
        <p:origin x="2216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D2B32A-473B-5C40-8633-989EEE5E7A5F}" type="datetimeFigureOut">
              <a:rPr lang="en-US" smtClean="0"/>
              <a:t>9/24/16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EF61A1-C10B-B441-9CFF-36720A1AD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06468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F2C989-51C8-8442-BCE8-A087361987E0}" type="datetimeFigureOut">
              <a:rPr lang="en-US" smtClean="0"/>
              <a:pPr/>
              <a:t>9/24/16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30FCD8-84D7-F549-A3EA-9E9ED2A7AED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72061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30FCD8-84D7-F549-A3EA-9E9ED2A7AEDD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2213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30FCD8-84D7-F549-A3EA-9E9ED2A7AEDD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0940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30FCD8-84D7-F549-A3EA-9E9ED2A7AEDD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1593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30FCD8-84D7-F549-A3EA-9E9ED2A7AEDD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5826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63BBF-DD99-0D4B-AF09-E52E9657EE7E}" type="datetime2">
              <a:rPr lang="en-US" smtClean="0"/>
              <a:t>Saturday, September 24,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9B57A-87CF-C642-AC66-1992EAFC61E9}" type="datetime2">
              <a:rPr lang="en-US" smtClean="0"/>
              <a:t>Saturday, September 24,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1653E-1BE0-7E4C-80FE-1B8B2FCD6971}" type="datetime2">
              <a:rPr lang="en-US" smtClean="0"/>
              <a:t>Saturday, September 24,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FED5E-2542-324D-BB1E-F57588C3E847}" type="datetime2">
              <a:rPr lang="en-US" smtClean="0"/>
              <a:t>Saturday, September 24,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E6ACF-29A2-EE4A-8641-DCAD1F1BB939}" type="datetime2">
              <a:rPr lang="en-US" smtClean="0"/>
              <a:t>Saturday, September 24,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CB2BE-40A2-EC41-B1FD-1AA70A8EBE7C}" type="datetime2">
              <a:rPr lang="en-US" smtClean="0"/>
              <a:t>Saturday, September 24,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A7757-ECC1-0647-B6A8-1726A829F9DE}" type="datetime2">
              <a:rPr lang="en-US" smtClean="0"/>
              <a:t>Saturday, September 24, 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90996-8550-9546-BD18-3732484D7F3D}" type="datetime2">
              <a:rPr lang="en-US" smtClean="0"/>
              <a:t>Saturday, September 24, 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1C6FA-3C20-AD48-859C-ED309804C3DA}" type="datetime2">
              <a:rPr lang="en-US" smtClean="0"/>
              <a:t>Saturday, September 24, 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F5C6C-EF35-1547-AEFB-BF240A2EBA06}" type="datetime2">
              <a:rPr lang="en-US" smtClean="0"/>
              <a:t>Saturday, September 24,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4F7DA-52EF-6B4B-B846-FEF6B1E89CCD}" type="datetime2">
              <a:rPr lang="en-US" smtClean="0"/>
              <a:t>Saturday, September 24,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6728C896-60DA-6146-B883-F62F68205235}" type="datetime2">
              <a:rPr lang="en-US" smtClean="0"/>
              <a:t>Saturday, September 24, 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404040"/>
                </a:solidFill>
              </a:rPr>
              <a:t>Introduction to Theoretical Computer Science</a:t>
            </a:r>
          </a:p>
        </p:txBody>
      </p:sp>
      <p:sp>
        <p:nvSpPr>
          <p:cNvPr id="16386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Clr>
                <a:srgbClr val="404040"/>
              </a:buClr>
              <a:buFont typeface="Arial" charset="0"/>
              <a:buNone/>
            </a:pPr>
            <a:r>
              <a:rPr lang="en-US" dirty="0" smtClean="0">
                <a:solidFill>
                  <a:srgbClr val="404040"/>
                </a:solidFill>
              </a:rPr>
              <a:t>CSC 304</a:t>
            </a:r>
          </a:p>
          <a:p>
            <a:pPr>
              <a:buClr>
                <a:srgbClr val="404040"/>
              </a:buClr>
              <a:buFont typeface="Arial" charset="0"/>
              <a:buNone/>
            </a:pPr>
            <a:r>
              <a:rPr lang="en-US" dirty="0" smtClean="0">
                <a:solidFill>
                  <a:srgbClr val="404040"/>
                </a:solidFill>
              </a:rPr>
              <a:t>Professor </a:t>
            </a:r>
            <a:r>
              <a:rPr lang="en-US" dirty="0" err="1" smtClean="0">
                <a:solidFill>
                  <a:srgbClr val="404040"/>
                </a:solidFill>
              </a:rPr>
              <a:t>Lucci</a:t>
            </a:r>
            <a:r>
              <a:rPr lang="en-US" dirty="0" smtClean="0">
                <a:solidFill>
                  <a:srgbClr val="404040"/>
                </a:solidFill>
              </a:rPr>
              <a:t> </a:t>
            </a:r>
          </a:p>
          <a:p>
            <a:pPr>
              <a:buClr>
                <a:srgbClr val="404040"/>
              </a:buClr>
              <a:buFont typeface="Arial" charset="0"/>
              <a:buNone/>
            </a:pPr>
            <a:endParaRPr lang="en-US" dirty="0" smtClean="0">
              <a:solidFill>
                <a:srgbClr val="404040"/>
              </a:solidFill>
            </a:endParaRPr>
          </a:p>
          <a:p>
            <a:pPr>
              <a:buClr>
                <a:srgbClr val="404040"/>
              </a:buClr>
              <a:buFont typeface="Arial" charset="0"/>
              <a:buNone/>
            </a:pPr>
            <a:r>
              <a:rPr lang="en-US" sz="4000" dirty="0" smtClean="0">
                <a:solidFill>
                  <a:srgbClr val="404040"/>
                </a:solidFill>
              </a:rPr>
              <a:t>Lecture 3</a:t>
            </a:r>
          </a:p>
        </p:txBody>
      </p:sp>
    </p:spTree>
    <p:extLst>
      <p:ext uri="{BB962C8B-B14F-4D97-AF65-F5344CB8AC3E}">
        <p14:creationId xmlns:p14="http://schemas.microsoft.com/office/powerpoint/2010/main" val="3209186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Substring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97000"/>
            <a:ext cx="8229600" cy="5080000"/>
          </a:xfrm>
        </p:spPr>
        <p:txBody>
          <a:bodyPr>
            <a:noAutofit/>
          </a:bodyPr>
          <a:lstStyle/>
          <a:p>
            <a:r>
              <a:rPr lang="en-US" b="1" dirty="0">
                <a:latin typeface="Times New Roman"/>
                <a:cs typeface="Times New Roman"/>
              </a:rPr>
              <a:t>Definition: Substring</a:t>
            </a:r>
            <a:endParaRPr lang="en-US" dirty="0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US" dirty="0" smtClean="0">
                <a:latin typeface="Times New Roman"/>
                <a:cs typeface="Times New Roman"/>
              </a:rPr>
              <a:t>	let </a:t>
            </a:r>
            <a:r>
              <a:rPr lang="en-US" dirty="0">
                <a:latin typeface="Times New Roman"/>
                <a:cs typeface="Times New Roman"/>
              </a:rPr>
              <a:t>the </a:t>
            </a:r>
            <a:r>
              <a:rPr lang="en-US" b="1" dirty="0">
                <a:latin typeface="Times New Roman"/>
                <a:cs typeface="Times New Roman"/>
              </a:rPr>
              <a:t> string </a:t>
            </a:r>
            <a:r>
              <a:rPr lang="en-US" b="1" dirty="0">
                <a:latin typeface="Symbol" charset="2"/>
                <a:cs typeface="Symbol" charset="2"/>
              </a:rPr>
              <a:t>a</a:t>
            </a:r>
            <a:r>
              <a:rPr lang="en-US" b="1" dirty="0">
                <a:latin typeface="Times New Roman"/>
                <a:cs typeface="Times New Roman"/>
              </a:rPr>
              <a:t>= uvw , v </a:t>
            </a:r>
            <a:r>
              <a:rPr lang="en-US" dirty="0">
                <a:latin typeface="Times New Roman"/>
                <a:cs typeface="Times New Roman"/>
              </a:rPr>
              <a:t>is a </a:t>
            </a:r>
            <a:r>
              <a:rPr lang="en-US" b="1" dirty="0">
                <a:latin typeface="Times New Roman"/>
                <a:cs typeface="Times New Roman"/>
              </a:rPr>
              <a:t>substring </a:t>
            </a:r>
            <a:r>
              <a:rPr lang="en-US" dirty="0">
                <a:latin typeface="Times New Roman"/>
                <a:cs typeface="Times New Roman"/>
              </a:rPr>
              <a:t>of</a:t>
            </a:r>
            <a:r>
              <a:rPr lang="en-US" b="1" dirty="0">
                <a:latin typeface="Times New Roman"/>
                <a:cs typeface="Times New Roman"/>
              </a:rPr>
              <a:t> </a:t>
            </a:r>
            <a:r>
              <a:rPr lang="en-US" b="1" dirty="0">
                <a:latin typeface="Symbol" charset="2"/>
                <a:cs typeface="Symbol" charset="2"/>
              </a:rPr>
              <a:t>a</a:t>
            </a:r>
            <a:endParaRPr lang="en-US" dirty="0" smtClean="0">
              <a:latin typeface="Symbol" charset="2"/>
              <a:cs typeface="Symbol" charset="2"/>
            </a:endParaRPr>
          </a:p>
          <a:p>
            <a:endParaRPr lang="en-US" b="1" dirty="0" smtClean="0">
              <a:latin typeface="Times New Roman"/>
              <a:cs typeface="Times New Roman"/>
            </a:endParaRPr>
          </a:p>
          <a:p>
            <a:endParaRPr lang="en-US" b="1" dirty="0" smtClean="0">
              <a:latin typeface="Times New Roman"/>
              <a:cs typeface="Times New Roman"/>
            </a:endParaRPr>
          </a:p>
          <a:p>
            <a:r>
              <a:rPr lang="en-US" b="1" dirty="0" smtClean="0">
                <a:latin typeface="Times New Roman"/>
                <a:cs typeface="Times New Roman"/>
              </a:rPr>
              <a:t>Definition </a:t>
            </a:r>
            <a:r>
              <a:rPr lang="en-US" b="1" dirty="0">
                <a:latin typeface="Times New Roman"/>
                <a:cs typeface="Times New Roman"/>
              </a:rPr>
              <a:t>: </a:t>
            </a:r>
            <a:r>
              <a:rPr lang="en-US" dirty="0">
                <a:latin typeface="Times New Roman"/>
                <a:cs typeface="Times New Roman"/>
              </a:rPr>
              <a:t>A </a:t>
            </a:r>
            <a:r>
              <a:rPr lang="en-US" b="1" dirty="0">
                <a:latin typeface="Times New Roman"/>
                <a:cs typeface="Times New Roman"/>
              </a:rPr>
              <a:t>prefix </a:t>
            </a:r>
            <a:r>
              <a:rPr lang="en-US" dirty="0">
                <a:latin typeface="Times New Roman"/>
                <a:cs typeface="Times New Roman"/>
              </a:rPr>
              <a:t> of a string is a substring that occurs “at the </a:t>
            </a:r>
            <a:r>
              <a:rPr lang="en-US" dirty="0" smtClean="0">
                <a:latin typeface="Times New Roman"/>
                <a:cs typeface="Times New Roman"/>
              </a:rPr>
              <a:t>beginning” </a:t>
            </a:r>
            <a:r>
              <a:rPr lang="en-US" dirty="0">
                <a:latin typeface="Times New Roman"/>
                <a:cs typeface="Times New Roman"/>
              </a:rPr>
              <a:t>of  that string </a:t>
            </a:r>
            <a:r>
              <a:rPr lang="en-US" dirty="0" smtClean="0">
                <a:latin typeface="Times New Roman"/>
                <a:cs typeface="Times New Roman"/>
              </a:rPr>
              <a:t>.</a:t>
            </a:r>
          </a:p>
          <a:p>
            <a:pPr marL="0" indent="0">
              <a:buNone/>
            </a:pPr>
            <a:r>
              <a:rPr lang="en-US" dirty="0" smtClean="0">
                <a:latin typeface="Times New Roman"/>
                <a:cs typeface="Times New Roman"/>
              </a:rPr>
              <a:t>	 </a:t>
            </a:r>
            <a:r>
              <a:rPr lang="en-US" dirty="0">
                <a:latin typeface="Times New Roman"/>
                <a:cs typeface="Times New Roman"/>
              </a:rPr>
              <a:t>i.e. </a:t>
            </a:r>
            <a:r>
              <a:rPr lang="en-US" b="1" dirty="0" smtClean="0">
                <a:latin typeface="Symbol" charset="2"/>
                <a:cs typeface="Symbol" charset="2"/>
              </a:rPr>
              <a:t>a</a:t>
            </a:r>
            <a:r>
              <a:rPr lang="en-US" b="1" dirty="0" smtClean="0">
                <a:latin typeface="Times New Roman"/>
                <a:cs typeface="Times New Roman"/>
              </a:rPr>
              <a:t> = uvw     </a:t>
            </a:r>
            <a:r>
              <a:rPr lang="en-US" dirty="0">
                <a:latin typeface="Times New Roman"/>
                <a:cs typeface="Times New Roman"/>
              </a:rPr>
              <a:t>u is a </a:t>
            </a:r>
            <a:r>
              <a:rPr lang="en-US" b="1" dirty="0">
                <a:latin typeface="Times New Roman"/>
                <a:cs typeface="Times New Roman"/>
              </a:rPr>
              <a:t>prefix </a:t>
            </a:r>
            <a:r>
              <a:rPr lang="en-US" dirty="0">
                <a:latin typeface="Times New Roman"/>
                <a:cs typeface="Times New Roman"/>
              </a:rPr>
              <a:t>of </a:t>
            </a:r>
            <a:r>
              <a:rPr lang="en-US" b="1" dirty="0" smtClean="0">
                <a:latin typeface="Symbol" charset="2"/>
                <a:cs typeface="Symbol" charset="2"/>
              </a:rPr>
              <a:t>a</a:t>
            </a:r>
          </a:p>
          <a:p>
            <a:pPr marL="0" indent="0">
              <a:buNone/>
            </a:pPr>
            <a:endParaRPr lang="en-US" b="1" dirty="0" smtClean="0">
              <a:latin typeface="Times New Roman"/>
              <a:cs typeface="Times New Roman"/>
            </a:endParaRPr>
          </a:p>
          <a:p>
            <a:r>
              <a:rPr lang="en-US" b="1" dirty="0" smtClean="0">
                <a:latin typeface="Times New Roman"/>
                <a:cs typeface="Times New Roman"/>
              </a:rPr>
              <a:t>Definition </a:t>
            </a:r>
            <a:r>
              <a:rPr lang="en-US" b="1" dirty="0">
                <a:latin typeface="Times New Roman"/>
                <a:cs typeface="Times New Roman"/>
              </a:rPr>
              <a:t>: </a:t>
            </a:r>
            <a:r>
              <a:rPr lang="en-US" dirty="0">
                <a:latin typeface="Times New Roman"/>
                <a:cs typeface="Times New Roman"/>
              </a:rPr>
              <a:t>A </a:t>
            </a:r>
            <a:r>
              <a:rPr lang="en-US" b="1" dirty="0">
                <a:latin typeface="Times New Roman"/>
                <a:cs typeface="Times New Roman"/>
              </a:rPr>
              <a:t>suffix </a:t>
            </a:r>
            <a:r>
              <a:rPr lang="en-US" dirty="0">
                <a:latin typeface="Times New Roman"/>
                <a:cs typeface="Times New Roman"/>
              </a:rPr>
              <a:t> of a string is a substring that occurs “at the </a:t>
            </a:r>
            <a:r>
              <a:rPr lang="en-US" dirty="0" smtClean="0">
                <a:latin typeface="Times New Roman"/>
                <a:cs typeface="Times New Roman"/>
              </a:rPr>
              <a:t>end” </a:t>
            </a:r>
            <a:r>
              <a:rPr lang="en-US" dirty="0">
                <a:latin typeface="Times New Roman"/>
                <a:cs typeface="Times New Roman"/>
              </a:rPr>
              <a:t>of  that string .</a:t>
            </a:r>
          </a:p>
          <a:p>
            <a:r>
              <a:rPr lang="en-US" dirty="0">
                <a:latin typeface="Times New Roman"/>
                <a:cs typeface="Times New Roman"/>
              </a:rPr>
              <a:t> i.e. </a:t>
            </a:r>
            <a:r>
              <a:rPr lang="en-US" b="1" dirty="0" smtClean="0">
                <a:latin typeface="Symbol" charset="2"/>
                <a:cs typeface="Symbol" charset="2"/>
              </a:rPr>
              <a:t>a </a:t>
            </a:r>
            <a:r>
              <a:rPr lang="en-US" b="1" dirty="0" smtClean="0">
                <a:latin typeface="Times New Roman"/>
                <a:cs typeface="Times New Roman"/>
              </a:rPr>
              <a:t>= </a:t>
            </a:r>
            <a:r>
              <a:rPr lang="en-US" b="1" dirty="0">
                <a:latin typeface="Times New Roman"/>
                <a:cs typeface="Times New Roman"/>
              </a:rPr>
              <a:t>uvw     </a:t>
            </a:r>
            <a:r>
              <a:rPr lang="en-US" dirty="0">
                <a:latin typeface="Times New Roman"/>
                <a:cs typeface="Times New Roman"/>
              </a:rPr>
              <a:t>w is a </a:t>
            </a:r>
            <a:r>
              <a:rPr lang="en-US" b="1" dirty="0">
                <a:latin typeface="Times New Roman"/>
                <a:cs typeface="Times New Roman"/>
              </a:rPr>
              <a:t>suffix </a:t>
            </a:r>
            <a:r>
              <a:rPr lang="en-US" dirty="0">
                <a:latin typeface="Times New Roman"/>
                <a:cs typeface="Times New Roman"/>
              </a:rPr>
              <a:t>of </a:t>
            </a:r>
            <a:r>
              <a:rPr lang="en-US" b="1" dirty="0">
                <a:latin typeface="Symbol" charset="2"/>
                <a:cs typeface="Symbol" charset="2"/>
              </a:rPr>
              <a:t>a</a:t>
            </a:r>
            <a:endParaRPr lang="en-US" dirty="0">
              <a:latin typeface="Symbol" charset="2"/>
              <a:cs typeface="Symbol" charset="2"/>
            </a:endParaRPr>
          </a:p>
          <a:p>
            <a:endParaRPr lang="en-US" b="1" dirty="0" smtClean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b="1" dirty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dirty="0" smtClean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492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Substring …</a:t>
            </a:r>
            <a:r>
              <a:rPr lang="en-US" dirty="0" err="1" smtClean="0"/>
              <a:t>Con’t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b="1" dirty="0">
                <a:latin typeface="Times New Roman"/>
                <a:cs typeface="Times New Roman"/>
              </a:rPr>
              <a:t>example: </a:t>
            </a:r>
            <a:r>
              <a:rPr lang="en-US" dirty="0">
                <a:latin typeface="Times New Roman"/>
                <a:cs typeface="Times New Roman"/>
              </a:rPr>
              <a:t>consider the string </a:t>
            </a:r>
            <a:r>
              <a:rPr lang="en-US" b="1" dirty="0">
                <a:latin typeface="Symbol" charset="2"/>
                <a:cs typeface="Symbol" charset="2"/>
              </a:rPr>
              <a:t>a</a:t>
            </a:r>
            <a:r>
              <a:rPr lang="en-US" b="1" dirty="0">
                <a:latin typeface="Times New Roman"/>
                <a:cs typeface="Times New Roman"/>
              </a:rPr>
              <a:t> = 0101 over </a:t>
            </a:r>
            <a:r>
              <a:rPr lang="en-US" b="1" i="1" dirty="0">
                <a:latin typeface="Times New Roman"/>
                <a:cs typeface="Times New Roman"/>
              </a:rPr>
              <a:t>={0,1</a:t>
            </a:r>
            <a:r>
              <a:rPr lang="en-US" b="1" i="1" dirty="0" smtClean="0">
                <a:latin typeface="Times New Roman"/>
                <a:cs typeface="Times New Roman"/>
              </a:rPr>
              <a:t>}</a:t>
            </a:r>
          </a:p>
          <a:p>
            <a:pPr lvl="0"/>
            <a:endParaRPr lang="en-US" dirty="0">
              <a:latin typeface="Times New Roman"/>
              <a:cs typeface="Times New Roman"/>
            </a:endParaRPr>
          </a:p>
          <a:p>
            <a:pPr lvl="0"/>
            <a:r>
              <a:rPr lang="en-US" dirty="0">
                <a:latin typeface="Times New Roman"/>
                <a:cs typeface="Times New Roman"/>
              </a:rPr>
              <a:t>The </a:t>
            </a:r>
            <a:r>
              <a:rPr lang="en-US" b="1" dirty="0" smtClean="0">
                <a:latin typeface="Times New Roman"/>
                <a:cs typeface="Times New Roman"/>
              </a:rPr>
              <a:t>prefixes </a:t>
            </a:r>
            <a:r>
              <a:rPr lang="en-US" dirty="0">
                <a:latin typeface="Times New Roman"/>
                <a:cs typeface="Times New Roman"/>
              </a:rPr>
              <a:t>of</a:t>
            </a:r>
            <a:r>
              <a:rPr lang="en-US" dirty="0">
                <a:latin typeface="Symbol" charset="2"/>
                <a:cs typeface="Symbol" charset="2"/>
              </a:rPr>
              <a:t> </a:t>
            </a:r>
            <a:r>
              <a:rPr lang="en-US" b="1" dirty="0">
                <a:latin typeface="Symbol" charset="2"/>
                <a:cs typeface="Symbol" charset="2"/>
              </a:rPr>
              <a:t>a </a:t>
            </a:r>
            <a:r>
              <a:rPr lang="en-US" dirty="0">
                <a:latin typeface="Times New Roman"/>
                <a:cs typeface="Times New Roman"/>
              </a:rPr>
              <a:t>include : </a:t>
            </a:r>
            <a:r>
              <a:rPr lang="en-US" b="1" dirty="0">
                <a:latin typeface="Times New Roman"/>
                <a:cs typeface="Times New Roman"/>
              </a:rPr>
              <a:t>0</a:t>
            </a:r>
            <a:r>
              <a:rPr lang="en-US" b="1" dirty="0" smtClean="0">
                <a:latin typeface="Times New Roman"/>
                <a:cs typeface="Times New Roman"/>
              </a:rPr>
              <a:t>, 01</a:t>
            </a:r>
            <a:r>
              <a:rPr lang="en-US" b="1" dirty="0">
                <a:latin typeface="Times New Roman"/>
                <a:cs typeface="Times New Roman"/>
              </a:rPr>
              <a:t>, and 010 </a:t>
            </a:r>
            <a:r>
              <a:rPr lang="en-US" dirty="0">
                <a:latin typeface="Times New Roman"/>
                <a:cs typeface="Times New Roman"/>
              </a:rPr>
              <a:t>  we note that </a:t>
            </a:r>
            <a:r>
              <a:rPr lang="en-US" b="1" dirty="0">
                <a:latin typeface="Times New Roman"/>
                <a:cs typeface="Times New Roman"/>
              </a:rPr>
              <a:t>every </a:t>
            </a:r>
            <a:r>
              <a:rPr lang="en-US" dirty="0">
                <a:latin typeface="Times New Roman"/>
                <a:cs typeface="Times New Roman"/>
              </a:rPr>
              <a:t>string is a </a:t>
            </a:r>
            <a:r>
              <a:rPr lang="en-US" b="1" dirty="0">
                <a:latin typeface="Times New Roman"/>
                <a:cs typeface="Times New Roman"/>
              </a:rPr>
              <a:t>prefix </a:t>
            </a:r>
            <a:r>
              <a:rPr lang="en-US" dirty="0">
                <a:latin typeface="Times New Roman"/>
                <a:cs typeface="Times New Roman"/>
              </a:rPr>
              <a:t>of itself and </a:t>
            </a:r>
            <a:r>
              <a:rPr lang="en-US" b="1" i="1" dirty="0">
                <a:latin typeface="Times New Roman"/>
                <a:cs typeface="Times New Roman"/>
              </a:rPr>
              <a:t>ϵ</a:t>
            </a:r>
            <a:r>
              <a:rPr lang="en-US" b="1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is a </a:t>
            </a:r>
            <a:r>
              <a:rPr lang="en-US" b="1" dirty="0">
                <a:latin typeface="Times New Roman"/>
                <a:cs typeface="Times New Roman"/>
              </a:rPr>
              <a:t>prefix </a:t>
            </a:r>
            <a:r>
              <a:rPr lang="en-US" dirty="0">
                <a:latin typeface="Times New Roman"/>
                <a:cs typeface="Times New Roman"/>
              </a:rPr>
              <a:t>of </a:t>
            </a:r>
            <a:r>
              <a:rPr lang="en-US" b="1" dirty="0">
                <a:latin typeface="Times New Roman"/>
                <a:cs typeface="Times New Roman"/>
              </a:rPr>
              <a:t>every string.</a:t>
            </a:r>
            <a:endParaRPr lang="en-US" dirty="0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US" b="1" dirty="0">
                <a:latin typeface="Times New Roman"/>
                <a:cs typeface="Times New Roman"/>
              </a:rPr>
              <a:t> </a:t>
            </a:r>
            <a:endParaRPr lang="en-US" dirty="0">
              <a:latin typeface="Times New Roman"/>
              <a:cs typeface="Times New Roman"/>
            </a:endParaRPr>
          </a:p>
          <a:p>
            <a:pPr lvl="0"/>
            <a:r>
              <a:rPr lang="en-US" b="1" dirty="0">
                <a:latin typeface="Times New Roman"/>
                <a:cs typeface="Times New Roman"/>
              </a:rPr>
              <a:t>The </a:t>
            </a:r>
            <a:r>
              <a:rPr lang="en-US" b="1" dirty="0" smtClean="0">
                <a:latin typeface="Times New Roman"/>
                <a:cs typeface="Times New Roman"/>
              </a:rPr>
              <a:t>complete set </a:t>
            </a:r>
            <a:r>
              <a:rPr lang="en-US" b="1" dirty="0">
                <a:latin typeface="Times New Roman"/>
                <a:cs typeface="Times New Roman"/>
              </a:rPr>
              <a:t>of prefixes of 0101 is </a:t>
            </a:r>
            <a:r>
              <a:rPr lang="en-US" b="1" dirty="0" smtClean="0">
                <a:latin typeface="Times New Roman"/>
                <a:cs typeface="Times New Roman"/>
              </a:rPr>
              <a:t>:</a:t>
            </a:r>
          </a:p>
          <a:p>
            <a:pPr marL="0" indent="0">
              <a:buNone/>
            </a:pPr>
            <a:r>
              <a:rPr lang="en-US" b="1" i="1" dirty="0" smtClean="0">
                <a:latin typeface="Times New Roman"/>
                <a:cs typeface="Times New Roman"/>
              </a:rPr>
              <a:t>ϵ</a:t>
            </a:r>
            <a:r>
              <a:rPr lang="en-US" b="1" dirty="0" smtClean="0">
                <a:latin typeface="Times New Roman"/>
                <a:cs typeface="Times New Roman"/>
              </a:rPr>
              <a:t> </a:t>
            </a:r>
            <a:r>
              <a:rPr lang="en-US" b="1" dirty="0">
                <a:latin typeface="Times New Roman"/>
                <a:cs typeface="Times New Roman"/>
              </a:rPr>
              <a:t>, 0, 01, 010, 0101  	// </a:t>
            </a:r>
            <a:r>
              <a:rPr lang="en-US" dirty="0">
                <a:latin typeface="Times New Roman"/>
                <a:cs typeface="Times New Roman"/>
              </a:rPr>
              <a:t>the first four are </a:t>
            </a:r>
            <a:r>
              <a:rPr lang="en-US" b="1" dirty="0">
                <a:latin typeface="Times New Roman"/>
                <a:cs typeface="Times New Roman"/>
              </a:rPr>
              <a:t>proper </a:t>
            </a:r>
            <a:r>
              <a:rPr lang="en-US" b="1" dirty="0" smtClean="0">
                <a:latin typeface="Times New Roman"/>
                <a:cs typeface="Times New Roman"/>
              </a:rPr>
              <a:t>prefixes</a:t>
            </a:r>
          </a:p>
          <a:p>
            <a:endParaRPr lang="en-US" dirty="0">
              <a:latin typeface="Times New Roman"/>
              <a:cs typeface="Times New Roman"/>
            </a:endParaRPr>
          </a:p>
          <a:p>
            <a:pPr lvl="0"/>
            <a:r>
              <a:rPr lang="en-US" b="1" dirty="0">
                <a:latin typeface="Times New Roman"/>
                <a:cs typeface="Times New Roman"/>
              </a:rPr>
              <a:t>The </a:t>
            </a:r>
            <a:r>
              <a:rPr lang="en-US" b="1" dirty="0" smtClean="0">
                <a:latin typeface="Times New Roman"/>
                <a:cs typeface="Times New Roman"/>
              </a:rPr>
              <a:t>complete set </a:t>
            </a:r>
            <a:r>
              <a:rPr lang="en-US" b="1" dirty="0">
                <a:latin typeface="Times New Roman"/>
                <a:cs typeface="Times New Roman"/>
              </a:rPr>
              <a:t>of suffixes of 0101 is :</a:t>
            </a:r>
            <a:endParaRPr lang="en-US" dirty="0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US" b="1" i="1" dirty="0">
                <a:latin typeface="Times New Roman"/>
                <a:cs typeface="Times New Roman"/>
              </a:rPr>
              <a:t>ϵ</a:t>
            </a:r>
            <a:r>
              <a:rPr lang="en-US" b="1" dirty="0">
                <a:latin typeface="Times New Roman"/>
                <a:cs typeface="Times New Roman"/>
              </a:rPr>
              <a:t> , 1, 01, 101, </a:t>
            </a:r>
            <a:r>
              <a:rPr lang="en-US" dirty="0" smtClean="0">
                <a:latin typeface="Times New Roman"/>
                <a:cs typeface="Times New Roman"/>
              </a:rPr>
              <a:t>and </a:t>
            </a:r>
            <a:r>
              <a:rPr lang="en-US" b="1" dirty="0" smtClean="0">
                <a:latin typeface="Times New Roman"/>
                <a:cs typeface="Times New Roman"/>
              </a:rPr>
              <a:t>0101  </a:t>
            </a:r>
            <a:r>
              <a:rPr lang="en-US" b="1" dirty="0">
                <a:latin typeface="Times New Roman"/>
                <a:cs typeface="Times New Roman"/>
              </a:rPr>
              <a:t> </a:t>
            </a:r>
            <a:r>
              <a:rPr lang="en-US" b="1" dirty="0" smtClean="0">
                <a:latin typeface="Times New Roman"/>
                <a:cs typeface="Times New Roman"/>
              </a:rPr>
              <a:t>/</a:t>
            </a:r>
            <a:r>
              <a:rPr lang="en-US" b="1" dirty="0">
                <a:latin typeface="Times New Roman"/>
                <a:cs typeface="Times New Roman"/>
              </a:rPr>
              <a:t>/ </a:t>
            </a:r>
            <a:r>
              <a:rPr lang="en-US" dirty="0">
                <a:latin typeface="Times New Roman"/>
                <a:cs typeface="Times New Roman"/>
              </a:rPr>
              <a:t>the first four are</a:t>
            </a:r>
            <a:r>
              <a:rPr lang="en-US" b="1" dirty="0">
                <a:latin typeface="Times New Roman"/>
                <a:cs typeface="Times New Roman"/>
              </a:rPr>
              <a:t> proper suffixes</a:t>
            </a:r>
            <a:endParaRPr lang="en-US" dirty="0">
              <a:latin typeface="Times New Roman"/>
              <a:cs typeface="Times New Roman"/>
            </a:endParaRPr>
          </a:p>
          <a:p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559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Substrings… Con’t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2000" dirty="0"/>
              <a:t>The </a:t>
            </a:r>
            <a:r>
              <a:rPr lang="en-US" sz="2000" b="1" dirty="0"/>
              <a:t>Subwords (or substrings) of  </a:t>
            </a:r>
            <a:r>
              <a:rPr lang="en-US" sz="2000" b="1" dirty="0">
                <a:latin typeface="Symbol" charset="2"/>
                <a:cs typeface="Symbol" charset="2"/>
              </a:rPr>
              <a:t>a</a:t>
            </a:r>
            <a:r>
              <a:rPr lang="en-US" sz="2000" b="1" dirty="0"/>
              <a:t> = 0101 </a:t>
            </a:r>
            <a:endParaRPr lang="en-US" sz="2000" dirty="0"/>
          </a:p>
          <a:p>
            <a:pPr lvl="1"/>
            <a:r>
              <a:rPr lang="en-US" i="1" dirty="0"/>
              <a:t>ϵ</a:t>
            </a:r>
            <a:r>
              <a:rPr lang="en-US" dirty="0"/>
              <a:t> , 0, 01, 010, 0101 </a:t>
            </a:r>
            <a:r>
              <a:rPr lang="en-US" b="1" dirty="0"/>
              <a:t>	//every prefix </a:t>
            </a:r>
            <a:r>
              <a:rPr lang="en-US" dirty="0"/>
              <a:t>is a </a:t>
            </a:r>
            <a:r>
              <a:rPr lang="en-US" b="1" dirty="0"/>
              <a:t>subword</a:t>
            </a:r>
            <a:endParaRPr lang="en-US" dirty="0"/>
          </a:p>
          <a:p>
            <a:pPr lvl="1"/>
            <a:r>
              <a:rPr lang="en-US" i="1" dirty="0"/>
              <a:t>1, 101</a:t>
            </a:r>
            <a:r>
              <a:rPr lang="en-US" dirty="0"/>
              <a:t>			//as is </a:t>
            </a:r>
            <a:r>
              <a:rPr lang="en-US" b="1" dirty="0"/>
              <a:t>every suffix </a:t>
            </a:r>
            <a:endParaRPr lang="en-US" dirty="0"/>
          </a:p>
          <a:p>
            <a:pPr marL="0" indent="0">
              <a:buNone/>
            </a:pPr>
            <a:endParaRPr lang="en-US" sz="2000" dirty="0"/>
          </a:p>
          <a:p>
            <a:pPr lvl="1">
              <a:buFont typeface="Wingdings" charset="2"/>
              <a:buChar char="Ø"/>
            </a:pPr>
            <a:r>
              <a:rPr lang="en-US" b="1" dirty="0"/>
              <a:t>A</a:t>
            </a:r>
            <a:r>
              <a:rPr lang="en-US" b="1" dirty="0" smtClean="0"/>
              <a:t>re </a:t>
            </a:r>
            <a:r>
              <a:rPr lang="en-US" b="1" dirty="0"/>
              <a:t>there any </a:t>
            </a:r>
            <a:r>
              <a:rPr lang="en-US" b="1" dirty="0" smtClean="0"/>
              <a:t>others?</a:t>
            </a:r>
            <a:endParaRPr lang="en-US" dirty="0"/>
          </a:p>
          <a:p>
            <a:pPr lvl="1">
              <a:buFont typeface="Wingdings" charset="2"/>
              <a:buChar char="Ø"/>
            </a:pPr>
            <a:r>
              <a:rPr lang="en-US" dirty="0"/>
              <a:t> </a:t>
            </a:r>
            <a:r>
              <a:rPr lang="en-US" dirty="0" smtClean="0"/>
              <a:t>we </a:t>
            </a:r>
            <a:r>
              <a:rPr lang="en-US" dirty="0"/>
              <a:t>observed that a string of length 4 has 5 prefixes </a:t>
            </a:r>
            <a:endParaRPr lang="en-US" dirty="0" smtClean="0"/>
          </a:p>
          <a:p>
            <a:pPr lvl="1">
              <a:buFont typeface="Wingdings" charset="2"/>
              <a:buChar char="Ø"/>
            </a:pPr>
            <a:r>
              <a:rPr lang="en-US" dirty="0"/>
              <a:t>More generally, if </a:t>
            </a:r>
            <a:r>
              <a:rPr lang="en-US" b="1" dirty="0" smtClean="0"/>
              <a:t>| </a:t>
            </a:r>
            <a:r>
              <a:rPr lang="en-US" b="1" dirty="0" smtClean="0">
                <a:latin typeface="Symbol" charset="2"/>
                <a:cs typeface="Symbol" charset="2"/>
              </a:rPr>
              <a:t>a </a:t>
            </a:r>
            <a:r>
              <a:rPr lang="en-US" b="1" dirty="0" smtClean="0"/>
              <a:t>| = n</a:t>
            </a:r>
            <a:r>
              <a:rPr lang="en-US" b="1" dirty="0"/>
              <a:t>, </a:t>
            </a:r>
            <a:r>
              <a:rPr lang="en-US" dirty="0"/>
              <a:t>then</a:t>
            </a:r>
            <a:r>
              <a:rPr lang="en-US" b="1" dirty="0"/>
              <a:t> </a:t>
            </a:r>
            <a:r>
              <a:rPr lang="en-US" b="1" dirty="0">
                <a:latin typeface="Symbol" charset="2"/>
                <a:cs typeface="Symbol" charset="2"/>
              </a:rPr>
              <a:t>a</a:t>
            </a:r>
            <a:r>
              <a:rPr lang="en-US" b="1" dirty="0"/>
              <a:t> </a:t>
            </a:r>
            <a:r>
              <a:rPr lang="en-US" dirty="0"/>
              <a:t>has</a:t>
            </a:r>
            <a:r>
              <a:rPr lang="en-US" b="1" dirty="0"/>
              <a:t> n+1 prefixes</a:t>
            </a:r>
            <a:endParaRPr lang="en-US" dirty="0"/>
          </a:p>
          <a:p>
            <a:pPr lvl="1">
              <a:buFont typeface="Wingdings" charset="2"/>
              <a:buChar char="Ø"/>
            </a:pPr>
            <a:r>
              <a:rPr lang="en-US" b="1" dirty="0" smtClean="0"/>
              <a:t>A </a:t>
            </a:r>
            <a:r>
              <a:rPr lang="en-US" b="1" dirty="0"/>
              <a:t>similar results </a:t>
            </a:r>
            <a:r>
              <a:rPr lang="en-US" b="1" dirty="0" smtClean="0"/>
              <a:t>holds </a:t>
            </a:r>
            <a:r>
              <a:rPr lang="en-US" dirty="0"/>
              <a:t>for the </a:t>
            </a:r>
            <a:r>
              <a:rPr lang="en-US" b="1" dirty="0"/>
              <a:t>number of </a:t>
            </a:r>
            <a:r>
              <a:rPr lang="en-US" b="1" dirty="0" smtClean="0"/>
              <a:t>suffixes</a:t>
            </a:r>
          </a:p>
          <a:p>
            <a:pPr marL="274320" lvl="1" indent="0">
              <a:buNone/>
            </a:pPr>
            <a:endParaRPr lang="en-US" dirty="0"/>
          </a:p>
          <a:p>
            <a:pPr lvl="0"/>
            <a:r>
              <a:rPr lang="en-US" sz="2000" b="1" dirty="0" smtClean="0"/>
              <a:t>How would you prove these two results ?</a:t>
            </a:r>
            <a:endParaRPr lang="en-US" sz="2000" dirty="0" smtClean="0"/>
          </a:p>
          <a:p>
            <a:endParaRPr lang="en-US" sz="2000" dirty="0" smtClean="0"/>
          </a:p>
          <a:p>
            <a:pPr lvl="0"/>
            <a:r>
              <a:rPr lang="en-US" sz="2000" dirty="0" smtClean="0"/>
              <a:t>Counting  the number of </a:t>
            </a:r>
            <a:r>
              <a:rPr lang="en-US" sz="2000" b="1" dirty="0" smtClean="0"/>
              <a:t>subwords in a word appears more difficult . why is this so?</a:t>
            </a:r>
            <a:endParaRPr lang="en-US" sz="2000" dirty="0" smtClean="0"/>
          </a:p>
          <a:p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012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 </a:t>
            </a:r>
            <a:br>
              <a:rPr lang="en-US" dirty="0"/>
            </a:br>
            <a:r>
              <a:rPr lang="en-US" dirty="0"/>
              <a:t>Concatenation …extended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b="1" dirty="0">
                <a:latin typeface="Times New Roman"/>
                <a:cs typeface="Times New Roman"/>
              </a:rPr>
              <a:t>Concatenation </a:t>
            </a:r>
            <a:r>
              <a:rPr lang="en-US" dirty="0" smtClean="0">
                <a:latin typeface="Times New Roman"/>
                <a:cs typeface="Times New Roman"/>
              </a:rPr>
              <a:t>of </a:t>
            </a:r>
            <a:r>
              <a:rPr lang="en-US" b="1" dirty="0" smtClean="0">
                <a:latin typeface="Times New Roman"/>
                <a:cs typeface="Times New Roman"/>
              </a:rPr>
              <a:t>a set </a:t>
            </a:r>
            <a:r>
              <a:rPr lang="en-US" dirty="0">
                <a:latin typeface="Times New Roman"/>
                <a:cs typeface="Times New Roman"/>
              </a:rPr>
              <a:t>of </a:t>
            </a:r>
            <a:r>
              <a:rPr lang="en-US" b="1" dirty="0">
                <a:latin typeface="Times New Roman"/>
                <a:cs typeface="Times New Roman"/>
              </a:rPr>
              <a:t>strings</a:t>
            </a:r>
            <a:endParaRPr lang="en-US" dirty="0">
              <a:latin typeface="Times New Roman"/>
              <a:cs typeface="Times New Roman"/>
            </a:endParaRPr>
          </a:p>
          <a:p>
            <a:pPr lvl="1">
              <a:buFont typeface="Wingdings" charset="2"/>
              <a:buChar char="Ø"/>
            </a:pPr>
            <a:r>
              <a:rPr lang="en-US" sz="2400" dirty="0">
                <a:latin typeface="Times New Roman"/>
                <a:cs typeface="Times New Roman"/>
              </a:rPr>
              <a:t>Let A = </a:t>
            </a:r>
            <a:r>
              <a:rPr lang="en-US" sz="2400" dirty="0" smtClean="0">
                <a:latin typeface="Times New Roman"/>
                <a:cs typeface="Times New Roman"/>
              </a:rPr>
              <a:t>{ 0,1 }</a:t>
            </a:r>
            <a:r>
              <a:rPr lang="en-US" sz="2400" dirty="0">
                <a:latin typeface="Times New Roman"/>
                <a:cs typeface="Times New Roman"/>
              </a:rPr>
              <a:t>, B=</a:t>
            </a:r>
            <a:r>
              <a:rPr lang="en-US" sz="2400" dirty="0" smtClean="0">
                <a:latin typeface="Times New Roman"/>
                <a:cs typeface="Times New Roman"/>
              </a:rPr>
              <a:t>{ a, b }</a:t>
            </a:r>
            <a:endParaRPr lang="en-US" sz="2400" dirty="0">
              <a:latin typeface="Times New Roman"/>
              <a:cs typeface="Times New Roman"/>
            </a:endParaRPr>
          </a:p>
          <a:p>
            <a:pPr marL="274320" lvl="1" indent="0">
              <a:buNone/>
            </a:pPr>
            <a:r>
              <a:rPr lang="en-US" sz="2400" dirty="0" smtClean="0">
                <a:latin typeface="Times New Roman"/>
                <a:cs typeface="Times New Roman"/>
              </a:rPr>
              <a:t>Then</a:t>
            </a:r>
            <a:r>
              <a:rPr lang="en-US" sz="2400" dirty="0">
                <a:latin typeface="Times New Roman"/>
                <a:cs typeface="Times New Roman"/>
              </a:rPr>
              <a:t>, </a:t>
            </a:r>
            <a:r>
              <a:rPr lang="en-US" sz="2400" b="1" dirty="0">
                <a:latin typeface="Times New Roman"/>
                <a:cs typeface="Times New Roman"/>
              </a:rPr>
              <a:t>A </a:t>
            </a:r>
            <a:r>
              <a:rPr lang="en-US" sz="1400" b="1" baseline="30000" dirty="0" smtClean="0">
                <a:latin typeface="Times New Roman"/>
                <a:cs typeface="Times New Roman"/>
              </a:rPr>
              <a:t>o</a:t>
            </a:r>
            <a:r>
              <a:rPr lang="en-US" sz="2400" b="1" dirty="0" smtClean="0">
                <a:latin typeface="Times New Roman"/>
                <a:cs typeface="Times New Roman"/>
              </a:rPr>
              <a:t> </a:t>
            </a:r>
            <a:r>
              <a:rPr lang="en-US" sz="2400" b="1" dirty="0">
                <a:latin typeface="Times New Roman"/>
                <a:cs typeface="Times New Roman"/>
              </a:rPr>
              <a:t>B = </a:t>
            </a:r>
            <a:r>
              <a:rPr lang="en-US" sz="2400" b="1" dirty="0" smtClean="0">
                <a:latin typeface="Times New Roman"/>
                <a:cs typeface="Times New Roman"/>
              </a:rPr>
              <a:t>{ </a:t>
            </a:r>
            <a:r>
              <a:rPr lang="en-US" sz="2400" b="1" dirty="0" smtClean="0">
                <a:latin typeface="Symbol" charset="2"/>
                <a:cs typeface="Symbol" charset="2"/>
              </a:rPr>
              <a:t>w </a:t>
            </a:r>
            <a:r>
              <a:rPr lang="en-US" sz="2400" b="1" dirty="0">
                <a:latin typeface="Times New Roman"/>
                <a:cs typeface="Times New Roman"/>
              </a:rPr>
              <a:t>= </a:t>
            </a:r>
            <a:r>
              <a:rPr lang="en-US" sz="2400" b="1" dirty="0">
                <a:latin typeface="Symbol" charset="2"/>
                <a:cs typeface="Symbol" charset="2"/>
              </a:rPr>
              <a:t>ab </a:t>
            </a:r>
            <a:r>
              <a:rPr lang="en-US" sz="2400" b="1" dirty="0" smtClean="0">
                <a:latin typeface="Symbol" charset="2"/>
                <a:cs typeface="Symbol" charset="2"/>
              </a:rPr>
              <a:t> | a</a:t>
            </a:r>
            <a:r>
              <a:rPr lang="en-US" sz="2400" b="1" i="1" dirty="0" smtClean="0">
                <a:latin typeface="Symbol" charset="2"/>
                <a:cs typeface="Symbol" charset="2"/>
              </a:rPr>
              <a:t> </a:t>
            </a:r>
            <a:r>
              <a:rPr lang="en-US" sz="2400" b="1" i="1" dirty="0">
                <a:latin typeface="Times New Roman"/>
                <a:cs typeface="Times New Roman"/>
              </a:rPr>
              <a:t>ϵ</a:t>
            </a:r>
            <a:r>
              <a:rPr lang="en-US" sz="2400" b="1" dirty="0">
                <a:latin typeface="Times New Roman"/>
                <a:cs typeface="Times New Roman"/>
              </a:rPr>
              <a:t> A, </a:t>
            </a:r>
            <a:r>
              <a:rPr lang="en-US" sz="2400" b="1" dirty="0">
                <a:latin typeface="Symbol" charset="2"/>
                <a:cs typeface="Symbol" charset="2"/>
              </a:rPr>
              <a:t>b</a:t>
            </a:r>
            <a:r>
              <a:rPr lang="en-US" sz="2400" b="1" i="1" dirty="0">
                <a:latin typeface="Times New Roman"/>
                <a:cs typeface="Times New Roman"/>
              </a:rPr>
              <a:t> ϵ</a:t>
            </a:r>
            <a:r>
              <a:rPr lang="en-US" sz="2400" b="1" dirty="0">
                <a:latin typeface="Times New Roman"/>
                <a:cs typeface="Times New Roman"/>
              </a:rPr>
              <a:t> </a:t>
            </a:r>
            <a:r>
              <a:rPr lang="en-US" sz="2400" b="1" dirty="0" smtClean="0">
                <a:latin typeface="Times New Roman"/>
                <a:cs typeface="Times New Roman"/>
              </a:rPr>
              <a:t>B }</a:t>
            </a:r>
            <a:r>
              <a:rPr lang="en-US" sz="2400" dirty="0" smtClean="0">
                <a:latin typeface="Times New Roman"/>
                <a:cs typeface="Times New Roman"/>
              </a:rPr>
              <a:t> 	</a:t>
            </a:r>
          </a:p>
          <a:p>
            <a:pPr marL="274320" lvl="1" indent="0">
              <a:buNone/>
            </a:pPr>
            <a:r>
              <a:rPr lang="en-US" sz="2400" b="1" dirty="0" smtClean="0">
                <a:latin typeface="Times New Roman"/>
                <a:cs typeface="Times New Roman"/>
              </a:rPr>
              <a:t>i.e. A</a:t>
            </a:r>
            <a:r>
              <a:rPr lang="en-US" sz="2400" b="1" baseline="30000" dirty="0" smtClean="0">
                <a:latin typeface="Times New Roman"/>
                <a:cs typeface="Times New Roman"/>
              </a:rPr>
              <a:t> </a:t>
            </a:r>
            <a:r>
              <a:rPr lang="en-US" sz="1400" b="1" baseline="30000" dirty="0" smtClean="0">
                <a:latin typeface="Times New Roman"/>
                <a:cs typeface="Times New Roman"/>
              </a:rPr>
              <a:t>o</a:t>
            </a:r>
            <a:r>
              <a:rPr lang="en-US" sz="2400" b="1" baseline="30000" dirty="0" smtClean="0">
                <a:latin typeface="Times New Roman"/>
                <a:cs typeface="Times New Roman"/>
              </a:rPr>
              <a:t> </a:t>
            </a:r>
            <a:r>
              <a:rPr lang="en-US" sz="2400" b="1" dirty="0" smtClean="0">
                <a:latin typeface="Times New Roman"/>
                <a:cs typeface="Times New Roman"/>
              </a:rPr>
              <a:t>B </a:t>
            </a:r>
            <a:r>
              <a:rPr lang="en-US" sz="2400" b="1" dirty="0">
                <a:latin typeface="Times New Roman"/>
                <a:cs typeface="Times New Roman"/>
              </a:rPr>
              <a:t>= </a:t>
            </a:r>
            <a:r>
              <a:rPr lang="en-US" sz="2400" b="1" dirty="0" smtClean="0">
                <a:latin typeface="Times New Roman"/>
                <a:cs typeface="Times New Roman"/>
              </a:rPr>
              <a:t>{ 0a, 0b, 1a, 1b }</a:t>
            </a:r>
            <a:endParaRPr lang="en-US" sz="2400" dirty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b="1" dirty="0" smtClean="0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US" b="1" dirty="0" smtClean="0">
                <a:latin typeface="Times New Roman"/>
                <a:cs typeface="Times New Roman"/>
              </a:rPr>
              <a:t>Observe </a:t>
            </a:r>
            <a:r>
              <a:rPr lang="en-US" dirty="0">
                <a:latin typeface="Times New Roman"/>
                <a:cs typeface="Times New Roman"/>
              </a:rPr>
              <a:t>that if</a:t>
            </a:r>
            <a:r>
              <a:rPr lang="en-US" b="1" dirty="0">
                <a:latin typeface="Times New Roman"/>
                <a:cs typeface="Times New Roman"/>
              </a:rPr>
              <a:t> |A| = m </a:t>
            </a:r>
            <a:r>
              <a:rPr lang="en-US" dirty="0">
                <a:latin typeface="Times New Roman"/>
                <a:cs typeface="Times New Roman"/>
              </a:rPr>
              <a:t>and</a:t>
            </a:r>
            <a:r>
              <a:rPr lang="en-US" b="1" dirty="0">
                <a:latin typeface="Times New Roman"/>
                <a:cs typeface="Times New Roman"/>
              </a:rPr>
              <a:t> |B</a:t>
            </a:r>
            <a:r>
              <a:rPr lang="en-US" b="1" dirty="0" smtClean="0">
                <a:latin typeface="Times New Roman"/>
                <a:cs typeface="Times New Roman"/>
              </a:rPr>
              <a:t>| = n</a:t>
            </a:r>
            <a:r>
              <a:rPr lang="en-US" b="1" dirty="0">
                <a:latin typeface="Times New Roman"/>
                <a:cs typeface="Times New Roman"/>
              </a:rPr>
              <a:t>, </a:t>
            </a:r>
            <a:r>
              <a:rPr lang="en-US" dirty="0">
                <a:latin typeface="Times New Roman"/>
                <a:cs typeface="Times New Roman"/>
              </a:rPr>
              <a:t>then </a:t>
            </a:r>
          </a:p>
          <a:p>
            <a:pPr marL="0" indent="0">
              <a:buNone/>
            </a:pPr>
            <a:r>
              <a:rPr lang="en-US" b="1" dirty="0" smtClean="0">
                <a:latin typeface="Times New Roman"/>
                <a:cs typeface="Times New Roman"/>
              </a:rPr>
              <a:t>| A</a:t>
            </a:r>
            <a:r>
              <a:rPr lang="en-US" b="1" baseline="30000" dirty="0" smtClean="0">
                <a:latin typeface="Times New Roman"/>
                <a:cs typeface="Times New Roman"/>
              </a:rPr>
              <a:t> </a:t>
            </a:r>
            <a:r>
              <a:rPr lang="en-US" sz="1400" b="1" baseline="30000" dirty="0" smtClean="0">
                <a:latin typeface="Times New Roman"/>
                <a:cs typeface="Times New Roman"/>
              </a:rPr>
              <a:t>o  </a:t>
            </a:r>
            <a:r>
              <a:rPr lang="en-US" b="1" dirty="0" smtClean="0">
                <a:latin typeface="Times New Roman"/>
                <a:cs typeface="Times New Roman"/>
              </a:rPr>
              <a:t>B | = m*n  	// </a:t>
            </a:r>
            <a:r>
              <a:rPr lang="en-US" dirty="0" smtClean="0">
                <a:latin typeface="Times New Roman"/>
                <a:cs typeface="Times New Roman"/>
              </a:rPr>
              <a:t>Prove why</a:t>
            </a:r>
          </a:p>
          <a:p>
            <a:pPr marL="0" indent="0">
              <a:buNone/>
            </a:pP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834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 </a:t>
            </a:r>
            <a:br>
              <a:rPr lang="en-US" dirty="0"/>
            </a:br>
            <a:r>
              <a:rPr lang="en-US" dirty="0"/>
              <a:t>Concatenation …extended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>
              <a:buNone/>
            </a:pPr>
            <a:r>
              <a:rPr lang="en-US" b="1" dirty="0" smtClean="0">
                <a:latin typeface="Times New Roman"/>
                <a:cs typeface="Times New Roman"/>
              </a:rPr>
              <a:t>Note</a:t>
            </a:r>
            <a:r>
              <a:rPr lang="en-US" b="1" dirty="0">
                <a:latin typeface="Times New Roman"/>
                <a:cs typeface="Times New Roman"/>
              </a:rPr>
              <a:t>: A</a:t>
            </a:r>
            <a:r>
              <a:rPr lang="en-US" b="1" baseline="30000" dirty="0">
                <a:latin typeface="Times New Roman"/>
                <a:cs typeface="Times New Roman"/>
              </a:rPr>
              <a:t>2 </a:t>
            </a:r>
            <a:r>
              <a:rPr lang="en-US" b="1" dirty="0">
                <a:latin typeface="Times New Roman"/>
                <a:cs typeface="Times New Roman"/>
              </a:rPr>
              <a:t>= </a:t>
            </a:r>
            <a:r>
              <a:rPr lang="en-US" b="1" dirty="0" smtClean="0">
                <a:latin typeface="Times New Roman"/>
                <a:cs typeface="Times New Roman"/>
              </a:rPr>
              <a:t>A </a:t>
            </a:r>
            <a:r>
              <a:rPr lang="en-US" sz="1400" b="1" baseline="30000" dirty="0" smtClean="0">
                <a:latin typeface="Times New Roman"/>
                <a:cs typeface="Times New Roman"/>
              </a:rPr>
              <a:t>o</a:t>
            </a:r>
            <a:r>
              <a:rPr lang="en-US" b="1" baseline="-25000" dirty="0" smtClean="0">
                <a:latin typeface="Times New Roman"/>
                <a:cs typeface="Times New Roman"/>
              </a:rPr>
              <a:t> </a:t>
            </a:r>
            <a:r>
              <a:rPr lang="en-US" b="1" dirty="0" smtClean="0">
                <a:latin typeface="Times New Roman"/>
                <a:cs typeface="Times New Roman"/>
              </a:rPr>
              <a:t>A </a:t>
            </a:r>
            <a:r>
              <a:rPr lang="en-US" b="1" dirty="0">
                <a:latin typeface="Times New Roman"/>
                <a:cs typeface="Times New Roman"/>
              </a:rPr>
              <a:t>= </a:t>
            </a:r>
            <a:r>
              <a:rPr lang="en-US" b="1" dirty="0" smtClean="0">
                <a:latin typeface="Times New Roman"/>
                <a:cs typeface="Times New Roman"/>
              </a:rPr>
              <a:t>{0, 1} </a:t>
            </a:r>
            <a:r>
              <a:rPr lang="en-US" sz="1400" b="1" baseline="30000" dirty="0" smtClean="0">
                <a:latin typeface="Times New Roman"/>
                <a:cs typeface="Times New Roman"/>
              </a:rPr>
              <a:t>o</a:t>
            </a:r>
            <a:r>
              <a:rPr lang="en-US" b="1" dirty="0" smtClean="0">
                <a:latin typeface="Times New Roman"/>
                <a:cs typeface="Times New Roman"/>
              </a:rPr>
              <a:t>  {0, 1} </a:t>
            </a:r>
            <a:r>
              <a:rPr lang="en-US" b="1" dirty="0">
                <a:latin typeface="Times New Roman"/>
                <a:cs typeface="Times New Roman"/>
              </a:rPr>
              <a:t>= </a:t>
            </a:r>
            <a:r>
              <a:rPr lang="en-US" b="1" dirty="0" smtClean="0">
                <a:latin typeface="Times New Roman"/>
                <a:cs typeface="Times New Roman"/>
              </a:rPr>
              <a:t>{00, 01, 10, 11}</a:t>
            </a:r>
            <a:endParaRPr lang="en-US" dirty="0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US" b="1" dirty="0">
                <a:latin typeface="Times New Roman"/>
                <a:cs typeface="Times New Roman"/>
              </a:rPr>
              <a:t>		</a:t>
            </a:r>
            <a:r>
              <a:rPr lang="en-US" b="1" dirty="0" smtClean="0">
                <a:latin typeface="Times New Roman"/>
                <a:cs typeface="Times New Roman"/>
              </a:rPr>
              <a:t>i.e. </a:t>
            </a:r>
            <a:r>
              <a:rPr lang="en-US" b="1" dirty="0">
                <a:latin typeface="Times New Roman"/>
                <a:cs typeface="Times New Roman"/>
              </a:rPr>
              <a:t>all strings of length two formed from </a:t>
            </a:r>
            <a:r>
              <a:rPr lang="en-US" b="1" dirty="0" smtClean="0">
                <a:latin typeface="Times New Roman"/>
                <a:cs typeface="Times New Roman"/>
              </a:rPr>
              <a:t>A</a:t>
            </a:r>
          </a:p>
          <a:p>
            <a:pPr marL="0" indent="0">
              <a:buNone/>
            </a:pPr>
            <a:endParaRPr lang="en-US" dirty="0">
              <a:latin typeface="Times New Roman"/>
              <a:cs typeface="Times New Roman"/>
            </a:endParaRPr>
          </a:p>
          <a:p>
            <a:pPr lvl="0"/>
            <a:r>
              <a:rPr lang="en-US" b="1" dirty="0">
                <a:latin typeface="Times New Roman"/>
                <a:cs typeface="Times New Roman"/>
              </a:rPr>
              <a:t>Similarly: </a:t>
            </a:r>
            <a:endParaRPr lang="en-US" b="1" dirty="0" smtClean="0">
              <a:latin typeface="Times New Roman"/>
              <a:cs typeface="Times New Roman"/>
            </a:endParaRPr>
          </a:p>
          <a:p>
            <a:pPr lvl="0"/>
            <a:r>
              <a:rPr lang="en-US" dirty="0" smtClean="0">
                <a:latin typeface="Times New Roman"/>
                <a:cs typeface="Times New Roman"/>
              </a:rPr>
              <a:t>A</a:t>
            </a:r>
            <a:r>
              <a:rPr lang="en-US" baseline="30000" dirty="0" smtClean="0">
                <a:latin typeface="Times New Roman"/>
                <a:cs typeface="Times New Roman"/>
              </a:rPr>
              <a:t>3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= </a:t>
            </a:r>
            <a:r>
              <a:rPr lang="en-US" dirty="0" smtClean="0">
                <a:latin typeface="Times New Roman"/>
                <a:cs typeface="Times New Roman"/>
              </a:rPr>
              <a:t>A </a:t>
            </a:r>
            <a:r>
              <a:rPr lang="en-US" sz="1400" baseline="30000" dirty="0" smtClean="0">
                <a:latin typeface="Times New Roman"/>
                <a:cs typeface="Times New Roman"/>
              </a:rPr>
              <a:t>o</a:t>
            </a:r>
            <a:r>
              <a:rPr lang="en-US" dirty="0" smtClean="0">
                <a:latin typeface="Times New Roman"/>
                <a:cs typeface="Times New Roman"/>
              </a:rPr>
              <a:t> A </a:t>
            </a:r>
            <a:r>
              <a:rPr lang="en-US" sz="1400" baseline="30000" dirty="0" smtClean="0">
                <a:latin typeface="Times New Roman"/>
                <a:cs typeface="Times New Roman"/>
              </a:rPr>
              <a:t>o</a:t>
            </a:r>
            <a:r>
              <a:rPr lang="en-US" dirty="0" smtClean="0">
                <a:latin typeface="Times New Roman"/>
                <a:cs typeface="Times New Roman"/>
              </a:rPr>
              <a:t> A </a:t>
            </a:r>
            <a:r>
              <a:rPr lang="en-US" dirty="0">
                <a:latin typeface="Times New Roman"/>
                <a:cs typeface="Times New Roman"/>
              </a:rPr>
              <a:t>= {0,1</a:t>
            </a:r>
            <a:r>
              <a:rPr lang="en-US" dirty="0" smtClean="0">
                <a:latin typeface="Times New Roman"/>
                <a:cs typeface="Times New Roman"/>
              </a:rPr>
              <a:t>} </a:t>
            </a:r>
            <a:r>
              <a:rPr lang="en-US" sz="1400" baseline="30000" dirty="0" smtClean="0">
                <a:latin typeface="Times New Roman"/>
                <a:cs typeface="Times New Roman"/>
              </a:rPr>
              <a:t>o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{0,1</a:t>
            </a:r>
            <a:r>
              <a:rPr lang="en-US" dirty="0" smtClean="0">
                <a:latin typeface="Times New Roman"/>
                <a:cs typeface="Times New Roman"/>
              </a:rPr>
              <a:t>} </a:t>
            </a:r>
            <a:r>
              <a:rPr lang="en-US" sz="1400" baseline="30000" dirty="0" smtClean="0">
                <a:latin typeface="Times New Roman"/>
                <a:cs typeface="Times New Roman"/>
              </a:rPr>
              <a:t>o </a:t>
            </a:r>
            <a:r>
              <a:rPr lang="en-US" dirty="0" smtClean="0">
                <a:latin typeface="Times New Roman"/>
                <a:cs typeface="Times New Roman"/>
              </a:rPr>
              <a:t>{</a:t>
            </a:r>
            <a:r>
              <a:rPr lang="en-US" dirty="0">
                <a:latin typeface="Times New Roman"/>
                <a:cs typeface="Times New Roman"/>
              </a:rPr>
              <a:t>0,1) </a:t>
            </a:r>
            <a:endParaRPr lang="en-US" dirty="0" smtClean="0">
              <a:latin typeface="Times New Roman"/>
              <a:cs typeface="Times New Roman"/>
            </a:endParaRPr>
          </a:p>
          <a:p>
            <a:pPr lvl="0"/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smtClean="0">
                <a:latin typeface="Times New Roman"/>
                <a:cs typeface="Times New Roman"/>
              </a:rPr>
              <a:t>   = {</a:t>
            </a:r>
            <a:r>
              <a:rPr lang="en-US" dirty="0">
                <a:latin typeface="Times New Roman"/>
                <a:cs typeface="Times New Roman"/>
              </a:rPr>
              <a:t>000</a:t>
            </a:r>
            <a:r>
              <a:rPr lang="en-US" dirty="0" smtClean="0">
                <a:latin typeface="Times New Roman"/>
                <a:cs typeface="Times New Roman"/>
              </a:rPr>
              <a:t>, 001, 011, 100, 101, 110, 111</a:t>
            </a:r>
            <a:r>
              <a:rPr lang="en-US" dirty="0">
                <a:latin typeface="Times New Roman"/>
                <a:cs typeface="Times New Roman"/>
              </a:rPr>
              <a:t>} </a:t>
            </a:r>
            <a:endParaRPr lang="en-US" dirty="0" smtClean="0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US" b="1" dirty="0" smtClean="0">
                <a:latin typeface="Times New Roman"/>
                <a:cs typeface="Times New Roman"/>
              </a:rPr>
              <a:t>All </a:t>
            </a:r>
            <a:r>
              <a:rPr lang="en-US" b="1" dirty="0">
                <a:latin typeface="Times New Roman"/>
                <a:cs typeface="Times New Roman"/>
              </a:rPr>
              <a:t>strings of length three over A</a:t>
            </a:r>
            <a:endParaRPr lang="en-US" dirty="0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US" b="1" dirty="0">
                <a:latin typeface="Times New Roman"/>
                <a:cs typeface="Times New Roman"/>
              </a:rPr>
              <a:t> </a:t>
            </a:r>
            <a:endParaRPr lang="en-US" dirty="0">
              <a:latin typeface="Times New Roman"/>
              <a:cs typeface="Times New Roman"/>
            </a:endParaRPr>
          </a:p>
          <a:p>
            <a:r>
              <a:rPr lang="en-US" b="1" dirty="0" smtClean="0">
                <a:latin typeface="Times New Roman"/>
                <a:cs typeface="Times New Roman"/>
              </a:rPr>
              <a:t>And A</a:t>
            </a:r>
            <a:r>
              <a:rPr lang="en-US" b="1" baseline="30000" dirty="0" smtClean="0">
                <a:latin typeface="Times New Roman"/>
                <a:cs typeface="Times New Roman"/>
              </a:rPr>
              <a:t>0</a:t>
            </a:r>
            <a:r>
              <a:rPr lang="en-US" b="1" dirty="0" smtClean="0">
                <a:latin typeface="Times New Roman"/>
                <a:cs typeface="Times New Roman"/>
              </a:rPr>
              <a:t> </a:t>
            </a:r>
            <a:r>
              <a:rPr lang="en-US" b="1" dirty="0">
                <a:latin typeface="Times New Roman"/>
                <a:cs typeface="Times New Roman"/>
              </a:rPr>
              <a:t>=? </a:t>
            </a:r>
            <a:r>
              <a:rPr lang="en-US" dirty="0">
                <a:latin typeface="Times New Roman"/>
                <a:cs typeface="Times New Roman"/>
              </a:rPr>
              <a:t>… the set of all strings of length zero over A</a:t>
            </a:r>
          </a:p>
          <a:p>
            <a:pPr lvl="1">
              <a:buFont typeface="Wingdings" charset="2"/>
              <a:buChar char="Ø"/>
            </a:pPr>
            <a:r>
              <a:rPr lang="en-US" sz="2400" b="1" dirty="0">
                <a:latin typeface="Times New Roman"/>
                <a:cs typeface="Times New Roman"/>
              </a:rPr>
              <a:t>	A</a:t>
            </a:r>
            <a:r>
              <a:rPr lang="en-US" sz="2400" b="1" baseline="30000" dirty="0">
                <a:latin typeface="Times New Roman"/>
                <a:cs typeface="Times New Roman"/>
              </a:rPr>
              <a:t>0</a:t>
            </a:r>
            <a:r>
              <a:rPr lang="en-US" sz="2400" b="1" dirty="0" smtClean="0">
                <a:latin typeface="Times New Roman"/>
                <a:cs typeface="Times New Roman"/>
              </a:rPr>
              <a:t>= </a:t>
            </a:r>
            <a:r>
              <a:rPr lang="en-US" sz="2400" b="1" dirty="0">
                <a:latin typeface="Times New Roman"/>
                <a:cs typeface="Times New Roman"/>
              </a:rPr>
              <a:t>{</a:t>
            </a:r>
            <a:r>
              <a:rPr lang="en-US" sz="2400" b="1" i="1" dirty="0">
                <a:latin typeface="Times New Roman"/>
                <a:cs typeface="Times New Roman"/>
              </a:rPr>
              <a:t> ϵ</a:t>
            </a:r>
            <a:r>
              <a:rPr lang="en-US" sz="2400" b="1" dirty="0">
                <a:latin typeface="Times New Roman"/>
                <a:cs typeface="Times New Roman"/>
              </a:rPr>
              <a:t>  }</a:t>
            </a:r>
            <a:endParaRPr lang="en-US" sz="2400" dirty="0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US" b="1" dirty="0">
                <a:latin typeface="Times New Roman"/>
                <a:cs typeface="Times New Roman"/>
              </a:rPr>
              <a:t>	Careful … </a:t>
            </a:r>
            <a:r>
              <a:rPr lang="en-US" b="1" dirty="0" smtClean="0">
                <a:latin typeface="Times New Roman"/>
                <a:cs typeface="Times New Roman"/>
              </a:rPr>
              <a:t>|</a:t>
            </a:r>
            <a:r>
              <a:rPr lang="en-US" b="1" dirty="0">
                <a:latin typeface="Times New Roman"/>
                <a:cs typeface="Times New Roman"/>
              </a:rPr>
              <a:t> </a:t>
            </a:r>
            <a:r>
              <a:rPr lang="en-US" b="1" dirty="0" smtClean="0">
                <a:latin typeface="Times New Roman"/>
                <a:cs typeface="Times New Roman"/>
              </a:rPr>
              <a:t>A</a:t>
            </a:r>
            <a:r>
              <a:rPr lang="en-US" b="1" baseline="30000" dirty="0" smtClean="0">
                <a:latin typeface="Times New Roman"/>
                <a:cs typeface="Times New Roman"/>
              </a:rPr>
              <a:t>0 </a:t>
            </a:r>
            <a:r>
              <a:rPr lang="en-US" b="1" dirty="0" smtClean="0">
                <a:latin typeface="Times New Roman"/>
                <a:cs typeface="Times New Roman"/>
              </a:rPr>
              <a:t>| = 1 </a:t>
            </a:r>
            <a:r>
              <a:rPr lang="en-US" dirty="0">
                <a:latin typeface="Times New Roman"/>
                <a:cs typeface="Times New Roman"/>
              </a:rPr>
              <a:t>and</a:t>
            </a:r>
            <a:r>
              <a:rPr lang="en-US" b="1" dirty="0">
                <a:latin typeface="Times New Roman"/>
                <a:cs typeface="Times New Roman"/>
              </a:rPr>
              <a:t> not </a:t>
            </a:r>
            <a:r>
              <a:rPr lang="en-US" dirty="0">
                <a:latin typeface="Times New Roman"/>
                <a:cs typeface="Times New Roman"/>
              </a:rPr>
              <a:t>zero</a:t>
            </a:r>
          </a:p>
          <a:p>
            <a:pPr marL="0" indent="0">
              <a:buNone/>
            </a:pP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917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 </a:t>
            </a:r>
            <a:r>
              <a:rPr lang="en-US" dirty="0"/>
              <a:t/>
            </a:r>
            <a:br>
              <a:rPr lang="en-US" dirty="0"/>
            </a:br>
            <a:r>
              <a:rPr lang="en-US" b="1" dirty="0"/>
              <a:t>Kleene closure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953000"/>
          </a:xfrm>
        </p:spPr>
        <p:txBody>
          <a:bodyPr>
            <a:noAutofit/>
          </a:bodyPr>
          <a:lstStyle/>
          <a:p>
            <a:pPr>
              <a:lnSpc>
                <a:spcPct val="140000"/>
              </a:lnSpc>
            </a:pPr>
            <a:r>
              <a:rPr lang="en-US" b="1" dirty="0" smtClean="0">
                <a:latin typeface="Times New Roman"/>
                <a:cs typeface="Times New Roman"/>
              </a:rPr>
              <a:t>Kleene </a:t>
            </a:r>
            <a:r>
              <a:rPr lang="en-US" b="1" dirty="0">
                <a:latin typeface="Times New Roman"/>
                <a:cs typeface="Times New Roman"/>
              </a:rPr>
              <a:t>closure of alphabet, </a:t>
            </a:r>
            <a:r>
              <a:rPr lang="en-US" b="1" dirty="0" smtClean="0">
                <a:latin typeface="Times New Roman"/>
                <a:cs typeface="Times New Roman"/>
              </a:rPr>
              <a:t>i.e. </a:t>
            </a:r>
            <a:endParaRPr lang="en-US" dirty="0">
              <a:latin typeface="Times New Roman"/>
              <a:cs typeface="Times New Roman"/>
            </a:endParaRPr>
          </a:p>
          <a:p>
            <a:pPr marL="0" indent="0">
              <a:lnSpc>
                <a:spcPct val="140000"/>
              </a:lnSpc>
              <a:buNone/>
            </a:pPr>
            <a:r>
              <a:rPr lang="en-US" b="1" dirty="0" smtClean="0">
                <a:latin typeface="Times New Roman"/>
                <a:cs typeface="Times New Roman"/>
              </a:rPr>
              <a:t>	A</a:t>
            </a:r>
            <a:r>
              <a:rPr lang="en-US" b="1" baseline="30000" dirty="0" smtClean="0">
                <a:latin typeface="Times New Roman"/>
                <a:cs typeface="Times New Roman"/>
              </a:rPr>
              <a:t>*</a:t>
            </a:r>
            <a:r>
              <a:rPr lang="en-US" b="1" dirty="0">
                <a:latin typeface="Times New Roman"/>
                <a:cs typeface="Times New Roman"/>
              </a:rPr>
              <a:t> </a:t>
            </a:r>
            <a:r>
              <a:rPr lang="en-US" b="1" dirty="0" smtClean="0">
                <a:latin typeface="Times New Roman"/>
                <a:cs typeface="Times New Roman"/>
              </a:rPr>
              <a:t>is </a:t>
            </a:r>
            <a:r>
              <a:rPr lang="en-US" b="1" dirty="0">
                <a:latin typeface="Times New Roman"/>
                <a:cs typeface="Times New Roman"/>
              </a:rPr>
              <a:t>the set of all strings that one can form </a:t>
            </a:r>
            <a:r>
              <a:rPr lang="en-US" b="1" dirty="0" smtClean="0">
                <a:latin typeface="Times New Roman"/>
                <a:cs typeface="Times New Roman"/>
              </a:rPr>
              <a:t>using </a:t>
            </a:r>
            <a:r>
              <a:rPr lang="en-US" b="1" dirty="0">
                <a:latin typeface="Times New Roman"/>
                <a:cs typeface="Times New Roman"/>
              </a:rPr>
              <a:t>the symbols </a:t>
            </a:r>
            <a:r>
              <a:rPr lang="en-US" b="1" dirty="0" smtClean="0">
                <a:latin typeface="Times New Roman"/>
                <a:cs typeface="Times New Roman"/>
              </a:rPr>
              <a:t>from an </a:t>
            </a:r>
            <a:r>
              <a:rPr lang="en-US" b="1" dirty="0">
                <a:latin typeface="Times New Roman"/>
                <a:cs typeface="Times New Roman"/>
              </a:rPr>
              <a:t>alphabet.</a:t>
            </a:r>
            <a:endParaRPr lang="en-US" dirty="0">
              <a:latin typeface="Times New Roman"/>
              <a:cs typeface="Times New Roman"/>
            </a:endParaRPr>
          </a:p>
          <a:p>
            <a:pPr marL="0" indent="0">
              <a:lnSpc>
                <a:spcPct val="140000"/>
              </a:lnSpc>
              <a:buNone/>
            </a:pPr>
            <a:r>
              <a:rPr lang="en-US" b="1" dirty="0" smtClean="0">
                <a:latin typeface="Times New Roman"/>
                <a:cs typeface="Times New Roman"/>
              </a:rPr>
              <a:t>More </a:t>
            </a:r>
            <a:r>
              <a:rPr lang="en-US" b="1" dirty="0">
                <a:latin typeface="Times New Roman"/>
                <a:cs typeface="Times New Roman"/>
              </a:rPr>
              <a:t>formally,</a:t>
            </a:r>
            <a:endParaRPr lang="en-US" dirty="0">
              <a:latin typeface="Times New Roman"/>
              <a:cs typeface="Times New Roman"/>
            </a:endParaRPr>
          </a:p>
          <a:p>
            <a:pPr marL="274320" lvl="1" indent="0">
              <a:lnSpc>
                <a:spcPct val="140000"/>
              </a:lnSpc>
              <a:buNone/>
            </a:pPr>
            <a:r>
              <a:rPr lang="en-US" sz="2400" dirty="0">
                <a:latin typeface="Times New Roman"/>
                <a:cs typeface="Times New Roman"/>
              </a:rPr>
              <a:t>If  </a:t>
            </a:r>
            <a:r>
              <a:rPr lang="en-US" sz="2400" dirty="0" smtClean="0">
                <a:latin typeface="Times New Roman"/>
                <a:cs typeface="Times New Roman"/>
              </a:rPr>
              <a:t>	 </a:t>
            </a:r>
            <a:r>
              <a:rPr lang="en-US" sz="2400" dirty="0">
                <a:latin typeface="Times New Roman"/>
                <a:cs typeface="Times New Roman"/>
              </a:rPr>
              <a:t>A={0,1} </a:t>
            </a:r>
            <a:endParaRPr lang="en-US" sz="2400" dirty="0" smtClean="0">
              <a:latin typeface="Times New Roman"/>
              <a:cs typeface="Times New Roman"/>
            </a:endParaRPr>
          </a:p>
          <a:p>
            <a:pPr marL="274320" lvl="1" indent="0">
              <a:lnSpc>
                <a:spcPct val="140000"/>
              </a:lnSpc>
              <a:buNone/>
            </a:pPr>
            <a:r>
              <a:rPr lang="en-US" sz="2400" dirty="0" smtClean="0">
                <a:latin typeface="Times New Roman"/>
                <a:cs typeface="Times New Roman"/>
              </a:rPr>
              <a:t>	A</a:t>
            </a:r>
            <a:r>
              <a:rPr lang="en-US" sz="2400" baseline="30000" dirty="0">
                <a:latin typeface="Times New Roman"/>
                <a:cs typeface="Times New Roman"/>
              </a:rPr>
              <a:t>*</a:t>
            </a:r>
            <a:r>
              <a:rPr lang="en-US" sz="2400" dirty="0">
                <a:latin typeface="Times New Roman"/>
                <a:cs typeface="Times New Roman"/>
              </a:rPr>
              <a:t> = </a:t>
            </a:r>
            <a:r>
              <a:rPr lang="en-US" sz="2400" b="1" dirty="0">
                <a:latin typeface="Times New Roman"/>
                <a:cs typeface="Times New Roman"/>
              </a:rPr>
              <a:t>A</a:t>
            </a:r>
            <a:r>
              <a:rPr lang="en-US" sz="2400" b="1" baseline="30000" dirty="0">
                <a:latin typeface="Times New Roman"/>
                <a:cs typeface="Times New Roman"/>
              </a:rPr>
              <a:t>0</a:t>
            </a:r>
            <a:r>
              <a:rPr lang="en-US" sz="2400" dirty="0" smtClean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U A</a:t>
            </a:r>
            <a:r>
              <a:rPr lang="en-US" sz="2400" baseline="30000" dirty="0">
                <a:latin typeface="Times New Roman"/>
                <a:cs typeface="Times New Roman"/>
              </a:rPr>
              <a:t>1</a:t>
            </a:r>
            <a:r>
              <a:rPr lang="en-US" sz="2400" dirty="0">
                <a:latin typeface="Times New Roman"/>
                <a:cs typeface="Times New Roman"/>
              </a:rPr>
              <a:t> U A</a:t>
            </a:r>
            <a:r>
              <a:rPr lang="en-US" sz="2400" baseline="30000" dirty="0">
                <a:latin typeface="Times New Roman"/>
                <a:cs typeface="Times New Roman"/>
              </a:rPr>
              <a:t>2</a:t>
            </a:r>
            <a:r>
              <a:rPr lang="en-US" sz="2400" dirty="0">
                <a:latin typeface="Times New Roman"/>
                <a:cs typeface="Times New Roman"/>
              </a:rPr>
              <a:t> … = </a:t>
            </a:r>
          </a:p>
          <a:p>
            <a:pPr marL="274320" lvl="1" indent="0">
              <a:lnSpc>
                <a:spcPct val="140000"/>
              </a:lnSpc>
              <a:buNone/>
            </a:pPr>
            <a:r>
              <a:rPr lang="en-US" sz="2400" b="1" dirty="0" smtClean="0">
                <a:latin typeface="Times New Roman"/>
                <a:cs typeface="Times New Roman"/>
              </a:rPr>
              <a:t>	     = </a:t>
            </a:r>
            <a:r>
              <a:rPr lang="en-US" sz="2400" dirty="0">
                <a:latin typeface="Times New Roman"/>
                <a:cs typeface="Times New Roman"/>
              </a:rPr>
              <a:t>{</a:t>
            </a:r>
            <a:r>
              <a:rPr lang="en-US" sz="2400" i="1" dirty="0">
                <a:latin typeface="Times New Roman"/>
                <a:cs typeface="Times New Roman"/>
              </a:rPr>
              <a:t> ϵ</a:t>
            </a:r>
            <a:r>
              <a:rPr lang="en-US" sz="2400" dirty="0">
                <a:latin typeface="Times New Roman"/>
                <a:cs typeface="Times New Roman"/>
              </a:rPr>
              <a:t> } U {0</a:t>
            </a:r>
            <a:r>
              <a:rPr lang="en-US" sz="2400" dirty="0" smtClean="0">
                <a:latin typeface="Times New Roman"/>
                <a:cs typeface="Times New Roman"/>
              </a:rPr>
              <a:t>, 1</a:t>
            </a:r>
            <a:r>
              <a:rPr lang="en-US" sz="2400" dirty="0">
                <a:latin typeface="Times New Roman"/>
                <a:cs typeface="Times New Roman"/>
              </a:rPr>
              <a:t>} U </a:t>
            </a:r>
            <a:r>
              <a:rPr lang="en-US" sz="2400" dirty="0" smtClean="0">
                <a:latin typeface="Times New Roman"/>
                <a:cs typeface="Times New Roman"/>
              </a:rPr>
              <a:t>{00, 01, 10, 11</a:t>
            </a:r>
            <a:r>
              <a:rPr lang="en-US" sz="2400" dirty="0">
                <a:latin typeface="Times New Roman"/>
                <a:cs typeface="Times New Roman"/>
              </a:rPr>
              <a:t>} U …</a:t>
            </a:r>
          </a:p>
          <a:p>
            <a:pPr marL="274320" lvl="1" indent="0">
              <a:lnSpc>
                <a:spcPct val="140000"/>
              </a:lnSpc>
              <a:buNone/>
            </a:pPr>
            <a:r>
              <a:rPr lang="en-US" sz="2400" b="1" dirty="0" smtClean="0">
                <a:latin typeface="Times New Roman"/>
                <a:cs typeface="Times New Roman"/>
              </a:rPr>
              <a:t>	    =</a:t>
            </a:r>
            <a:r>
              <a:rPr lang="en-US" sz="2400" b="1" dirty="0">
                <a:latin typeface="Times New Roman"/>
                <a:cs typeface="Times New Roman"/>
              </a:rPr>
              <a:t>{</a:t>
            </a:r>
            <a:r>
              <a:rPr lang="en-US" sz="2400" b="1" i="1" dirty="0">
                <a:latin typeface="Times New Roman"/>
                <a:cs typeface="Times New Roman"/>
              </a:rPr>
              <a:t> </a:t>
            </a:r>
            <a:r>
              <a:rPr lang="en-US" sz="2400" b="1" i="1" dirty="0" smtClean="0">
                <a:latin typeface="Times New Roman"/>
                <a:cs typeface="Times New Roman"/>
              </a:rPr>
              <a:t>ϵ</a:t>
            </a:r>
            <a:r>
              <a:rPr lang="en-US" sz="2400" b="1" dirty="0" smtClean="0">
                <a:latin typeface="Times New Roman"/>
                <a:cs typeface="Times New Roman"/>
              </a:rPr>
              <a:t>, 0 </a:t>
            </a:r>
            <a:r>
              <a:rPr lang="en-US" sz="2400" b="1" dirty="0">
                <a:latin typeface="Times New Roman"/>
                <a:cs typeface="Times New Roman"/>
              </a:rPr>
              <a:t>, 1, </a:t>
            </a:r>
            <a:r>
              <a:rPr lang="en-US" sz="2400" b="1" dirty="0" smtClean="0">
                <a:latin typeface="Times New Roman"/>
                <a:cs typeface="Times New Roman"/>
              </a:rPr>
              <a:t>00, 01,10</a:t>
            </a:r>
            <a:r>
              <a:rPr lang="en-US" sz="2400" b="1" dirty="0">
                <a:latin typeface="Times New Roman"/>
                <a:cs typeface="Times New Roman"/>
              </a:rPr>
              <a:t>, 11, 000, ... 111, ...</a:t>
            </a:r>
            <a:r>
              <a:rPr lang="en-US" sz="2400" b="1" dirty="0" smtClean="0">
                <a:latin typeface="Times New Roman"/>
                <a:cs typeface="Times New Roman"/>
              </a:rPr>
              <a:t>}</a:t>
            </a:r>
          </a:p>
          <a:p>
            <a:pPr marL="274320" lvl="1" indent="0">
              <a:lnSpc>
                <a:spcPct val="140000"/>
              </a:lnSpc>
              <a:buNone/>
            </a:pPr>
            <a:endParaRPr lang="en-US" sz="2400" dirty="0">
              <a:latin typeface="Times New Roman"/>
              <a:cs typeface="Times New Roman"/>
            </a:endParaRPr>
          </a:p>
        </p:txBody>
      </p:sp>
      <p:pic>
        <p:nvPicPr>
          <p:cNvPr id="4" name="Picture 3" descr="Screen Shot 2015-09-27 at 9.11.33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6429" y="4427071"/>
            <a:ext cx="838200" cy="39370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488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Kleene Closure … Con’t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lnSpc>
                <a:spcPct val="120000"/>
              </a:lnSpc>
            </a:pPr>
            <a:r>
              <a:rPr lang="en-US" b="1" dirty="0">
                <a:latin typeface="Times New Roman"/>
                <a:cs typeface="Times New Roman"/>
              </a:rPr>
              <a:t>Positive closure of an alphabet , written A</a:t>
            </a:r>
            <a:r>
              <a:rPr lang="en-US" b="1" baseline="30000" dirty="0">
                <a:latin typeface="Times New Roman"/>
                <a:cs typeface="Times New Roman"/>
              </a:rPr>
              <a:t>+</a:t>
            </a:r>
            <a:r>
              <a:rPr lang="en-US" b="1" dirty="0">
                <a:latin typeface="Times New Roman"/>
                <a:cs typeface="Times New Roman"/>
              </a:rPr>
              <a:t>    </a:t>
            </a:r>
            <a:endParaRPr lang="en-US" dirty="0">
              <a:latin typeface="Times New Roman"/>
              <a:cs typeface="Times New Roman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b="1" dirty="0">
                <a:latin typeface="Times New Roman"/>
                <a:cs typeface="Times New Roman"/>
              </a:rPr>
              <a:t>A</a:t>
            </a:r>
            <a:r>
              <a:rPr lang="en-US" b="1" baseline="30000" dirty="0">
                <a:latin typeface="Times New Roman"/>
                <a:cs typeface="Times New Roman"/>
              </a:rPr>
              <a:t>+ </a:t>
            </a:r>
            <a:r>
              <a:rPr lang="en-US" b="1" dirty="0">
                <a:latin typeface="Times New Roman"/>
                <a:cs typeface="Times New Roman"/>
              </a:rPr>
              <a:t>is the set of all strings of length one or greater formed from the symbols of some </a:t>
            </a:r>
            <a:r>
              <a:rPr lang="en-US" b="1" dirty="0" smtClean="0">
                <a:latin typeface="Times New Roman"/>
                <a:cs typeface="Times New Roman"/>
              </a:rPr>
              <a:t>alphabet</a:t>
            </a:r>
            <a:endParaRPr lang="en-US" dirty="0">
              <a:latin typeface="Times New Roman"/>
              <a:cs typeface="Times New Roman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b="1" dirty="0">
                <a:latin typeface="Times New Roman"/>
                <a:cs typeface="Times New Roman"/>
              </a:rPr>
              <a:t>A</a:t>
            </a:r>
            <a:r>
              <a:rPr lang="en-US" b="1" baseline="30000" dirty="0">
                <a:latin typeface="Times New Roman"/>
                <a:cs typeface="Times New Roman"/>
              </a:rPr>
              <a:t>+</a:t>
            </a:r>
            <a:r>
              <a:rPr lang="en-US" b="1" dirty="0">
                <a:latin typeface="Times New Roman"/>
                <a:cs typeface="Times New Roman"/>
              </a:rPr>
              <a:t> =</a:t>
            </a:r>
            <a:r>
              <a:rPr lang="en-US" b="1" i="1" dirty="0">
                <a:latin typeface="Times New Roman"/>
                <a:cs typeface="Times New Roman"/>
              </a:rPr>
              <a:t>        	 </a:t>
            </a:r>
            <a:r>
              <a:rPr lang="en-US" b="1" dirty="0">
                <a:latin typeface="Times New Roman"/>
                <a:cs typeface="Times New Roman"/>
              </a:rPr>
              <a:t>= A</a:t>
            </a:r>
            <a:r>
              <a:rPr lang="en-US" b="1" baseline="30000" dirty="0">
                <a:latin typeface="Times New Roman"/>
                <a:cs typeface="Times New Roman"/>
              </a:rPr>
              <a:t>*</a:t>
            </a:r>
            <a:r>
              <a:rPr lang="en-US" b="1" dirty="0">
                <a:latin typeface="Times New Roman"/>
                <a:cs typeface="Times New Roman"/>
              </a:rPr>
              <a:t> - </a:t>
            </a:r>
            <a:r>
              <a:rPr lang="en-US" b="1" dirty="0" smtClean="0">
                <a:latin typeface="Times New Roman"/>
                <a:cs typeface="Times New Roman"/>
              </a:rPr>
              <a:t>A</a:t>
            </a:r>
            <a:r>
              <a:rPr lang="en-US" b="1" baseline="30000" dirty="0" smtClean="0">
                <a:latin typeface="Times New Roman"/>
                <a:cs typeface="Times New Roman"/>
              </a:rPr>
              <a:t>0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b="1" baseline="30000" dirty="0">
                <a:latin typeface="Times New Roman"/>
                <a:cs typeface="Times New Roman"/>
              </a:rPr>
              <a:t> </a:t>
            </a:r>
            <a:r>
              <a:rPr lang="en-US" b="1" dirty="0" smtClean="0">
                <a:latin typeface="Times New Roman"/>
                <a:cs typeface="Times New Roman"/>
              </a:rPr>
              <a:t>    = </a:t>
            </a:r>
            <a:r>
              <a:rPr lang="en-US" b="1" dirty="0">
                <a:latin typeface="Times New Roman"/>
                <a:cs typeface="Times New Roman"/>
              </a:rPr>
              <a:t>{ 0</a:t>
            </a:r>
            <a:r>
              <a:rPr lang="en-US" b="1" dirty="0" smtClean="0">
                <a:latin typeface="Times New Roman"/>
                <a:cs typeface="Times New Roman"/>
              </a:rPr>
              <a:t>, 1, 00, 01, 10, 11, 000, … ,111, 0000, … ,1111, … }</a:t>
            </a:r>
            <a:endParaRPr lang="en-US" dirty="0">
              <a:latin typeface="Times New Roman"/>
              <a:cs typeface="Times New Roman"/>
            </a:endParaRPr>
          </a:p>
          <a:p>
            <a:pPr marL="0" indent="0">
              <a:lnSpc>
                <a:spcPct val="120000"/>
              </a:lnSpc>
              <a:buNone/>
            </a:pPr>
            <a:endParaRPr lang="en-US" dirty="0">
              <a:latin typeface="Times New Roman"/>
              <a:cs typeface="Times New Roman"/>
            </a:endParaRPr>
          </a:p>
          <a:p>
            <a:pPr>
              <a:lnSpc>
                <a:spcPct val="120000"/>
              </a:lnSpc>
            </a:pPr>
            <a:endParaRPr lang="en-US" dirty="0">
              <a:latin typeface="Times New Roman"/>
              <a:cs typeface="Times New Roman"/>
            </a:endParaRPr>
          </a:p>
        </p:txBody>
      </p:sp>
      <p:pic>
        <p:nvPicPr>
          <p:cNvPr id="5" name="Picture 4" descr="Screen Shot 2015-09-30 at 12.21.4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000" y="3211689"/>
            <a:ext cx="889000" cy="395111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424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en-US" b="1" dirty="0">
                <a:latin typeface="Times New Roman"/>
                <a:cs typeface="Times New Roman"/>
              </a:rPr>
              <a:t>Language L over some alphabet ∑</a:t>
            </a:r>
            <a:endParaRPr lang="en-US" dirty="0">
              <a:latin typeface="Times New Roman"/>
              <a:cs typeface="Times New Roman"/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en-US" b="1" dirty="0">
                <a:latin typeface="Times New Roman"/>
                <a:cs typeface="Times New Roman"/>
              </a:rPr>
              <a:t> L </a:t>
            </a:r>
            <a:r>
              <a:rPr lang="en-US" b="1" dirty="0" smtClean="0">
                <a:latin typeface="Times New Roman"/>
                <a:cs typeface="Times New Roman"/>
              </a:rPr>
              <a:t>⊆ ∑</a:t>
            </a:r>
            <a:r>
              <a:rPr lang="en-US" b="1" baseline="30000" dirty="0">
                <a:latin typeface="Times New Roman"/>
                <a:cs typeface="Times New Roman"/>
              </a:rPr>
              <a:t>*</a:t>
            </a:r>
            <a:r>
              <a:rPr lang="en-US" b="1" dirty="0">
                <a:latin typeface="Times New Roman"/>
                <a:cs typeface="Times New Roman"/>
              </a:rPr>
              <a:t> // </a:t>
            </a:r>
            <a:r>
              <a:rPr lang="en-US" b="1" dirty="0" smtClean="0">
                <a:latin typeface="Times New Roman"/>
                <a:cs typeface="Times New Roman"/>
              </a:rPr>
              <a:t>i.e. </a:t>
            </a:r>
            <a:r>
              <a:rPr lang="en-US" b="1" dirty="0">
                <a:latin typeface="Times New Roman"/>
                <a:cs typeface="Times New Roman"/>
              </a:rPr>
              <a:t>L is a subset of ∑</a:t>
            </a:r>
            <a:r>
              <a:rPr lang="en-US" b="1" baseline="30000" dirty="0">
                <a:latin typeface="Times New Roman"/>
                <a:cs typeface="Times New Roman"/>
              </a:rPr>
              <a:t>*</a:t>
            </a:r>
            <a:endParaRPr lang="en-US" dirty="0">
              <a:latin typeface="Times New Roman"/>
              <a:cs typeface="Times New Roman"/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en-US" b="1" dirty="0" smtClean="0">
                <a:latin typeface="Times New Roman"/>
                <a:cs typeface="Times New Roman"/>
              </a:rPr>
              <a:t>Examples:</a:t>
            </a:r>
            <a:endParaRPr lang="en-US" dirty="0" smtClean="0">
              <a:latin typeface="Times New Roman"/>
              <a:cs typeface="Times New Roman"/>
            </a:endParaRPr>
          </a:p>
          <a:p>
            <a:pPr marL="0" lvl="0" indent="0">
              <a:lnSpc>
                <a:spcPct val="130000"/>
              </a:lnSpc>
              <a:buNone/>
            </a:pPr>
            <a:r>
              <a:rPr lang="en-US" b="1" dirty="0" smtClean="0">
                <a:latin typeface="Times New Roman"/>
                <a:cs typeface="Times New Roman"/>
              </a:rPr>
              <a:t>Let  ∑ ={0,1}</a:t>
            </a:r>
            <a:endParaRPr lang="en-US" dirty="0" smtClean="0">
              <a:latin typeface="Times New Roman"/>
              <a:cs typeface="Times New Roman"/>
            </a:endParaRPr>
          </a:p>
          <a:p>
            <a:pPr>
              <a:lnSpc>
                <a:spcPct val="130000"/>
              </a:lnSpc>
            </a:pPr>
            <a:r>
              <a:rPr lang="en-US" b="1" dirty="0" smtClean="0">
                <a:latin typeface="Times New Roman"/>
                <a:cs typeface="Times New Roman"/>
              </a:rPr>
              <a:t>Then, ∑</a:t>
            </a:r>
            <a:r>
              <a:rPr lang="en-US" b="1" baseline="30000" dirty="0">
                <a:latin typeface="Times New Roman"/>
                <a:cs typeface="Times New Roman"/>
              </a:rPr>
              <a:t>*</a:t>
            </a:r>
            <a:r>
              <a:rPr lang="en-US" b="1" dirty="0">
                <a:latin typeface="Times New Roman"/>
                <a:cs typeface="Times New Roman"/>
              </a:rPr>
              <a:t> = {</a:t>
            </a:r>
            <a:r>
              <a:rPr lang="en-US" b="1" i="1" dirty="0">
                <a:latin typeface="Times New Roman"/>
                <a:cs typeface="Times New Roman"/>
              </a:rPr>
              <a:t> ϵ , 0</a:t>
            </a:r>
            <a:r>
              <a:rPr lang="en-US" b="1" i="1" dirty="0" smtClean="0">
                <a:latin typeface="Times New Roman"/>
                <a:cs typeface="Times New Roman"/>
              </a:rPr>
              <a:t>, 1, 00, 01, 10, 11, 000…</a:t>
            </a:r>
            <a:r>
              <a:rPr lang="en-US" b="1" dirty="0" smtClean="0">
                <a:latin typeface="Times New Roman"/>
                <a:cs typeface="Times New Roman"/>
              </a:rPr>
              <a:t>  </a:t>
            </a:r>
            <a:r>
              <a:rPr lang="en-US" b="1" dirty="0">
                <a:latin typeface="Times New Roman"/>
                <a:cs typeface="Times New Roman"/>
              </a:rPr>
              <a:t>} </a:t>
            </a:r>
            <a:r>
              <a:rPr lang="en-US" b="1" dirty="0" smtClean="0">
                <a:latin typeface="Times New Roman"/>
                <a:cs typeface="Times New Roman"/>
              </a:rPr>
              <a:t>strings over </a:t>
            </a:r>
            <a:r>
              <a:rPr lang="en-US" b="1" dirty="0">
                <a:latin typeface="Times New Roman"/>
                <a:cs typeface="Times New Roman"/>
              </a:rPr>
              <a:t>∑</a:t>
            </a:r>
            <a:r>
              <a:rPr lang="en-US" b="1" baseline="30000" dirty="0">
                <a:latin typeface="Times New Roman"/>
                <a:cs typeface="Times New Roman"/>
              </a:rPr>
              <a:t>*</a:t>
            </a:r>
            <a:r>
              <a:rPr lang="en-US" b="1" dirty="0">
                <a:latin typeface="Times New Roman"/>
                <a:cs typeface="Times New Roman"/>
              </a:rPr>
              <a:t/>
            </a:r>
            <a:br>
              <a:rPr lang="en-US" b="1" dirty="0">
                <a:latin typeface="Times New Roman"/>
                <a:cs typeface="Times New Roman"/>
              </a:rPr>
            </a:br>
            <a:endParaRPr lang="en-US" b="1" dirty="0" smtClean="0">
              <a:latin typeface="Times New Roman"/>
              <a:cs typeface="Times New Roman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444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Languages … Con’t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en-US" b="1" dirty="0">
                <a:latin typeface="Times New Roman"/>
                <a:cs typeface="Times New Roman"/>
              </a:rPr>
              <a:t>L</a:t>
            </a:r>
            <a:r>
              <a:rPr lang="en-US" b="1" baseline="-25000" dirty="0">
                <a:latin typeface="Times New Roman"/>
                <a:cs typeface="Times New Roman"/>
              </a:rPr>
              <a:t>1 </a:t>
            </a:r>
            <a:r>
              <a:rPr lang="en-US" b="1" dirty="0">
                <a:latin typeface="Times New Roman"/>
                <a:cs typeface="Times New Roman"/>
              </a:rPr>
              <a:t>= {0</a:t>
            </a:r>
            <a:r>
              <a:rPr lang="en-US" b="1" baseline="30000" dirty="0">
                <a:latin typeface="Times New Roman"/>
                <a:cs typeface="Times New Roman"/>
              </a:rPr>
              <a:t>n</a:t>
            </a:r>
            <a:r>
              <a:rPr lang="en-US" b="1" dirty="0">
                <a:latin typeface="Times New Roman"/>
                <a:cs typeface="Times New Roman"/>
              </a:rPr>
              <a:t>1</a:t>
            </a:r>
            <a:r>
              <a:rPr lang="en-US" b="1" baseline="30000" dirty="0">
                <a:latin typeface="Times New Roman"/>
                <a:cs typeface="Times New Roman"/>
              </a:rPr>
              <a:t>n</a:t>
            </a:r>
            <a:r>
              <a:rPr lang="en-US" b="1" dirty="0">
                <a:latin typeface="Times New Roman"/>
                <a:cs typeface="Times New Roman"/>
              </a:rPr>
              <a:t> | n</a:t>
            </a:r>
            <a:r>
              <a:rPr lang="en-US" b="1" i="1" dirty="0">
                <a:latin typeface="Times New Roman"/>
                <a:cs typeface="Times New Roman"/>
              </a:rPr>
              <a:t>≥</a:t>
            </a:r>
            <a:r>
              <a:rPr lang="en-US" b="1" dirty="0">
                <a:latin typeface="Times New Roman"/>
                <a:cs typeface="Times New Roman"/>
              </a:rPr>
              <a:t> 0} // language expression</a:t>
            </a:r>
            <a:endParaRPr lang="en-US" dirty="0">
              <a:latin typeface="Times New Roman"/>
              <a:cs typeface="Times New Roman"/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en-US" b="1" dirty="0">
                <a:latin typeface="Times New Roman"/>
                <a:cs typeface="Times New Roman"/>
              </a:rPr>
              <a:t>L</a:t>
            </a:r>
            <a:r>
              <a:rPr lang="en-US" b="1" baseline="-25000" dirty="0">
                <a:latin typeface="Times New Roman"/>
                <a:cs typeface="Times New Roman"/>
              </a:rPr>
              <a:t>1</a:t>
            </a:r>
            <a:r>
              <a:rPr lang="en-US" b="1" dirty="0">
                <a:latin typeface="Times New Roman"/>
                <a:cs typeface="Times New Roman"/>
              </a:rPr>
              <a:t> is the set of all strings consisting of an equal number of 0’s and 1’s , where all the 0’s come first.</a:t>
            </a:r>
            <a:endParaRPr lang="en-US" dirty="0">
              <a:latin typeface="Times New Roman"/>
              <a:cs typeface="Times New Roman"/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en-US" b="1" dirty="0">
                <a:latin typeface="Times New Roman"/>
                <a:cs typeface="Times New Roman"/>
              </a:rPr>
              <a:t>So L</a:t>
            </a:r>
            <a:r>
              <a:rPr lang="en-US" b="1" baseline="-25000" dirty="0">
                <a:latin typeface="Times New Roman"/>
                <a:cs typeface="Times New Roman"/>
              </a:rPr>
              <a:t>1 </a:t>
            </a:r>
            <a:r>
              <a:rPr lang="en-US" b="1" dirty="0">
                <a:latin typeface="Times New Roman"/>
                <a:cs typeface="Times New Roman"/>
              </a:rPr>
              <a:t>= {</a:t>
            </a:r>
            <a:r>
              <a:rPr lang="en-US" b="1" i="1" dirty="0">
                <a:latin typeface="Times New Roman"/>
                <a:cs typeface="Times New Roman"/>
              </a:rPr>
              <a:t> ϵ , </a:t>
            </a:r>
            <a:r>
              <a:rPr lang="en-US" b="1" i="1" dirty="0" smtClean="0">
                <a:latin typeface="Times New Roman"/>
                <a:cs typeface="Times New Roman"/>
              </a:rPr>
              <a:t>01</a:t>
            </a:r>
            <a:r>
              <a:rPr lang="en-US" b="1" i="1" dirty="0">
                <a:latin typeface="Times New Roman"/>
                <a:cs typeface="Times New Roman"/>
              </a:rPr>
              <a:t>, 0011, 000111, …</a:t>
            </a:r>
            <a:r>
              <a:rPr lang="en-US" b="1" dirty="0">
                <a:latin typeface="Times New Roman"/>
                <a:cs typeface="Times New Roman"/>
              </a:rPr>
              <a:t>}</a:t>
            </a:r>
            <a:endParaRPr lang="en-US" dirty="0">
              <a:latin typeface="Times New Roman"/>
              <a:cs typeface="Times New Roman"/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en-US" b="1" dirty="0">
                <a:latin typeface="Times New Roman"/>
                <a:cs typeface="Times New Roman"/>
              </a:rPr>
              <a:t>L</a:t>
            </a:r>
            <a:r>
              <a:rPr lang="en-US" b="1" baseline="-25000" dirty="0">
                <a:latin typeface="Times New Roman"/>
                <a:cs typeface="Times New Roman"/>
              </a:rPr>
              <a:t>2 </a:t>
            </a:r>
            <a:r>
              <a:rPr lang="en-US" b="1" dirty="0">
                <a:latin typeface="Times New Roman"/>
                <a:cs typeface="Times New Roman"/>
              </a:rPr>
              <a:t>= {</a:t>
            </a:r>
            <a:r>
              <a:rPr lang="en-US" b="1" dirty="0">
                <a:latin typeface="Symbol" charset="2"/>
                <a:cs typeface="Symbol" charset="2"/>
              </a:rPr>
              <a:t>w</a:t>
            </a:r>
            <a:r>
              <a:rPr lang="en-US" b="1" dirty="0">
                <a:latin typeface="Times New Roman"/>
                <a:cs typeface="Times New Roman"/>
              </a:rPr>
              <a:t> </a:t>
            </a:r>
            <a:r>
              <a:rPr lang="en-US" b="1" i="1" dirty="0">
                <a:latin typeface="Times New Roman"/>
                <a:cs typeface="Times New Roman"/>
              </a:rPr>
              <a:t>ϵ</a:t>
            </a:r>
            <a:r>
              <a:rPr lang="en-US" b="1" dirty="0">
                <a:latin typeface="Times New Roman"/>
                <a:cs typeface="Times New Roman"/>
              </a:rPr>
              <a:t> {0,1}</a:t>
            </a:r>
            <a:r>
              <a:rPr lang="en-US" b="1" baseline="30000" dirty="0">
                <a:latin typeface="Times New Roman"/>
                <a:cs typeface="Times New Roman"/>
              </a:rPr>
              <a:t>*</a:t>
            </a:r>
            <a:r>
              <a:rPr lang="en-US" b="1" dirty="0">
                <a:latin typeface="Times New Roman"/>
                <a:cs typeface="Times New Roman"/>
              </a:rPr>
              <a:t> s.t. n</a:t>
            </a:r>
            <a:r>
              <a:rPr lang="en-US" b="1" baseline="-25000" dirty="0">
                <a:latin typeface="Times New Roman"/>
                <a:cs typeface="Times New Roman"/>
              </a:rPr>
              <a:t>o</a:t>
            </a:r>
            <a:r>
              <a:rPr lang="en-US" b="1" dirty="0">
                <a:latin typeface="Times New Roman"/>
                <a:cs typeface="Times New Roman"/>
              </a:rPr>
              <a:t>(</a:t>
            </a:r>
            <a:r>
              <a:rPr lang="en-US" b="1" dirty="0">
                <a:latin typeface="Symbol" charset="2"/>
                <a:cs typeface="Symbol" charset="2"/>
              </a:rPr>
              <a:t>w</a:t>
            </a:r>
            <a:r>
              <a:rPr lang="en-US" b="1" dirty="0">
                <a:latin typeface="Times New Roman"/>
                <a:cs typeface="Times New Roman"/>
              </a:rPr>
              <a:t>) = n</a:t>
            </a:r>
            <a:r>
              <a:rPr lang="en-US" b="1" baseline="-25000" dirty="0">
                <a:latin typeface="Times New Roman"/>
                <a:cs typeface="Times New Roman"/>
              </a:rPr>
              <a:t>1</a:t>
            </a:r>
            <a:r>
              <a:rPr lang="en-US" b="1" dirty="0">
                <a:latin typeface="Times New Roman"/>
                <a:cs typeface="Times New Roman"/>
              </a:rPr>
              <a:t>(</a:t>
            </a:r>
            <a:r>
              <a:rPr lang="en-US" b="1" dirty="0">
                <a:latin typeface="Symbol" charset="2"/>
                <a:cs typeface="Symbol" charset="2"/>
              </a:rPr>
              <a:t>w</a:t>
            </a:r>
            <a:r>
              <a:rPr lang="en-US" b="1" dirty="0">
                <a:latin typeface="Times New Roman"/>
                <a:cs typeface="Times New Roman"/>
              </a:rPr>
              <a:t>)}</a:t>
            </a:r>
            <a:r>
              <a:rPr lang="en-US" dirty="0">
                <a:latin typeface="Times New Roman"/>
                <a:cs typeface="Times New Roman"/>
              </a:rPr>
              <a:t> </a:t>
            </a:r>
            <a:endParaRPr lang="en-US" b="1" dirty="0">
              <a:latin typeface="Times New Roman"/>
              <a:cs typeface="Times New Roman"/>
            </a:endParaRP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485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Languages…con’t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dirty="0" smtClean="0">
                <a:latin typeface="Times New Roman"/>
                <a:cs typeface="Times New Roman"/>
              </a:rPr>
              <a:t>The </a:t>
            </a:r>
            <a:r>
              <a:rPr lang="en-US" dirty="0">
                <a:latin typeface="Times New Roman"/>
                <a:cs typeface="Times New Roman"/>
              </a:rPr>
              <a:t>number of 0’s equals the number of 1’s but their </a:t>
            </a:r>
            <a:r>
              <a:rPr lang="en-US" dirty="0" smtClean="0">
                <a:latin typeface="Times New Roman"/>
                <a:cs typeface="Times New Roman"/>
              </a:rPr>
              <a:t>order </a:t>
            </a:r>
            <a:r>
              <a:rPr lang="en-US" dirty="0">
                <a:latin typeface="Times New Roman"/>
                <a:cs typeface="Times New Roman"/>
              </a:rPr>
              <a:t>of occurrence does not </a:t>
            </a:r>
            <a:r>
              <a:rPr lang="en-US" dirty="0" smtClean="0">
                <a:latin typeface="Times New Roman"/>
                <a:cs typeface="Times New Roman"/>
              </a:rPr>
              <a:t>matter.</a:t>
            </a:r>
            <a:endParaRPr lang="en-US" dirty="0">
              <a:latin typeface="Times New Roman"/>
              <a:cs typeface="Times New Roman"/>
            </a:endParaRPr>
          </a:p>
          <a:p>
            <a:pPr>
              <a:lnSpc>
                <a:spcPct val="120000"/>
              </a:lnSpc>
            </a:pPr>
            <a:endParaRPr lang="en-US" dirty="0">
              <a:latin typeface="Times New Roman"/>
              <a:cs typeface="Times New Roman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b="1" dirty="0" smtClean="0">
                <a:latin typeface="Times New Roman"/>
                <a:cs typeface="Times New Roman"/>
              </a:rPr>
              <a:t>L</a:t>
            </a:r>
            <a:r>
              <a:rPr lang="en-US" b="1" baseline="30000" dirty="0" smtClean="0">
                <a:latin typeface="Times New Roman"/>
                <a:cs typeface="Times New Roman"/>
              </a:rPr>
              <a:t> </a:t>
            </a:r>
            <a:r>
              <a:rPr lang="en-US" b="1" baseline="-25000" dirty="0" smtClean="0">
                <a:latin typeface="Times New Roman"/>
                <a:cs typeface="Times New Roman"/>
              </a:rPr>
              <a:t>2</a:t>
            </a:r>
            <a:r>
              <a:rPr lang="en-US" b="1" dirty="0" smtClean="0">
                <a:latin typeface="Times New Roman"/>
                <a:cs typeface="Times New Roman"/>
              </a:rPr>
              <a:t>= {</a:t>
            </a:r>
            <a:r>
              <a:rPr lang="en-US" b="1" i="1" dirty="0" smtClean="0">
                <a:latin typeface="Times New Roman"/>
                <a:cs typeface="Times New Roman"/>
              </a:rPr>
              <a:t> ϵ , 01, 10, 0011, 1100, 0101, 1010, 000111, …</a:t>
            </a:r>
            <a:r>
              <a:rPr lang="en-US" b="1" dirty="0" smtClean="0">
                <a:latin typeface="Times New Roman"/>
                <a:cs typeface="Times New Roman"/>
              </a:rPr>
              <a:t> }</a:t>
            </a:r>
            <a:endParaRPr lang="en-US" dirty="0" smtClean="0">
              <a:latin typeface="Times New Roman"/>
              <a:cs typeface="Times New Roman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b="1" baseline="30000" dirty="0">
                <a:latin typeface="Times New Roman"/>
                <a:cs typeface="Times New Roman"/>
              </a:rPr>
              <a:t> </a:t>
            </a:r>
            <a:endParaRPr lang="en-US" dirty="0">
              <a:latin typeface="Times New Roman"/>
              <a:cs typeface="Times New Roman"/>
            </a:endParaRPr>
          </a:p>
          <a:p>
            <a:pPr lvl="0">
              <a:lnSpc>
                <a:spcPct val="120000"/>
              </a:lnSpc>
            </a:pPr>
            <a:r>
              <a:rPr lang="en-US" dirty="0">
                <a:latin typeface="Times New Roman"/>
                <a:cs typeface="Times New Roman"/>
              </a:rPr>
              <a:t>We observe that </a:t>
            </a:r>
            <a:r>
              <a:rPr lang="en-US" b="1" dirty="0">
                <a:latin typeface="Times New Roman"/>
                <a:cs typeface="Times New Roman"/>
              </a:rPr>
              <a:t>every string </a:t>
            </a:r>
            <a:r>
              <a:rPr lang="en-US" dirty="0">
                <a:latin typeface="Times New Roman"/>
                <a:cs typeface="Times New Roman"/>
              </a:rPr>
              <a:t>in</a:t>
            </a:r>
            <a:r>
              <a:rPr lang="en-US" b="1" dirty="0">
                <a:latin typeface="Times New Roman"/>
                <a:cs typeface="Times New Roman"/>
              </a:rPr>
              <a:t> L</a:t>
            </a:r>
            <a:r>
              <a:rPr lang="en-US" b="1" baseline="-25000" dirty="0">
                <a:latin typeface="Times New Roman"/>
                <a:cs typeface="Times New Roman"/>
              </a:rPr>
              <a:t>1</a:t>
            </a:r>
            <a:r>
              <a:rPr lang="en-US" b="1" dirty="0">
                <a:latin typeface="Times New Roman"/>
                <a:cs typeface="Times New Roman"/>
              </a:rPr>
              <a:t> is also in L</a:t>
            </a:r>
            <a:r>
              <a:rPr lang="en-US" b="1" baseline="-25000" dirty="0">
                <a:latin typeface="Times New Roman"/>
                <a:cs typeface="Times New Roman"/>
              </a:rPr>
              <a:t>2</a:t>
            </a:r>
            <a:r>
              <a:rPr lang="en-US" b="1" dirty="0">
                <a:latin typeface="Times New Roman"/>
                <a:cs typeface="Times New Roman"/>
              </a:rPr>
              <a:t>. </a:t>
            </a:r>
            <a:r>
              <a:rPr lang="en-US" dirty="0">
                <a:latin typeface="Times New Roman"/>
                <a:cs typeface="Times New Roman"/>
              </a:rPr>
              <a:t>Furthermore, </a:t>
            </a:r>
            <a:r>
              <a:rPr lang="en-US" b="1" dirty="0">
                <a:latin typeface="Times New Roman"/>
                <a:cs typeface="Times New Roman"/>
              </a:rPr>
              <a:t>L</a:t>
            </a:r>
            <a:r>
              <a:rPr lang="en-US" b="1" baseline="-25000" dirty="0">
                <a:latin typeface="Times New Roman"/>
                <a:cs typeface="Times New Roman"/>
              </a:rPr>
              <a:t>2</a:t>
            </a:r>
            <a:r>
              <a:rPr lang="en-US" b="1" dirty="0">
                <a:latin typeface="Times New Roman"/>
                <a:cs typeface="Times New Roman"/>
              </a:rPr>
              <a:t> contains many strings </a:t>
            </a:r>
            <a:r>
              <a:rPr lang="en-US" b="1" dirty="0" smtClean="0">
                <a:latin typeface="Times New Roman"/>
                <a:cs typeface="Times New Roman"/>
              </a:rPr>
              <a:t>not </a:t>
            </a:r>
            <a:r>
              <a:rPr lang="en-US" dirty="0">
                <a:latin typeface="Times New Roman"/>
                <a:cs typeface="Times New Roman"/>
              </a:rPr>
              <a:t>in</a:t>
            </a:r>
            <a:r>
              <a:rPr lang="en-US" b="1" dirty="0">
                <a:latin typeface="Times New Roman"/>
                <a:cs typeface="Times New Roman"/>
              </a:rPr>
              <a:t> L</a:t>
            </a:r>
            <a:r>
              <a:rPr lang="en-US" b="1" baseline="-25000" dirty="0">
                <a:latin typeface="Times New Roman"/>
                <a:cs typeface="Times New Roman"/>
              </a:rPr>
              <a:t>1. </a:t>
            </a:r>
            <a:endParaRPr lang="en-US" dirty="0">
              <a:latin typeface="Times New Roman"/>
              <a:cs typeface="Times New Roman"/>
            </a:endParaRPr>
          </a:p>
          <a:p>
            <a:pPr marL="274320" lvl="1" indent="0">
              <a:lnSpc>
                <a:spcPct val="120000"/>
              </a:lnSpc>
              <a:buNone/>
            </a:pPr>
            <a:r>
              <a:rPr lang="en-US" sz="2400" b="1" dirty="0">
                <a:latin typeface="Times New Roman"/>
                <a:cs typeface="Times New Roman"/>
              </a:rPr>
              <a:t>e.g. </a:t>
            </a:r>
            <a:r>
              <a:rPr lang="en-US" sz="2400" b="1" dirty="0" smtClean="0">
                <a:latin typeface="Times New Roman"/>
                <a:cs typeface="Times New Roman"/>
              </a:rPr>
              <a:t>10</a:t>
            </a:r>
            <a:endParaRPr lang="en-US" sz="2400" dirty="0">
              <a:latin typeface="Times New Roman"/>
              <a:cs typeface="Times New Roman"/>
            </a:endParaRPr>
          </a:p>
          <a:p>
            <a:pPr lvl="1">
              <a:lnSpc>
                <a:spcPct val="120000"/>
              </a:lnSpc>
              <a:buFont typeface="Wingdings" charset="2"/>
              <a:buChar char="Ø"/>
            </a:pPr>
            <a:r>
              <a:rPr lang="en-US" sz="2400" b="1" dirty="0" smtClean="0">
                <a:latin typeface="Times New Roman"/>
                <a:cs typeface="Times New Roman"/>
              </a:rPr>
              <a:t>we have  L</a:t>
            </a:r>
            <a:r>
              <a:rPr lang="en-US" sz="2400" b="1" baseline="-25000" dirty="0" smtClean="0">
                <a:latin typeface="Times New Roman"/>
                <a:cs typeface="Times New Roman"/>
              </a:rPr>
              <a:t>1</a:t>
            </a:r>
            <a:r>
              <a:rPr lang="en-US" sz="2400" b="1" dirty="0" smtClean="0">
                <a:latin typeface="Times New Roman"/>
                <a:cs typeface="Times New Roman"/>
              </a:rPr>
              <a:t> ⊆ L</a:t>
            </a:r>
            <a:r>
              <a:rPr lang="en-US" sz="2400" b="1" baseline="-25000" dirty="0" smtClean="0">
                <a:latin typeface="Times New Roman"/>
                <a:cs typeface="Times New Roman"/>
              </a:rPr>
              <a:t>2</a:t>
            </a:r>
            <a:r>
              <a:rPr lang="en-US" sz="2400" b="1" dirty="0" smtClean="0">
                <a:latin typeface="Times New Roman"/>
                <a:cs typeface="Times New Roman"/>
              </a:rPr>
              <a:t> </a:t>
            </a:r>
          </a:p>
          <a:p>
            <a:pPr lvl="0">
              <a:lnSpc>
                <a:spcPct val="120000"/>
              </a:lnSpc>
            </a:pPr>
            <a:endParaRPr lang="en-US" dirty="0">
              <a:latin typeface="Times New Roman"/>
              <a:cs typeface="Times New Roman"/>
            </a:endParaRPr>
          </a:p>
          <a:p>
            <a:pPr>
              <a:lnSpc>
                <a:spcPct val="120000"/>
              </a:lnSpc>
              <a:buFont typeface="Wingdings" charset="2"/>
              <a:buChar char="Ø"/>
            </a:pP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295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Recap</a:t>
            </a:r>
            <a:br>
              <a:rPr lang="en-US" dirty="0"/>
            </a:br>
            <a:r>
              <a:rPr lang="en-US" dirty="0"/>
              <a:t>Keywords from Lesson 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Autofit/>
          </a:bodyPr>
          <a:lstStyle/>
          <a:p>
            <a:pPr>
              <a:lnSpc>
                <a:spcPct val="120000"/>
              </a:lnSpc>
            </a:pPr>
            <a:r>
              <a:rPr lang="en-US" dirty="0" smtClean="0">
                <a:latin typeface="Times New Roman"/>
                <a:cs typeface="Times New Roman"/>
              </a:rPr>
              <a:t>automaton (ta)		</a:t>
            </a:r>
          </a:p>
          <a:p>
            <a:pPr>
              <a:lnSpc>
                <a:spcPct val="120000"/>
              </a:lnSpc>
            </a:pPr>
            <a:r>
              <a:rPr lang="en-US" dirty="0" smtClean="0">
                <a:latin typeface="Times New Roman"/>
                <a:cs typeface="Times New Roman"/>
              </a:rPr>
              <a:t>Finite State Machine	       </a:t>
            </a:r>
          </a:p>
          <a:p>
            <a:pPr>
              <a:lnSpc>
                <a:spcPct val="120000"/>
              </a:lnSpc>
            </a:pPr>
            <a:r>
              <a:rPr lang="en-US" dirty="0" smtClean="0">
                <a:latin typeface="Times New Roman"/>
                <a:cs typeface="Times New Roman"/>
              </a:rPr>
              <a:t>Pushdown automaton	      </a:t>
            </a:r>
          </a:p>
          <a:p>
            <a:pPr>
              <a:lnSpc>
                <a:spcPct val="120000"/>
              </a:lnSpc>
            </a:pPr>
            <a:r>
              <a:rPr lang="en-US" dirty="0" smtClean="0">
                <a:latin typeface="Times New Roman"/>
                <a:cs typeface="Times New Roman"/>
              </a:rPr>
              <a:t>Recognize a language	</a:t>
            </a:r>
          </a:p>
          <a:p>
            <a:pPr>
              <a:lnSpc>
                <a:spcPct val="120000"/>
              </a:lnSpc>
            </a:pPr>
            <a:endParaRPr lang="en-US" dirty="0" smtClean="0">
              <a:latin typeface="Times New Roman"/>
              <a:cs typeface="Times New Roman"/>
            </a:endParaRPr>
          </a:p>
          <a:p>
            <a:pPr>
              <a:lnSpc>
                <a:spcPct val="120000"/>
              </a:lnSpc>
            </a:pPr>
            <a:endParaRPr lang="en-US" dirty="0">
              <a:latin typeface="Times New Roman"/>
              <a:cs typeface="Times New Roman"/>
            </a:endParaRPr>
          </a:p>
          <a:p>
            <a:pPr>
              <a:lnSpc>
                <a:spcPct val="120000"/>
              </a:lnSpc>
            </a:pPr>
            <a:endParaRPr lang="en-US" dirty="0" smtClean="0">
              <a:latin typeface="Times New Roman"/>
              <a:cs typeface="Times New Roman"/>
            </a:endParaRPr>
          </a:p>
          <a:p>
            <a:pPr>
              <a:lnSpc>
                <a:spcPct val="120000"/>
              </a:lnSpc>
            </a:pPr>
            <a:endParaRPr lang="en-US" dirty="0">
              <a:latin typeface="Times New Roman"/>
              <a:cs typeface="Times New Roman"/>
            </a:endParaRPr>
          </a:p>
          <a:p>
            <a:pPr>
              <a:lnSpc>
                <a:spcPct val="120000"/>
              </a:lnSpc>
            </a:pPr>
            <a:endParaRPr lang="en-US" dirty="0" smtClean="0">
              <a:latin typeface="Times New Roman"/>
              <a:cs typeface="Times New Roman"/>
            </a:endParaRPr>
          </a:p>
          <a:p>
            <a:pPr>
              <a:lnSpc>
                <a:spcPct val="120000"/>
              </a:lnSpc>
            </a:pPr>
            <a:r>
              <a:rPr lang="en-US" dirty="0" smtClean="0">
                <a:latin typeface="Times New Roman"/>
                <a:cs typeface="Times New Roman"/>
              </a:rPr>
              <a:t>Stack</a:t>
            </a:r>
          </a:p>
          <a:p>
            <a:pPr>
              <a:lnSpc>
                <a:spcPct val="120000"/>
              </a:lnSpc>
            </a:pPr>
            <a:r>
              <a:rPr lang="en-US" dirty="0" smtClean="0">
                <a:latin typeface="Times New Roman"/>
                <a:cs typeface="Times New Roman"/>
              </a:rPr>
              <a:t>State</a:t>
            </a:r>
          </a:p>
          <a:p>
            <a:pPr>
              <a:lnSpc>
                <a:spcPct val="120000"/>
              </a:lnSpc>
            </a:pPr>
            <a:r>
              <a:rPr lang="en-US" dirty="0" smtClean="0">
                <a:latin typeface="Times New Roman"/>
                <a:cs typeface="Times New Roman"/>
              </a:rPr>
              <a:t>Trace</a:t>
            </a:r>
            <a:endParaRPr lang="en-US" dirty="0">
              <a:latin typeface="Times New Roman"/>
              <a:cs typeface="Times New Roman"/>
            </a:endParaRPr>
          </a:p>
          <a:p>
            <a:pPr>
              <a:lnSpc>
                <a:spcPct val="120000"/>
              </a:lnSpc>
            </a:pPr>
            <a:r>
              <a:rPr lang="en-US" dirty="0" smtClean="0">
                <a:latin typeface="Times New Roman"/>
                <a:cs typeface="Times New Roman"/>
              </a:rPr>
              <a:t>Turing-Church thesis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319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Languages…con’t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lnSpc>
                <a:spcPct val="120000"/>
              </a:lnSpc>
            </a:pPr>
            <a:r>
              <a:rPr lang="en-US" b="1" dirty="0">
                <a:latin typeface="Times New Roman"/>
                <a:cs typeface="Times New Roman"/>
              </a:rPr>
              <a:t>L</a:t>
            </a:r>
            <a:r>
              <a:rPr lang="en-US" b="1" baseline="-25000" dirty="0">
                <a:latin typeface="Times New Roman"/>
                <a:cs typeface="Times New Roman"/>
              </a:rPr>
              <a:t>3</a:t>
            </a:r>
            <a:r>
              <a:rPr lang="en-US" b="1" dirty="0">
                <a:latin typeface="Times New Roman"/>
                <a:cs typeface="Times New Roman"/>
              </a:rPr>
              <a:t> = {</a:t>
            </a:r>
            <a:r>
              <a:rPr lang="en-US" b="1" dirty="0">
                <a:latin typeface="Symbol" charset="2"/>
                <a:cs typeface="Symbol" charset="2"/>
              </a:rPr>
              <a:t>w</a:t>
            </a:r>
            <a:r>
              <a:rPr lang="en-US" b="1" dirty="0">
                <a:latin typeface="Times New Roman"/>
                <a:cs typeface="Times New Roman"/>
              </a:rPr>
              <a:t> | </a:t>
            </a:r>
            <a:r>
              <a:rPr lang="en-US" b="1" dirty="0">
                <a:latin typeface="Symbol" charset="2"/>
                <a:cs typeface="Symbol" charset="2"/>
              </a:rPr>
              <a:t>w</a:t>
            </a:r>
            <a:r>
              <a:rPr lang="en-US" b="1" dirty="0">
                <a:latin typeface="Times New Roman"/>
                <a:cs typeface="Times New Roman"/>
              </a:rPr>
              <a:t> </a:t>
            </a:r>
            <a:r>
              <a:rPr lang="en-US" b="1" i="1" dirty="0">
                <a:latin typeface="Times New Roman"/>
                <a:cs typeface="Times New Roman"/>
              </a:rPr>
              <a:t>ϵ</a:t>
            </a:r>
            <a:r>
              <a:rPr lang="en-US" b="1" dirty="0">
                <a:latin typeface="Times New Roman"/>
                <a:cs typeface="Times New Roman"/>
              </a:rPr>
              <a:t> {0,1}</a:t>
            </a:r>
            <a:r>
              <a:rPr lang="en-US" b="1" baseline="30000" dirty="0">
                <a:latin typeface="Times New Roman"/>
                <a:cs typeface="Times New Roman"/>
              </a:rPr>
              <a:t>*</a:t>
            </a:r>
            <a:r>
              <a:rPr lang="en-US" b="1" dirty="0">
                <a:latin typeface="Times New Roman"/>
                <a:cs typeface="Times New Roman"/>
              </a:rPr>
              <a:t> with </a:t>
            </a:r>
            <a:r>
              <a:rPr lang="en-US" b="1" dirty="0" smtClean="0">
                <a:latin typeface="Symbol" charset="2"/>
                <a:cs typeface="Symbol" charset="2"/>
              </a:rPr>
              <a:t>w = w</a:t>
            </a:r>
            <a:r>
              <a:rPr lang="en-US" b="1" baseline="30000" dirty="0" smtClean="0">
                <a:latin typeface="Times New Roman"/>
                <a:cs typeface="Times New Roman"/>
              </a:rPr>
              <a:t>R</a:t>
            </a:r>
            <a:r>
              <a:rPr lang="en-US" b="1" dirty="0" smtClean="0">
                <a:latin typeface="Times New Roman"/>
                <a:cs typeface="Times New Roman"/>
              </a:rPr>
              <a:t>}</a:t>
            </a:r>
            <a:endParaRPr lang="en-US" dirty="0">
              <a:latin typeface="Times New Roman"/>
              <a:cs typeface="Times New Roman"/>
            </a:endParaRPr>
          </a:p>
          <a:p>
            <a:pPr lvl="1">
              <a:lnSpc>
                <a:spcPct val="120000"/>
              </a:lnSpc>
              <a:buFont typeface="Wingdings" charset="2"/>
              <a:buChar char="Ø"/>
            </a:pPr>
            <a:r>
              <a:rPr lang="en-US" sz="2400" b="1" dirty="0">
                <a:latin typeface="Symbol" charset="2"/>
                <a:cs typeface="Symbol" charset="2"/>
              </a:rPr>
              <a:t>w</a:t>
            </a:r>
            <a:r>
              <a:rPr lang="en-US" sz="2400" b="1" baseline="30000" dirty="0" smtClean="0">
                <a:latin typeface="Times New Roman"/>
                <a:cs typeface="Times New Roman"/>
              </a:rPr>
              <a:t>R</a:t>
            </a:r>
            <a:r>
              <a:rPr lang="en-US" sz="2400" b="1" dirty="0" smtClean="0">
                <a:latin typeface="Times New Roman"/>
                <a:cs typeface="Times New Roman"/>
              </a:rPr>
              <a:t> </a:t>
            </a:r>
            <a:r>
              <a:rPr lang="en-US" sz="2400" b="1" dirty="0">
                <a:latin typeface="Times New Roman"/>
                <a:cs typeface="Times New Roman"/>
              </a:rPr>
              <a:t>is the reversal of the string </a:t>
            </a:r>
            <a:r>
              <a:rPr lang="en-US" sz="2400" b="1" dirty="0" smtClean="0">
                <a:latin typeface="Symbol" charset="2"/>
                <a:cs typeface="Symbol" charset="2"/>
              </a:rPr>
              <a:t>w</a:t>
            </a:r>
            <a:r>
              <a:rPr lang="en-US" sz="2400" b="1" dirty="0" smtClean="0">
                <a:latin typeface="Times New Roman"/>
                <a:cs typeface="Times New Roman"/>
              </a:rPr>
              <a:t>.  </a:t>
            </a:r>
            <a:endParaRPr lang="en-US" sz="2400" dirty="0">
              <a:latin typeface="Times New Roman"/>
              <a:cs typeface="Times New Roman"/>
            </a:endParaRPr>
          </a:p>
          <a:p>
            <a:pPr marL="274320" lvl="1" indent="0">
              <a:lnSpc>
                <a:spcPct val="120000"/>
              </a:lnSpc>
              <a:buNone/>
            </a:pPr>
            <a:r>
              <a:rPr lang="en-US" sz="2400" b="1" dirty="0">
                <a:latin typeface="Times New Roman"/>
                <a:cs typeface="Times New Roman"/>
              </a:rPr>
              <a:t>e.g. (011)</a:t>
            </a:r>
            <a:r>
              <a:rPr lang="en-US" sz="2400" b="1" baseline="30000" dirty="0">
                <a:latin typeface="Times New Roman"/>
                <a:cs typeface="Times New Roman"/>
              </a:rPr>
              <a:t>R</a:t>
            </a:r>
            <a:r>
              <a:rPr lang="en-US" sz="2400" b="1" dirty="0">
                <a:latin typeface="Times New Roman"/>
                <a:cs typeface="Times New Roman"/>
              </a:rPr>
              <a:t> = 110</a:t>
            </a:r>
            <a:endParaRPr lang="en-US" sz="2400" dirty="0">
              <a:latin typeface="Times New Roman"/>
              <a:cs typeface="Times New Roman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dirty="0">
                <a:latin typeface="Times New Roman"/>
                <a:cs typeface="Times New Roman"/>
              </a:rPr>
              <a:t>L</a:t>
            </a:r>
            <a:r>
              <a:rPr lang="en-US" baseline="-25000" dirty="0">
                <a:latin typeface="Times New Roman"/>
                <a:cs typeface="Times New Roman"/>
              </a:rPr>
              <a:t>3</a:t>
            </a:r>
            <a:r>
              <a:rPr lang="en-US" dirty="0">
                <a:latin typeface="Times New Roman"/>
                <a:cs typeface="Times New Roman"/>
              </a:rPr>
              <a:t> consists of all </a:t>
            </a:r>
            <a:r>
              <a:rPr lang="en-US" b="1" dirty="0">
                <a:latin typeface="Times New Roman"/>
                <a:cs typeface="Times New Roman"/>
              </a:rPr>
              <a:t>binary </a:t>
            </a:r>
            <a:r>
              <a:rPr lang="en-US" b="1" dirty="0" smtClean="0">
                <a:latin typeface="Times New Roman"/>
                <a:cs typeface="Times New Roman"/>
              </a:rPr>
              <a:t>palindromes</a:t>
            </a:r>
            <a:endParaRPr lang="en-US" b="1" dirty="0">
              <a:latin typeface="Times New Roman"/>
              <a:cs typeface="Times New Roman"/>
            </a:endParaRPr>
          </a:p>
          <a:p>
            <a:pPr marL="0" indent="0">
              <a:lnSpc>
                <a:spcPct val="120000"/>
              </a:lnSpc>
              <a:buNone/>
            </a:pPr>
            <a:endParaRPr lang="en-US" b="1" dirty="0" smtClean="0">
              <a:latin typeface="Times New Roman"/>
              <a:cs typeface="Times New Roman"/>
            </a:endParaRPr>
          </a:p>
          <a:p>
            <a:pPr>
              <a:lnSpc>
                <a:spcPct val="120000"/>
              </a:lnSpc>
            </a:pPr>
            <a:r>
              <a:rPr lang="en-US" b="1" dirty="0" smtClean="0">
                <a:latin typeface="Times New Roman"/>
                <a:cs typeface="Times New Roman"/>
              </a:rPr>
              <a:t>A </a:t>
            </a:r>
            <a:r>
              <a:rPr lang="en-US" b="1" dirty="0">
                <a:latin typeface="Times New Roman"/>
                <a:cs typeface="Times New Roman"/>
              </a:rPr>
              <a:t>palindrome is a word that reads the same </a:t>
            </a:r>
            <a:r>
              <a:rPr lang="en-US" b="1" dirty="0" smtClean="0">
                <a:latin typeface="Times New Roman"/>
                <a:cs typeface="Times New Roman"/>
              </a:rPr>
              <a:t>way </a:t>
            </a:r>
            <a:r>
              <a:rPr lang="en-US" b="1" dirty="0">
                <a:latin typeface="Times New Roman"/>
                <a:cs typeface="Times New Roman"/>
              </a:rPr>
              <a:t>forward and backwards.</a:t>
            </a:r>
            <a:endParaRPr lang="en-US" dirty="0">
              <a:latin typeface="Times New Roman"/>
              <a:cs typeface="Times New Roman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b="1" dirty="0">
                <a:latin typeface="Times New Roman"/>
                <a:cs typeface="Times New Roman"/>
              </a:rPr>
              <a:t> </a:t>
            </a:r>
            <a:r>
              <a:rPr lang="en-US" b="1" dirty="0" smtClean="0">
                <a:latin typeface="Times New Roman"/>
                <a:cs typeface="Times New Roman"/>
              </a:rPr>
              <a:t>Palindromes </a:t>
            </a:r>
            <a:r>
              <a:rPr lang="en-US" b="1" dirty="0">
                <a:latin typeface="Times New Roman"/>
                <a:cs typeface="Times New Roman"/>
              </a:rPr>
              <a:t>in English : mom</a:t>
            </a:r>
            <a:r>
              <a:rPr lang="en-US" b="1" dirty="0" smtClean="0">
                <a:latin typeface="Times New Roman"/>
                <a:cs typeface="Times New Roman"/>
              </a:rPr>
              <a:t>, pop, dad, radar, madam</a:t>
            </a:r>
            <a:r>
              <a:rPr lang="en-US" b="1" dirty="0">
                <a:latin typeface="Times New Roman"/>
                <a:cs typeface="Times New Roman"/>
              </a:rPr>
              <a:t>, </a:t>
            </a:r>
            <a:endParaRPr lang="en-US" dirty="0">
              <a:latin typeface="Times New Roman"/>
              <a:cs typeface="Times New Roman"/>
            </a:endParaRPr>
          </a:p>
          <a:p>
            <a:pPr marL="274320" lvl="1" indent="0">
              <a:lnSpc>
                <a:spcPct val="120000"/>
              </a:lnSpc>
              <a:buNone/>
            </a:pPr>
            <a:r>
              <a:rPr lang="en-US" sz="2400" b="1" dirty="0">
                <a:latin typeface="Times New Roman"/>
                <a:cs typeface="Times New Roman"/>
              </a:rPr>
              <a:t>So L</a:t>
            </a:r>
            <a:r>
              <a:rPr lang="en-US" sz="2400" b="1" baseline="-25000" dirty="0">
                <a:latin typeface="Times New Roman"/>
                <a:cs typeface="Times New Roman"/>
              </a:rPr>
              <a:t>3</a:t>
            </a:r>
            <a:r>
              <a:rPr lang="en-US" sz="2400" b="1" dirty="0">
                <a:latin typeface="Times New Roman"/>
                <a:cs typeface="Times New Roman"/>
              </a:rPr>
              <a:t> = {</a:t>
            </a:r>
            <a:r>
              <a:rPr lang="en-US" sz="2400" b="1" i="1" dirty="0">
                <a:latin typeface="Times New Roman"/>
                <a:cs typeface="Times New Roman"/>
              </a:rPr>
              <a:t> ϵ , 0, 1, 00</a:t>
            </a:r>
            <a:r>
              <a:rPr lang="en-US" sz="2400" b="1" i="1" dirty="0" smtClean="0">
                <a:latin typeface="Times New Roman"/>
                <a:cs typeface="Times New Roman"/>
              </a:rPr>
              <a:t>, 11, 010, 101, 000, 111, …</a:t>
            </a:r>
            <a:r>
              <a:rPr lang="en-US" sz="2400" b="1" i="1" dirty="0">
                <a:latin typeface="Times New Roman"/>
                <a:cs typeface="Times New Roman"/>
              </a:rPr>
              <a:t>}</a:t>
            </a:r>
            <a:endParaRPr lang="en-US" sz="2400" dirty="0">
              <a:latin typeface="Times New Roman"/>
              <a:cs typeface="Times New Roman"/>
            </a:endParaRPr>
          </a:p>
          <a:p>
            <a:pPr>
              <a:lnSpc>
                <a:spcPct val="120000"/>
              </a:lnSpc>
            </a:pP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275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 </a:t>
            </a:r>
            <a:r>
              <a:rPr lang="en-US" dirty="0"/>
              <a:t/>
            </a:r>
            <a:br>
              <a:rPr lang="en-US" dirty="0"/>
            </a:br>
            <a:r>
              <a:rPr lang="en-US" b="1" dirty="0"/>
              <a:t>Languages and Problems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b="1" dirty="0">
                <a:latin typeface="Times New Roman"/>
                <a:cs typeface="Times New Roman"/>
              </a:rPr>
              <a:t>The Relationship Between Languages and Problems</a:t>
            </a:r>
            <a:endParaRPr lang="en-US" dirty="0">
              <a:latin typeface="Times New Roman"/>
              <a:cs typeface="Times New Roman"/>
            </a:endParaRPr>
          </a:p>
          <a:p>
            <a:pPr>
              <a:lnSpc>
                <a:spcPct val="120000"/>
              </a:lnSpc>
            </a:pPr>
            <a:endParaRPr lang="en-US" dirty="0" smtClean="0">
              <a:latin typeface="Times New Roman"/>
              <a:cs typeface="Times New Roman"/>
            </a:endParaRPr>
          </a:p>
          <a:p>
            <a:pPr>
              <a:lnSpc>
                <a:spcPct val="120000"/>
              </a:lnSpc>
            </a:pPr>
            <a:r>
              <a:rPr lang="en-US" b="1" dirty="0">
                <a:latin typeface="Times New Roman"/>
                <a:cs typeface="Times New Roman"/>
              </a:rPr>
              <a:t>Problem Specification</a:t>
            </a:r>
            <a:endParaRPr lang="en-US" dirty="0">
              <a:latin typeface="Times New Roman"/>
              <a:cs typeface="Times New Roman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dirty="0" smtClean="0">
                <a:latin typeface="Times New Roman"/>
                <a:cs typeface="Times New Roman"/>
              </a:rPr>
              <a:t>	PRIME</a:t>
            </a:r>
            <a:endParaRPr lang="en-US" dirty="0">
              <a:latin typeface="Times New Roman"/>
              <a:cs typeface="Times New Roman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dirty="0" smtClean="0">
                <a:latin typeface="Times New Roman"/>
                <a:cs typeface="Times New Roman"/>
              </a:rPr>
              <a:t>	INSTANCE</a:t>
            </a:r>
            <a:r>
              <a:rPr lang="en-US" dirty="0">
                <a:latin typeface="Times New Roman"/>
                <a:cs typeface="Times New Roman"/>
              </a:rPr>
              <a:t>: An integer n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 smtClean="0">
                <a:latin typeface="Times New Roman"/>
                <a:cs typeface="Times New Roman"/>
              </a:rPr>
              <a:t>	QUESTION</a:t>
            </a:r>
            <a:r>
              <a:rPr lang="en-US" dirty="0">
                <a:latin typeface="Times New Roman"/>
                <a:cs typeface="Times New Roman"/>
              </a:rPr>
              <a:t>: Is n a prime number?</a:t>
            </a:r>
          </a:p>
          <a:p>
            <a:pPr marL="0" indent="0">
              <a:lnSpc>
                <a:spcPct val="120000"/>
              </a:lnSpc>
              <a:buNone/>
            </a:pPr>
            <a:endParaRPr lang="en-US" dirty="0" smtClean="0">
              <a:latin typeface="Times New Roman"/>
              <a:cs typeface="Times New Roman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dirty="0" smtClean="0">
                <a:latin typeface="Times New Roman"/>
                <a:cs typeface="Times New Roman"/>
              </a:rPr>
              <a:t>/</a:t>
            </a:r>
            <a:r>
              <a:rPr lang="en-US" dirty="0">
                <a:latin typeface="Times New Roman"/>
                <a:cs typeface="Times New Roman"/>
              </a:rPr>
              <a:t>/ </a:t>
            </a:r>
            <a:r>
              <a:rPr lang="en-US" b="1" dirty="0">
                <a:latin typeface="Times New Roman"/>
                <a:cs typeface="Times New Roman"/>
              </a:rPr>
              <a:t>Note, </a:t>
            </a:r>
            <a:r>
              <a:rPr lang="en-US" dirty="0" smtClean="0">
                <a:latin typeface="Times New Roman"/>
                <a:cs typeface="Times New Roman"/>
              </a:rPr>
              <a:t>this is a </a:t>
            </a:r>
            <a:r>
              <a:rPr lang="en-US" b="1" dirty="0">
                <a:latin typeface="Times New Roman"/>
                <a:cs typeface="Times New Roman"/>
              </a:rPr>
              <a:t>Decision Problem,  </a:t>
            </a:r>
            <a:r>
              <a:rPr lang="en-US" dirty="0" smtClean="0">
                <a:latin typeface="Times New Roman"/>
                <a:cs typeface="Times New Roman"/>
              </a:rPr>
              <a:t>i.e.  </a:t>
            </a:r>
            <a:r>
              <a:rPr lang="en-US" b="1" dirty="0">
                <a:latin typeface="Times New Roman"/>
                <a:cs typeface="Times New Roman"/>
              </a:rPr>
              <a:t>the </a:t>
            </a:r>
            <a:r>
              <a:rPr lang="en-US" b="1" dirty="0" smtClean="0">
                <a:latin typeface="Times New Roman"/>
                <a:cs typeface="Times New Roman"/>
              </a:rPr>
              <a:t>Answer is </a:t>
            </a:r>
            <a:r>
              <a:rPr lang="en-US" b="1" dirty="0">
                <a:latin typeface="Times New Roman"/>
                <a:cs typeface="Times New Roman"/>
              </a:rPr>
              <a:t>YES </a:t>
            </a:r>
            <a:r>
              <a:rPr lang="en-US" dirty="0">
                <a:latin typeface="Times New Roman"/>
                <a:cs typeface="Times New Roman"/>
              </a:rPr>
              <a:t>or</a:t>
            </a:r>
            <a:r>
              <a:rPr lang="en-US" b="1" dirty="0">
                <a:latin typeface="Times New Roman"/>
                <a:cs typeface="Times New Roman"/>
              </a:rPr>
              <a:t> NO</a:t>
            </a:r>
            <a:endParaRPr lang="en-US" dirty="0">
              <a:latin typeface="Times New Roman"/>
              <a:cs typeface="Times New Roman"/>
            </a:endParaRPr>
          </a:p>
          <a:p>
            <a:pPr>
              <a:lnSpc>
                <a:spcPct val="120000"/>
              </a:lnSpc>
            </a:pP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195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721659"/>
          </a:xfrm>
        </p:spPr>
        <p:txBody>
          <a:bodyPr/>
          <a:lstStyle/>
          <a:p>
            <a:r>
              <a:rPr lang="en-US" dirty="0" smtClean="0"/>
              <a:t>Language and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09059"/>
            <a:ext cx="8229600" cy="4967941"/>
          </a:xfrm>
        </p:spPr>
        <p:txBody>
          <a:bodyPr>
            <a:noAutofit/>
          </a:bodyPr>
          <a:lstStyle/>
          <a:p>
            <a:pPr lvl="0">
              <a:lnSpc>
                <a:spcPct val="120000"/>
              </a:lnSpc>
            </a:pPr>
            <a:r>
              <a:rPr lang="en-US" b="1" dirty="0">
                <a:latin typeface="Times New Roman"/>
                <a:cs typeface="Times New Roman"/>
              </a:rPr>
              <a:t>Language of Problem</a:t>
            </a:r>
            <a:endParaRPr lang="en-US" dirty="0">
              <a:latin typeface="Times New Roman"/>
              <a:cs typeface="Times New Roman"/>
            </a:endParaRPr>
          </a:p>
          <a:p>
            <a:pPr marL="274320" lvl="1" indent="0">
              <a:lnSpc>
                <a:spcPct val="120000"/>
              </a:lnSpc>
              <a:buNone/>
            </a:pPr>
            <a:r>
              <a:rPr lang="en-US" sz="2400" b="1" dirty="0" smtClean="0">
                <a:latin typeface="Times New Roman"/>
                <a:cs typeface="Times New Roman"/>
              </a:rPr>
              <a:t>L</a:t>
            </a:r>
            <a:r>
              <a:rPr lang="en-US" sz="2400" b="1" baseline="-25000" dirty="0" smtClean="0">
                <a:latin typeface="Times New Roman"/>
                <a:cs typeface="Times New Roman"/>
              </a:rPr>
              <a:t>prime</a:t>
            </a:r>
            <a:r>
              <a:rPr lang="en-US" sz="2400" b="1" dirty="0" smtClean="0">
                <a:latin typeface="Times New Roman"/>
                <a:cs typeface="Times New Roman"/>
              </a:rPr>
              <a:t>= </a:t>
            </a:r>
            <a:r>
              <a:rPr lang="en-US" sz="2400" b="1" dirty="0">
                <a:latin typeface="Times New Roman"/>
                <a:cs typeface="Times New Roman"/>
              </a:rPr>
              <a:t>{1</a:t>
            </a:r>
            <a:r>
              <a:rPr lang="en-US" sz="2400" b="1" baseline="30000" dirty="0">
                <a:latin typeface="Times New Roman"/>
                <a:cs typeface="Times New Roman"/>
              </a:rPr>
              <a:t>p</a:t>
            </a:r>
            <a:r>
              <a:rPr lang="en-US" sz="2400" b="1" dirty="0">
                <a:latin typeface="Times New Roman"/>
                <a:cs typeface="Times New Roman"/>
              </a:rPr>
              <a:t> | p prime { = {11, 111</a:t>
            </a:r>
            <a:r>
              <a:rPr lang="en-US" sz="2400" b="1" dirty="0" smtClean="0">
                <a:latin typeface="Times New Roman"/>
                <a:cs typeface="Times New Roman"/>
              </a:rPr>
              <a:t>, 11111</a:t>
            </a:r>
            <a:r>
              <a:rPr lang="en-US" sz="2400" b="1" dirty="0">
                <a:latin typeface="Times New Roman"/>
                <a:cs typeface="Times New Roman"/>
              </a:rPr>
              <a:t>, …</a:t>
            </a:r>
            <a:r>
              <a:rPr lang="en-US" sz="2400" b="1" dirty="0" smtClean="0">
                <a:latin typeface="Times New Roman"/>
                <a:cs typeface="Times New Roman"/>
              </a:rPr>
              <a:t>}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 smtClean="0">
                <a:latin typeface="Times New Roman"/>
                <a:cs typeface="Times New Roman"/>
              </a:rPr>
              <a:t>Then </a:t>
            </a:r>
            <a:r>
              <a:rPr lang="en-US" dirty="0">
                <a:latin typeface="Times New Roman"/>
                <a:cs typeface="Times New Roman"/>
              </a:rPr>
              <a:t>an instance of this problem, i.e</a:t>
            </a:r>
            <a:r>
              <a:rPr lang="en-US" b="1" dirty="0" smtClean="0">
                <a:latin typeface="Times New Roman"/>
                <a:cs typeface="Times New Roman"/>
              </a:rPr>
              <a:t>. , </a:t>
            </a:r>
            <a:r>
              <a:rPr lang="en-US" b="1" dirty="0">
                <a:latin typeface="Times New Roman"/>
                <a:cs typeface="Times New Roman"/>
              </a:rPr>
              <a:t>is </a:t>
            </a:r>
            <a:r>
              <a:rPr lang="en-US" b="1" i="1" dirty="0">
                <a:latin typeface="Times New Roman"/>
                <a:cs typeface="Times New Roman"/>
              </a:rPr>
              <a:t>n</a:t>
            </a:r>
            <a:r>
              <a:rPr lang="en-US" b="1" dirty="0">
                <a:latin typeface="Times New Roman"/>
                <a:cs typeface="Times New Roman"/>
              </a:rPr>
              <a:t> prime </a:t>
            </a:r>
            <a:r>
              <a:rPr lang="en-US" b="1" dirty="0" smtClean="0">
                <a:latin typeface="Times New Roman"/>
                <a:cs typeface="Times New Roman"/>
              </a:rPr>
              <a:t>?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 smtClean="0">
                <a:latin typeface="Times New Roman"/>
                <a:cs typeface="Times New Roman"/>
              </a:rPr>
              <a:t>Corresponds </a:t>
            </a:r>
            <a:r>
              <a:rPr lang="en-US" dirty="0">
                <a:latin typeface="Times New Roman"/>
                <a:cs typeface="Times New Roman"/>
              </a:rPr>
              <a:t>to asking </a:t>
            </a:r>
            <a:r>
              <a:rPr lang="en-US" b="1" dirty="0">
                <a:latin typeface="Times New Roman"/>
                <a:cs typeface="Times New Roman"/>
              </a:rPr>
              <a:t>if the string </a:t>
            </a:r>
            <a:r>
              <a:rPr lang="en-US" b="1" dirty="0" smtClean="0">
                <a:latin typeface="Symbol" charset="2"/>
                <a:cs typeface="Symbol" charset="2"/>
              </a:rPr>
              <a:t>w</a:t>
            </a:r>
            <a:r>
              <a:rPr lang="en-US" b="1" dirty="0" smtClean="0">
                <a:latin typeface="Times New Roman"/>
                <a:cs typeface="Times New Roman"/>
              </a:rPr>
              <a:t> </a:t>
            </a:r>
            <a:r>
              <a:rPr lang="en-US" b="1" i="1" dirty="0" smtClean="0">
                <a:latin typeface="Times New Roman"/>
                <a:cs typeface="Times New Roman"/>
              </a:rPr>
              <a:t>ϵ  </a:t>
            </a:r>
            <a:r>
              <a:rPr lang="en-US" b="1" dirty="0" smtClean="0">
                <a:latin typeface="Times New Roman"/>
                <a:cs typeface="Times New Roman"/>
              </a:rPr>
              <a:t>L</a:t>
            </a:r>
            <a:r>
              <a:rPr lang="en-US" b="1" baseline="-25000" dirty="0" smtClean="0">
                <a:latin typeface="Times New Roman"/>
                <a:cs typeface="Times New Roman"/>
              </a:rPr>
              <a:t>prime</a:t>
            </a:r>
            <a:r>
              <a:rPr lang="en-US" b="1" dirty="0" smtClean="0">
                <a:latin typeface="Times New Roman"/>
                <a:cs typeface="Times New Roman"/>
              </a:rPr>
              <a:t> </a:t>
            </a:r>
            <a:r>
              <a:rPr lang="en-US" b="1" dirty="0">
                <a:latin typeface="Times New Roman"/>
                <a:cs typeface="Times New Roman"/>
              </a:rPr>
              <a:t>? </a:t>
            </a:r>
            <a:endParaRPr lang="en-US" dirty="0">
              <a:latin typeface="Times New Roman"/>
              <a:cs typeface="Times New Roman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b="1" dirty="0">
                <a:latin typeface="Times New Roman"/>
                <a:cs typeface="Times New Roman"/>
              </a:rPr>
              <a:t>				The membership question </a:t>
            </a:r>
            <a:endParaRPr lang="en-US" dirty="0">
              <a:latin typeface="Times New Roman"/>
              <a:cs typeface="Times New Roman"/>
            </a:endParaRPr>
          </a:p>
          <a:p>
            <a:pPr>
              <a:lnSpc>
                <a:spcPct val="120000"/>
              </a:lnSpc>
              <a:buFont typeface="Wingdings" charset="2"/>
              <a:buChar char="Ø"/>
            </a:pPr>
            <a:endParaRPr lang="en-US" dirty="0" smtClean="0">
              <a:latin typeface="Times New Roman"/>
              <a:cs typeface="Times New Roman"/>
            </a:endParaRPr>
          </a:p>
          <a:p>
            <a:pPr>
              <a:lnSpc>
                <a:spcPct val="120000"/>
              </a:lnSpc>
              <a:buFont typeface="Wingdings" charset="2"/>
              <a:buChar char="Ø"/>
            </a:pPr>
            <a:r>
              <a:rPr lang="en-US" dirty="0" smtClean="0">
                <a:latin typeface="Times New Roman"/>
                <a:cs typeface="Times New Roman"/>
              </a:rPr>
              <a:t>Give </a:t>
            </a:r>
            <a:r>
              <a:rPr lang="en-US" dirty="0">
                <a:latin typeface="Times New Roman"/>
                <a:cs typeface="Times New Roman"/>
              </a:rPr>
              <a:t>the problem specification and the corresponding language for the question: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b="1" dirty="0">
                <a:latin typeface="Times New Roman"/>
                <a:cs typeface="Times New Roman"/>
              </a:rPr>
              <a:t>	Is the integer </a:t>
            </a:r>
            <a:r>
              <a:rPr lang="en-US" b="1" i="1" dirty="0">
                <a:latin typeface="Times New Roman"/>
                <a:cs typeface="Times New Roman"/>
              </a:rPr>
              <a:t>n</a:t>
            </a:r>
            <a:r>
              <a:rPr lang="en-US" b="1" dirty="0">
                <a:latin typeface="Times New Roman"/>
                <a:cs typeface="Times New Roman"/>
              </a:rPr>
              <a:t> a perfect square  ?</a:t>
            </a:r>
            <a:endParaRPr lang="en-US" dirty="0">
              <a:latin typeface="Times New Roman"/>
              <a:cs typeface="Times New Roman"/>
            </a:endParaRPr>
          </a:p>
          <a:p>
            <a:pPr marL="0" indent="0">
              <a:lnSpc>
                <a:spcPct val="120000"/>
              </a:lnSpc>
              <a:buNone/>
            </a:pPr>
            <a:endParaRPr lang="en-US" dirty="0">
              <a:latin typeface="Times New Roman"/>
              <a:cs typeface="Times New Roman"/>
            </a:endParaRPr>
          </a:p>
          <a:p>
            <a:pPr>
              <a:lnSpc>
                <a:spcPct val="120000"/>
              </a:lnSpc>
            </a:pP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586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Language and Problems … Con’t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>
              <a:lnSpc>
                <a:spcPct val="120000"/>
              </a:lnSpc>
            </a:pPr>
            <a:r>
              <a:rPr lang="en-US" b="1" dirty="0">
                <a:latin typeface="Times New Roman"/>
                <a:cs typeface="Times New Roman"/>
              </a:rPr>
              <a:t>Optimization Problems </a:t>
            </a:r>
            <a:r>
              <a:rPr lang="en-US" dirty="0">
                <a:latin typeface="Times New Roman"/>
                <a:cs typeface="Times New Roman"/>
              </a:rPr>
              <a:t>may also be viewed in terms of </a:t>
            </a:r>
            <a:r>
              <a:rPr lang="en-US" dirty="0" smtClean="0">
                <a:latin typeface="Times New Roman"/>
                <a:cs typeface="Times New Roman"/>
              </a:rPr>
              <a:t>languages</a:t>
            </a:r>
          </a:p>
          <a:p>
            <a:pPr lvl="0">
              <a:lnSpc>
                <a:spcPct val="120000"/>
              </a:lnSpc>
            </a:pPr>
            <a:endParaRPr lang="en-US" dirty="0" smtClean="0">
              <a:latin typeface="Times New Roman"/>
              <a:cs typeface="Times New Roman"/>
            </a:endParaRPr>
          </a:p>
          <a:p>
            <a:pPr>
              <a:lnSpc>
                <a:spcPct val="120000"/>
              </a:lnSpc>
            </a:pPr>
            <a:r>
              <a:rPr lang="en-US" b="1" dirty="0" smtClean="0">
                <a:latin typeface="Times New Roman"/>
                <a:cs typeface="Times New Roman"/>
              </a:rPr>
              <a:t>Traveling </a:t>
            </a:r>
            <a:r>
              <a:rPr lang="en-US" b="1" dirty="0">
                <a:latin typeface="Times New Roman"/>
                <a:cs typeface="Times New Roman"/>
              </a:rPr>
              <a:t>salesperson Problem (TSP)</a:t>
            </a:r>
            <a:endParaRPr lang="en-US" dirty="0">
              <a:latin typeface="Times New Roman"/>
              <a:cs typeface="Times New Roman"/>
            </a:endParaRPr>
          </a:p>
          <a:p>
            <a:pPr marL="274320" lvl="1" indent="0">
              <a:lnSpc>
                <a:spcPct val="120000"/>
              </a:lnSpc>
              <a:buNone/>
            </a:pPr>
            <a:r>
              <a:rPr lang="en-US" sz="2400" b="1" dirty="0">
                <a:latin typeface="Times New Roman"/>
                <a:cs typeface="Times New Roman"/>
              </a:rPr>
              <a:t>Instance : </a:t>
            </a:r>
            <a:r>
              <a:rPr lang="en-US" sz="2400" dirty="0">
                <a:latin typeface="Times New Roman"/>
                <a:cs typeface="Times New Roman"/>
              </a:rPr>
              <a:t>An integer n</a:t>
            </a:r>
            <a:r>
              <a:rPr lang="en-US" sz="2400" i="1" dirty="0">
                <a:latin typeface="Times New Roman"/>
                <a:cs typeface="Times New Roman"/>
              </a:rPr>
              <a:t> ≥</a:t>
            </a:r>
            <a:r>
              <a:rPr lang="en-US" sz="2400" dirty="0">
                <a:latin typeface="Times New Roman"/>
                <a:cs typeface="Times New Roman"/>
              </a:rPr>
              <a:t> 1 , n  distinct cities and </a:t>
            </a:r>
            <a:r>
              <a:rPr lang="en-US" sz="2400" dirty="0" smtClean="0">
                <a:latin typeface="Times New Roman"/>
                <a:cs typeface="Times New Roman"/>
              </a:rPr>
              <a:t>the distance </a:t>
            </a:r>
            <a:r>
              <a:rPr lang="en-US" sz="2400" dirty="0">
                <a:latin typeface="Times New Roman"/>
                <a:cs typeface="Times New Roman"/>
              </a:rPr>
              <a:t>between every </a:t>
            </a:r>
            <a:r>
              <a:rPr lang="en-US" sz="2400" dirty="0" smtClean="0">
                <a:latin typeface="Times New Roman"/>
                <a:cs typeface="Times New Roman"/>
              </a:rPr>
              <a:t>pair</a:t>
            </a:r>
          </a:p>
          <a:p>
            <a:pPr marL="274320" lvl="1" indent="0">
              <a:lnSpc>
                <a:spcPct val="120000"/>
              </a:lnSpc>
              <a:buNone/>
            </a:pPr>
            <a:endParaRPr lang="en-US" sz="2400" dirty="0">
              <a:latin typeface="Times New Roman"/>
              <a:cs typeface="Times New Roman"/>
            </a:endParaRPr>
          </a:p>
          <a:p>
            <a:pPr marL="274320" lvl="1" indent="0">
              <a:lnSpc>
                <a:spcPct val="120000"/>
              </a:lnSpc>
              <a:buNone/>
            </a:pPr>
            <a:r>
              <a:rPr lang="en-US" sz="2400" dirty="0">
                <a:latin typeface="Times New Roman"/>
                <a:cs typeface="Times New Roman"/>
              </a:rPr>
              <a:t> </a:t>
            </a:r>
            <a:r>
              <a:rPr lang="en-US" sz="2400" b="1" dirty="0">
                <a:latin typeface="Times New Roman"/>
                <a:cs typeface="Times New Roman"/>
              </a:rPr>
              <a:t>Question : </a:t>
            </a:r>
            <a:r>
              <a:rPr lang="en-US" sz="2400" dirty="0">
                <a:latin typeface="Times New Roman"/>
                <a:cs typeface="Times New Roman"/>
              </a:rPr>
              <a:t>what is the minimal tour through these cities </a:t>
            </a:r>
            <a:r>
              <a:rPr lang="en-US" sz="2400" dirty="0" smtClean="0">
                <a:latin typeface="Times New Roman"/>
                <a:cs typeface="Times New Roman"/>
              </a:rPr>
              <a:t>?</a:t>
            </a:r>
            <a:endParaRPr lang="en-US" sz="2400" dirty="0">
              <a:latin typeface="Times New Roman"/>
              <a:cs typeface="Times New Roman"/>
            </a:endParaRPr>
          </a:p>
          <a:p>
            <a:pPr marL="274320" lvl="1" indent="0">
              <a:lnSpc>
                <a:spcPct val="120000"/>
              </a:lnSpc>
              <a:buNone/>
            </a:pPr>
            <a:endParaRPr lang="en-US" sz="2400" dirty="0" smtClean="0">
              <a:latin typeface="Times New Roman"/>
              <a:cs typeface="Times New Roman"/>
            </a:endParaRPr>
          </a:p>
          <a:p>
            <a:pPr marL="274320" lvl="1" indent="0">
              <a:lnSpc>
                <a:spcPct val="120000"/>
              </a:lnSpc>
              <a:buNone/>
            </a:pPr>
            <a:endParaRPr lang="en-US" sz="2400" dirty="0">
              <a:latin typeface="Times New Roman"/>
              <a:cs typeface="Times New Roman"/>
            </a:endParaRPr>
          </a:p>
          <a:p>
            <a:pPr lvl="2">
              <a:lnSpc>
                <a:spcPct val="120000"/>
              </a:lnSpc>
            </a:pPr>
            <a:endParaRPr lang="en-US" sz="2400" dirty="0">
              <a:latin typeface="Times New Roman"/>
              <a:cs typeface="Times New Roman"/>
            </a:endParaRPr>
          </a:p>
          <a:p>
            <a:pPr marL="274320" lvl="1" indent="0">
              <a:lnSpc>
                <a:spcPct val="120000"/>
              </a:lnSpc>
              <a:buNone/>
            </a:pPr>
            <a:endParaRPr lang="en-US" sz="2400" dirty="0">
              <a:latin typeface="Times New Roman"/>
              <a:cs typeface="Times New Roman"/>
            </a:endParaRPr>
          </a:p>
          <a:p>
            <a:pPr marL="274320" lvl="1" indent="0">
              <a:lnSpc>
                <a:spcPct val="120000"/>
              </a:lnSpc>
              <a:buNone/>
            </a:pPr>
            <a:endParaRPr lang="en-US" sz="2400" dirty="0">
              <a:latin typeface="Times New Roman"/>
              <a:cs typeface="Times New Roman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130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Language and </a:t>
            </a:r>
            <a:r>
              <a:rPr lang="en-US" dirty="0" smtClean="0"/>
              <a:t>Problems … Con’t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274320" lvl="1" indent="0">
              <a:lnSpc>
                <a:spcPct val="120000"/>
              </a:lnSpc>
              <a:buNone/>
            </a:pPr>
            <a:r>
              <a:rPr lang="en-US" sz="2400" b="1" dirty="0" smtClean="0">
                <a:latin typeface="Times New Roman"/>
                <a:cs typeface="Times New Roman"/>
              </a:rPr>
              <a:t>Convert </a:t>
            </a:r>
            <a:r>
              <a:rPr lang="en-US" sz="2400" b="1" dirty="0">
                <a:latin typeface="Times New Roman"/>
                <a:cs typeface="Times New Roman"/>
              </a:rPr>
              <a:t>this problem to a corresponding Decision Problem </a:t>
            </a:r>
            <a:endParaRPr lang="en-US" sz="2400" b="1" dirty="0" smtClean="0">
              <a:latin typeface="Times New Roman"/>
              <a:cs typeface="Times New Roman"/>
            </a:endParaRPr>
          </a:p>
          <a:p>
            <a:pPr marL="274320" lvl="1" indent="0">
              <a:lnSpc>
                <a:spcPct val="120000"/>
              </a:lnSpc>
              <a:buNone/>
            </a:pPr>
            <a:endParaRPr lang="en-US" sz="2400" b="1" dirty="0">
              <a:latin typeface="Times New Roman"/>
              <a:cs typeface="Times New Roman"/>
            </a:endParaRPr>
          </a:p>
          <a:p>
            <a:pPr lvl="1">
              <a:lnSpc>
                <a:spcPct val="120000"/>
              </a:lnSpc>
              <a:buFont typeface="Wingdings" charset="2"/>
              <a:buChar char="Ø"/>
            </a:pPr>
            <a:r>
              <a:rPr lang="en-US" sz="2400" b="1" dirty="0">
                <a:latin typeface="Times New Roman"/>
                <a:cs typeface="Times New Roman"/>
              </a:rPr>
              <a:t>Traveling Salesperson Check (TSC</a:t>
            </a:r>
            <a:r>
              <a:rPr lang="en-US" sz="2400" b="1" dirty="0" smtClean="0">
                <a:latin typeface="Times New Roman"/>
                <a:cs typeface="Times New Roman"/>
              </a:rPr>
              <a:t>)</a:t>
            </a:r>
          </a:p>
          <a:p>
            <a:pPr marL="274320" lvl="1" indent="0">
              <a:lnSpc>
                <a:spcPct val="120000"/>
              </a:lnSpc>
              <a:buNone/>
            </a:pPr>
            <a:endParaRPr lang="en-US" sz="2400" dirty="0">
              <a:latin typeface="Times New Roman"/>
              <a:cs typeface="Times New Roman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b="1" dirty="0">
                <a:latin typeface="Times New Roman"/>
                <a:cs typeface="Times New Roman"/>
              </a:rPr>
              <a:t>	Instance : </a:t>
            </a:r>
            <a:r>
              <a:rPr lang="en-US" dirty="0">
                <a:latin typeface="Times New Roman"/>
                <a:cs typeface="Times New Roman"/>
              </a:rPr>
              <a:t>An integer n</a:t>
            </a:r>
            <a:r>
              <a:rPr lang="en-US" i="1" dirty="0">
                <a:latin typeface="Times New Roman"/>
                <a:cs typeface="Times New Roman"/>
              </a:rPr>
              <a:t> ≥</a:t>
            </a:r>
            <a:r>
              <a:rPr lang="en-US" dirty="0">
                <a:latin typeface="Times New Roman"/>
                <a:cs typeface="Times New Roman"/>
              </a:rPr>
              <a:t> 1 , n  distinct cities and the     distance between every pair and a positive integral bound B</a:t>
            </a:r>
            <a:r>
              <a:rPr lang="en-US" dirty="0" smtClean="0">
                <a:latin typeface="Times New Roman"/>
                <a:cs typeface="Times New Roman"/>
              </a:rPr>
              <a:t>.</a:t>
            </a:r>
          </a:p>
          <a:p>
            <a:pPr marL="0" indent="0">
              <a:lnSpc>
                <a:spcPct val="120000"/>
              </a:lnSpc>
              <a:buNone/>
            </a:pPr>
            <a:endParaRPr lang="en-US" dirty="0">
              <a:latin typeface="Times New Roman"/>
              <a:cs typeface="Times New Roman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dirty="0">
                <a:latin typeface="Times New Roman"/>
                <a:cs typeface="Times New Roman"/>
              </a:rPr>
              <a:t> 	</a:t>
            </a:r>
            <a:r>
              <a:rPr lang="en-US" b="1" dirty="0">
                <a:latin typeface="Times New Roman"/>
                <a:cs typeface="Times New Roman"/>
              </a:rPr>
              <a:t>Question : </a:t>
            </a:r>
            <a:r>
              <a:rPr lang="en-US" dirty="0">
                <a:latin typeface="Times New Roman"/>
                <a:cs typeface="Times New Roman"/>
              </a:rPr>
              <a:t>Does there exist a tour through these cities whose total cost </a:t>
            </a:r>
            <a:r>
              <a:rPr lang="en-US" i="1" dirty="0">
                <a:latin typeface="Times New Roman"/>
                <a:cs typeface="Times New Roman"/>
              </a:rPr>
              <a:t>≤</a:t>
            </a:r>
            <a:r>
              <a:rPr lang="en-US" dirty="0">
                <a:latin typeface="Times New Roman"/>
                <a:cs typeface="Times New Roman"/>
              </a:rPr>
              <a:t> B ?</a:t>
            </a:r>
          </a:p>
          <a:p>
            <a:pPr>
              <a:lnSpc>
                <a:spcPct val="120000"/>
              </a:lnSpc>
            </a:pP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427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The </a:t>
            </a:r>
            <a:r>
              <a:rPr lang="en-US" b="1" dirty="0"/>
              <a:t>language of a Problem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b="1" dirty="0">
                <a:latin typeface="Times New Roman"/>
                <a:cs typeface="Times New Roman"/>
              </a:rPr>
              <a:t>The language of a problem </a:t>
            </a:r>
            <a:r>
              <a:rPr lang="en-US" dirty="0">
                <a:latin typeface="Times New Roman"/>
                <a:cs typeface="Times New Roman"/>
              </a:rPr>
              <a:t>is the set of YES instances of the </a:t>
            </a:r>
            <a:r>
              <a:rPr lang="en-US" b="1" dirty="0">
                <a:latin typeface="Times New Roman"/>
                <a:cs typeface="Times New Roman"/>
              </a:rPr>
              <a:t>suitably encoded Decision Problem</a:t>
            </a:r>
            <a:r>
              <a:rPr lang="en-US" b="1" dirty="0" smtClean="0">
                <a:latin typeface="Times New Roman"/>
                <a:cs typeface="Times New Roman"/>
              </a:rPr>
              <a:t>.</a:t>
            </a:r>
          </a:p>
          <a:p>
            <a:pPr marL="0" indent="0">
              <a:lnSpc>
                <a:spcPct val="120000"/>
              </a:lnSpc>
              <a:buNone/>
            </a:pPr>
            <a:endParaRPr lang="en-US" dirty="0">
              <a:latin typeface="Times New Roman"/>
              <a:cs typeface="Times New Roman"/>
            </a:endParaRPr>
          </a:p>
          <a:p>
            <a:pPr lvl="0">
              <a:lnSpc>
                <a:spcPct val="120000"/>
              </a:lnSpc>
            </a:pPr>
            <a:r>
              <a:rPr lang="en-US" dirty="0">
                <a:latin typeface="Times New Roman"/>
                <a:cs typeface="Times New Roman"/>
              </a:rPr>
              <a:t>We have already stated that one</a:t>
            </a:r>
            <a:r>
              <a:rPr lang="en-US" b="1" dirty="0">
                <a:latin typeface="Times New Roman"/>
                <a:cs typeface="Times New Roman"/>
              </a:rPr>
              <a:t> </a:t>
            </a:r>
            <a:r>
              <a:rPr lang="en-US" b="1" dirty="0" smtClean="0">
                <a:latin typeface="Times New Roman"/>
                <a:cs typeface="Times New Roman"/>
              </a:rPr>
              <a:t>“punch line” </a:t>
            </a:r>
            <a:r>
              <a:rPr lang="en-US" dirty="0">
                <a:latin typeface="Times New Roman"/>
                <a:cs typeface="Times New Roman"/>
              </a:rPr>
              <a:t>for this</a:t>
            </a:r>
            <a:r>
              <a:rPr lang="en-US" b="1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course is that </a:t>
            </a:r>
            <a:r>
              <a:rPr lang="en-US" b="1" dirty="0">
                <a:latin typeface="Times New Roman"/>
                <a:cs typeface="Times New Roman"/>
              </a:rPr>
              <a:t>unsolvable problems do indeed exist</a:t>
            </a:r>
            <a:r>
              <a:rPr lang="en-US" b="1" dirty="0" smtClean="0">
                <a:latin typeface="Times New Roman"/>
                <a:cs typeface="Times New Roman"/>
              </a:rPr>
              <a:t>.</a:t>
            </a:r>
          </a:p>
          <a:p>
            <a:pPr lvl="0">
              <a:lnSpc>
                <a:spcPct val="120000"/>
              </a:lnSpc>
            </a:pPr>
            <a:endParaRPr lang="en-US" b="1" dirty="0" smtClean="0">
              <a:latin typeface="Times New Roman"/>
              <a:cs typeface="Times New Roman"/>
            </a:endParaRPr>
          </a:p>
          <a:p>
            <a:pPr>
              <a:lnSpc>
                <a:spcPct val="120000"/>
              </a:lnSpc>
            </a:pPr>
            <a:r>
              <a:rPr lang="en-US" dirty="0">
                <a:latin typeface="Times New Roman"/>
                <a:cs typeface="Times New Roman"/>
              </a:rPr>
              <a:t>One way to be sure of this result is to show that </a:t>
            </a:r>
            <a:r>
              <a:rPr lang="en-US" b="1" dirty="0">
                <a:latin typeface="Times New Roman"/>
                <a:cs typeface="Times New Roman"/>
              </a:rPr>
              <a:t>more </a:t>
            </a:r>
            <a:r>
              <a:rPr lang="en-US" b="1" dirty="0" smtClean="0">
                <a:latin typeface="Times New Roman"/>
                <a:cs typeface="Times New Roman"/>
              </a:rPr>
              <a:t>problems </a:t>
            </a:r>
            <a:r>
              <a:rPr lang="en-US" b="1" dirty="0">
                <a:latin typeface="Times New Roman"/>
                <a:cs typeface="Times New Roman"/>
              </a:rPr>
              <a:t>exist than algorithms</a:t>
            </a:r>
            <a:r>
              <a:rPr lang="en-US" b="1" dirty="0" smtClean="0">
                <a:latin typeface="Times New Roman"/>
                <a:cs typeface="Times New Roman"/>
              </a:rPr>
              <a:t>.</a:t>
            </a:r>
            <a:endParaRPr lang="en-US" dirty="0">
              <a:latin typeface="Times New Roman"/>
              <a:cs typeface="Times New Roman"/>
            </a:endParaRPr>
          </a:p>
          <a:p>
            <a:pPr lvl="0">
              <a:lnSpc>
                <a:spcPct val="120000"/>
              </a:lnSpc>
            </a:pPr>
            <a:endParaRPr lang="en-US" b="1" dirty="0">
              <a:latin typeface="Times New Roman"/>
              <a:cs typeface="Times New Roman"/>
            </a:endParaRPr>
          </a:p>
          <a:p>
            <a:pPr lvl="0">
              <a:lnSpc>
                <a:spcPct val="120000"/>
              </a:lnSpc>
            </a:pPr>
            <a:endParaRPr lang="en-US" dirty="0">
              <a:latin typeface="Times New Roman"/>
              <a:cs typeface="Times New Roman"/>
            </a:endParaRPr>
          </a:p>
          <a:p>
            <a:pPr lvl="1">
              <a:lnSpc>
                <a:spcPct val="120000"/>
              </a:lnSpc>
              <a:buFont typeface="Wingdings" charset="2"/>
              <a:buChar char="Ø"/>
            </a:pPr>
            <a:endParaRPr lang="en-US" sz="2400" dirty="0">
              <a:latin typeface="Times New Roman"/>
              <a:cs typeface="Times New Roman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216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The </a:t>
            </a:r>
            <a:r>
              <a:rPr lang="en-US" b="1" dirty="0"/>
              <a:t>language of a </a:t>
            </a:r>
            <a:r>
              <a:rPr lang="en-US" b="1" dirty="0" smtClean="0"/>
              <a:t>Problem…con’t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4320" lvl="1" indent="0">
              <a:lnSpc>
                <a:spcPct val="120000"/>
              </a:lnSpc>
              <a:buNone/>
            </a:pPr>
            <a:r>
              <a:rPr lang="en-US" sz="2400" dirty="0" smtClean="0">
                <a:latin typeface="Times New Roman"/>
                <a:cs typeface="Times New Roman"/>
              </a:rPr>
              <a:t>Let </a:t>
            </a:r>
            <a:r>
              <a:rPr lang="en-US" sz="2400" dirty="0" smtClean="0">
                <a:latin typeface="Apple Chancery"/>
                <a:cs typeface="Apple Chancery"/>
              </a:rPr>
              <a:t>L</a:t>
            </a:r>
            <a:r>
              <a:rPr lang="en-US" sz="2400" dirty="0" smtClean="0">
                <a:latin typeface="Times New Roman"/>
                <a:cs typeface="Times New Roman"/>
              </a:rPr>
              <a:t> = { L</a:t>
            </a:r>
            <a:r>
              <a:rPr lang="en-US" sz="2400" baseline="-25000" dirty="0" smtClean="0">
                <a:latin typeface="Times New Roman"/>
                <a:cs typeface="Times New Roman"/>
              </a:rPr>
              <a:t>i</a:t>
            </a:r>
            <a:r>
              <a:rPr lang="en-US" sz="2400" dirty="0" smtClean="0">
                <a:latin typeface="Times New Roman"/>
                <a:cs typeface="Times New Roman"/>
              </a:rPr>
              <a:t> | L</a:t>
            </a:r>
            <a:r>
              <a:rPr lang="en-US" sz="2400" baseline="-25000" dirty="0" smtClean="0">
                <a:latin typeface="Times New Roman"/>
                <a:cs typeface="Times New Roman"/>
              </a:rPr>
              <a:t>i</a:t>
            </a:r>
            <a:r>
              <a:rPr lang="en-US" sz="2400" dirty="0" smtClean="0">
                <a:latin typeface="Times New Roman"/>
                <a:cs typeface="Times New Roman"/>
              </a:rPr>
              <a:t> ⊆ </a:t>
            </a:r>
            <a:r>
              <a:rPr lang="en-US" sz="2400" dirty="0">
                <a:latin typeface="Times New Roman"/>
                <a:cs typeface="Times New Roman"/>
              </a:rPr>
              <a:t>∑</a:t>
            </a:r>
            <a:r>
              <a:rPr lang="en-US" sz="2400" baseline="30000" dirty="0">
                <a:latin typeface="Times New Roman"/>
                <a:cs typeface="Times New Roman"/>
              </a:rPr>
              <a:t>*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smtClean="0">
                <a:latin typeface="Times New Roman"/>
                <a:cs typeface="Times New Roman"/>
              </a:rPr>
              <a:t>}</a:t>
            </a:r>
          </a:p>
          <a:p>
            <a:pPr marL="274320" lvl="1" indent="0">
              <a:lnSpc>
                <a:spcPct val="120000"/>
              </a:lnSpc>
              <a:buNone/>
            </a:pPr>
            <a:endParaRPr lang="en-US" sz="2400" b="1" dirty="0" smtClean="0">
              <a:latin typeface="Times New Roman"/>
              <a:cs typeface="Times New Roman"/>
            </a:endParaRPr>
          </a:p>
          <a:p>
            <a:pPr lvl="1">
              <a:lnSpc>
                <a:spcPct val="120000"/>
              </a:lnSpc>
              <a:buFont typeface="Wingdings" charset="2"/>
              <a:buChar char="Ø"/>
            </a:pPr>
            <a:r>
              <a:rPr lang="en-US" sz="2400" dirty="0" smtClean="0">
                <a:latin typeface="Times New Roman"/>
                <a:cs typeface="Times New Roman"/>
              </a:rPr>
              <a:t>If </a:t>
            </a:r>
            <a:r>
              <a:rPr lang="en-US" sz="2400" dirty="0">
                <a:latin typeface="Times New Roman"/>
                <a:cs typeface="Times New Roman"/>
              </a:rPr>
              <a:t>we can prove that</a:t>
            </a:r>
            <a:r>
              <a:rPr lang="en-US" sz="2400" b="1" dirty="0">
                <a:latin typeface="Times New Roman"/>
                <a:cs typeface="Times New Roman"/>
              </a:rPr>
              <a:t> </a:t>
            </a:r>
            <a:r>
              <a:rPr lang="en-US" sz="2400" b="1" dirty="0" smtClean="0">
                <a:latin typeface="Times New Roman"/>
                <a:cs typeface="Times New Roman"/>
              </a:rPr>
              <a:t>| </a:t>
            </a:r>
            <a:r>
              <a:rPr lang="en-US" sz="2400" b="1" dirty="0" smtClean="0">
                <a:latin typeface="Apple Chancery"/>
                <a:cs typeface="Apple Chancery"/>
              </a:rPr>
              <a:t>L </a:t>
            </a:r>
            <a:r>
              <a:rPr lang="en-US" sz="2400" b="1" dirty="0" smtClean="0">
                <a:latin typeface="Times New Roman"/>
                <a:cs typeface="Times New Roman"/>
              </a:rPr>
              <a:t>|  </a:t>
            </a:r>
            <a:r>
              <a:rPr lang="en-US" sz="2400" b="1" dirty="0">
                <a:latin typeface="Times New Roman"/>
                <a:cs typeface="Times New Roman"/>
              </a:rPr>
              <a:t>&gt;  |∑</a:t>
            </a:r>
            <a:r>
              <a:rPr lang="en-US" sz="2400" b="1" baseline="30000" dirty="0">
                <a:latin typeface="Times New Roman"/>
                <a:cs typeface="Times New Roman"/>
              </a:rPr>
              <a:t>*</a:t>
            </a:r>
            <a:r>
              <a:rPr lang="en-US" sz="2400" b="1" dirty="0">
                <a:latin typeface="Times New Roman"/>
                <a:cs typeface="Times New Roman"/>
              </a:rPr>
              <a:t>| </a:t>
            </a:r>
            <a:r>
              <a:rPr lang="en-US" sz="2400" dirty="0">
                <a:latin typeface="Times New Roman"/>
                <a:cs typeface="Times New Roman"/>
              </a:rPr>
              <a:t> we will have done so</a:t>
            </a:r>
            <a:r>
              <a:rPr lang="en-US" sz="2400" dirty="0" smtClean="0">
                <a:latin typeface="Times New Roman"/>
                <a:cs typeface="Times New Roman"/>
              </a:rPr>
              <a:t>.</a:t>
            </a:r>
          </a:p>
          <a:p>
            <a:pPr lvl="1">
              <a:lnSpc>
                <a:spcPct val="120000"/>
              </a:lnSpc>
              <a:buFont typeface="Wingdings" charset="2"/>
              <a:buChar char="Ø"/>
            </a:pPr>
            <a:endParaRPr lang="en-US" sz="2400" dirty="0">
              <a:latin typeface="Times New Roman"/>
              <a:cs typeface="Times New Roman"/>
            </a:endParaRPr>
          </a:p>
          <a:p>
            <a:pPr lvl="1">
              <a:lnSpc>
                <a:spcPct val="120000"/>
              </a:lnSpc>
              <a:buFont typeface="Wingdings" charset="2"/>
              <a:buChar char="Ø"/>
            </a:pPr>
            <a:r>
              <a:rPr lang="en-US" sz="2400" dirty="0">
                <a:latin typeface="Times New Roman"/>
                <a:cs typeface="Times New Roman"/>
              </a:rPr>
              <a:t>Where </a:t>
            </a:r>
            <a:r>
              <a:rPr lang="en-US" sz="2400" b="1" dirty="0">
                <a:latin typeface="Times New Roman"/>
                <a:cs typeface="Times New Roman"/>
              </a:rPr>
              <a:t>a language </a:t>
            </a:r>
            <a:r>
              <a:rPr lang="en-US" sz="2400" b="1" dirty="0" smtClean="0">
                <a:latin typeface="Times New Roman"/>
                <a:cs typeface="Times New Roman"/>
              </a:rPr>
              <a:t>L </a:t>
            </a:r>
            <a:r>
              <a:rPr lang="en-US" sz="2400" b="1" dirty="0" smtClean="0">
                <a:latin typeface="Times New Roman"/>
                <a:cs typeface="Times New Roman"/>
              </a:rPr>
              <a:t>is equal</a:t>
            </a:r>
            <a:r>
              <a:rPr lang="en-US" sz="2400" b="1" dirty="0" smtClean="0">
                <a:latin typeface="Times New Roman"/>
                <a:cs typeface="Times New Roman"/>
              </a:rPr>
              <a:t> </a:t>
            </a:r>
            <a:r>
              <a:rPr lang="en-US" sz="2400" b="1" dirty="0">
                <a:latin typeface="Times New Roman"/>
                <a:cs typeface="Times New Roman"/>
              </a:rPr>
              <a:t>to a </a:t>
            </a:r>
            <a:r>
              <a:rPr lang="en-US" sz="2400" b="1">
                <a:latin typeface="Times New Roman"/>
                <a:cs typeface="Times New Roman"/>
              </a:rPr>
              <a:t>problem </a:t>
            </a:r>
            <a:r>
              <a:rPr lang="en-US" sz="2400" b="1" smtClean="0">
                <a:latin typeface="Times New Roman"/>
                <a:cs typeface="Times New Roman"/>
              </a:rPr>
              <a:t>and it </a:t>
            </a:r>
            <a:r>
              <a:rPr lang="en-US" sz="2400" b="1" dirty="0" smtClean="0">
                <a:latin typeface="Times New Roman"/>
                <a:cs typeface="Times New Roman"/>
              </a:rPr>
              <a:t>l</a:t>
            </a:r>
            <a:r>
              <a:rPr lang="en-US" sz="2400" b="1" dirty="0" smtClean="0">
                <a:latin typeface="Times New Roman"/>
                <a:cs typeface="Times New Roman"/>
              </a:rPr>
              <a:t>ists </a:t>
            </a:r>
            <a:r>
              <a:rPr lang="en-US" sz="2400" b="1" dirty="0">
                <a:latin typeface="Times New Roman"/>
                <a:cs typeface="Times New Roman"/>
              </a:rPr>
              <a:t>the set of all languages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endParaRPr lang="en-US" sz="2400" dirty="0" smtClean="0">
              <a:latin typeface="Times New Roman"/>
              <a:cs typeface="Times New Roman"/>
            </a:endParaRPr>
          </a:p>
          <a:p>
            <a:pPr lvl="1">
              <a:lnSpc>
                <a:spcPct val="120000"/>
              </a:lnSpc>
              <a:buFont typeface="Wingdings" charset="2"/>
              <a:buChar char="Ø"/>
            </a:pPr>
            <a:endParaRPr lang="en-US" sz="2400" dirty="0">
              <a:latin typeface="Times New Roman"/>
              <a:cs typeface="Times New Roman"/>
            </a:endParaRPr>
          </a:p>
          <a:p>
            <a:pPr lvl="1">
              <a:lnSpc>
                <a:spcPct val="120000"/>
              </a:lnSpc>
              <a:buFont typeface="Wingdings" charset="2"/>
              <a:buChar char="Ø"/>
            </a:pPr>
            <a:r>
              <a:rPr lang="en-US" sz="2400" dirty="0">
                <a:latin typeface="Times New Roman"/>
                <a:cs typeface="Times New Roman"/>
              </a:rPr>
              <a:t>and </a:t>
            </a:r>
            <a:r>
              <a:rPr lang="en-US" sz="2400" b="1" dirty="0">
                <a:latin typeface="Times New Roman"/>
                <a:cs typeface="Times New Roman"/>
              </a:rPr>
              <a:t>an algorithm is a string of symbols </a:t>
            </a:r>
            <a:r>
              <a:rPr lang="en-US" sz="2400" dirty="0">
                <a:latin typeface="Times New Roman"/>
                <a:cs typeface="Times New Roman"/>
              </a:rPr>
              <a:t>over the </a:t>
            </a:r>
            <a:r>
              <a:rPr lang="en-US" sz="2400" b="1" dirty="0" smtClean="0">
                <a:latin typeface="Times New Roman"/>
                <a:cs typeface="Times New Roman"/>
              </a:rPr>
              <a:t>Kleene </a:t>
            </a:r>
            <a:r>
              <a:rPr lang="en-US" sz="2400" b="1" dirty="0">
                <a:latin typeface="Times New Roman"/>
                <a:cs typeface="Times New Roman"/>
              </a:rPr>
              <a:t>closure </a:t>
            </a:r>
            <a:r>
              <a:rPr lang="en-US" sz="2400" dirty="0">
                <a:latin typeface="Times New Roman"/>
                <a:cs typeface="Times New Roman"/>
              </a:rPr>
              <a:t>of an </a:t>
            </a:r>
            <a:r>
              <a:rPr lang="en-US" sz="2400" b="1" dirty="0">
                <a:latin typeface="Times New Roman"/>
                <a:cs typeface="Times New Roman"/>
              </a:rPr>
              <a:t>alphabet. </a:t>
            </a:r>
            <a:r>
              <a:rPr lang="en-US" sz="2400" b="1" dirty="0" smtClean="0">
                <a:latin typeface="Times New Roman"/>
                <a:cs typeface="Times New Roman"/>
              </a:rPr>
              <a:t>i.e. </a:t>
            </a:r>
            <a:r>
              <a:rPr lang="en-US" sz="2400" dirty="0">
                <a:latin typeface="Times New Roman"/>
                <a:cs typeface="Times New Roman"/>
              </a:rPr>
              <a:t>over</a:t>
            </a:r>
            <a:r>
              <a:rPr lang="en-US" sz="2400" b="1" dirty="0">
                <a:latin typeface="Times New Roman"/>
                <a:cs typeface="Times New Roman"/>
              </a:rPr>
              <a:t>  ∑</a:t>
            </a:r>
            <a:r>
              <a:rPr lang="en-US" sz="2400" b="1" baseline="30000" dirty="0">
                <a:latin typeface="Times New Roman"/>
                <a:cs typeface="Times New Roman"/>
              </a:rPr>
              <a:t>*</a:t>
            </a:r>
            <a:endParaRPr lang="en-US" sz="2400" dirty="0">
              <a:latin typeface="Times New Roman"/>
              <a:cs typeface="Times New Roman"/>
            </a:endParaRPr>
          </a:p>
          <a:p>
            <a:pPr>
              <a:lnSpc>
                <a:spcPct val="120000"/>
              </a:lnSpc>
            </a:pP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630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US" dirty="0" smtClean="0">
                <a:latin typeface="Times New Roman"/>
                <a:cs typeface="Times New Roman"/>
              </a:rPr>
              <a:t>We </a:t>
            </a:r>
            <a:r>
              <a:rPr lang="en-US" dirty="0">
                <a:latin typeface="Times New Roman"/>
                <a:cs typeface="Times New Roman"/>
              </a:rPr>
              <a:t>have used three </a:t>
            </a:r>
            <a:r>
              <a:rPr lang="en-US" b="1" dirty="0">
                <a:latin typeface="Times New Roman"/>
                <a:cs typeface="Times New Roman"/>
              </a:rPr>
              <a:t>models of computation</a:t>
            </a:r>
            <a:r>
              <a:rPr lang="en-US" dirty="0">
                <a:latin typeface="Times New Roman"/>
                <a:cs typeface="Times New Roman"/>
              </a:rPr>
              <a:t>:</a:t>
            </a:r>
          </a:p>
          <a:p>
            <a:pPr lvl="1"/>
            <a:r>
              <a:rPr lang="en-US" sz="2400" dirty="0">
                <a:latin typeface="Times New Roman"/>
                <a:cs typeface="Times New Roman"/>
              </a:rPr>
              <a:t>Finite State Machine</a:t>
            </a:r>
          </a:p>
          <a:p>
            <a:pPr lvl="1"/>
            <a:r>
              <a:rPr lang="en-US" sz="2400" dirty="0">
                <a:latin typeface="Times New Roman"/>
                <a:cs typeface="Times New Roman"/>
              </a:rPr>
              <a:t>Pushdown Automaton</a:t>
            </a:r>
          </a:p>
          <a:p>
            <a:pPr lvl="1"/>
            <a:r>
              <a:rPr lang="en-US" sz="2400" dirty="0">
                <a:latin typeface="Times New Roman"/>
                <a:cs typeface="Times New Roman"/>
              </a:rPr>
              <a:t>Turing Machine </a:t>
            </a:r>
          </a:p>
          <a:p>
            <a:pPr marL="274320" lvl="1" indent="0">
              <a:buNone/>
            </a:pPr>
            <a:endParaRPr lang="en-US" sz="2400" dirty="0">
              <a:latin typeface="Times New Roman"/>
              <a:cs typeface="Times New Roman"/>
            </a:endParaRPr>
          </a:p>
          <a:p>
            <a:pPr marL="274320" lvl="1" indent="0">
              <a:buNone/>
            </a:pPr>
            <a:r>
              <a:rPr lang="en-US" sz="2400" dirty="0">
                <a:latin typeface="Times New Roman"/>
                <a:cs typeface="Times New Roman"/>
              </a:rPr>
              <a:t>To recognize </a:t>
            </a:r>
            <a:r>
              <a:rPr lang="en-US" sz="2400" b="1" dirty="0">
                <a:latin typeface="Times New Roman"/>
                <a:cs typeface="Times New Roman"/>
              </a:rPr>
              <a:t>strings</a:t>
            </a:r>
            <a:r>
              <a:rPr lang="en-US" sz="2400" dirty="0">
                <a:latin typeface="Times New Roman"/>
                <a:cs typeface="Times New Roman"/>
              </a:rPr>
              <a:t> and </a:t>
            </a:r>
            <a:r>
              <a:rPr lang="en-US" sz="2400" b="1" dirty="0">
                <a:latin typeface="Times New Roman"/>
                <a:cs typeface="Times New Roman"/>
              </a:rPr>
              <a:t>languages</a:t>
            </a:r>
            <a:r>
              <a:rPr lang="en-US" sz="2400" dirty="0">
                <a:latin typeface="Times New Roman"/>
                <a:cs typeface="Times New Roman"/>
              </a:rPr>
              <a:t>. We need to rigorously define these terms.</a:t>
            </a:r>
          </a:p>
          <a:p>
            <a:pPr marL="274320" lvl="1" indent="0">
              <a:buNone/>
            </a:pPr>
            <a:endParaRPr lang="en-US" sz="2400" dirty="0">
              <a:latin typeface="Times New Roman"/>
              <a:cs typeface="Times New Roman"/>
            </a:endParaRPr>
          </a:p>
          <a:p>
            <a:pPr marL="274320" lvl="1" indent="0">
              <a:buNone/>
            </a:pPr>
            <a:endParaRPr lang="en-US" sz="2400" b="1" dirty="0">
              <a:latin typeface="Times New Roman"/>
              <a:cs typeface="Times New Roman"/>
            </a:endParaRPr>
          </a:p>
          <a:p>
            <a:pPr lvl="1"/>
            <a:endParaRPr lang="en-US" sz="2400" dirty="0">
              <a:latin typeface="Times New Roman"/>
              <a:cs typeface="Times New Roman"/>
            </a:endParaRPr>
          </a:p>
          <a:p>
            <a:endParaRPr lang="en-US" dirty="0">
              <a:latin typeface="Times New Roman"/>
              <a:cs typeface="Times New Roman"/>
            </a:endParaRPr>
          </a:p>
          <a:p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376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D2533C"/>
                </a:solidFill>
              </a:rPr>
              <a:t/>
            </a:r>
            <a:br>
              <a:rPr lang="en-US" b="1" dirty="0" smtClean="0">
                <a:solidFill>
                  <a:srgbClr val="D2533C"/>
                </a:solidFill>
              </a:rPr>
            </a:br>
            <a:r>
              <a:rPr lang="en-US" b="1" dirty="0" smtClean="0">
                <a:solidFill>
                  <a:srgbClr val="D2533C"/>
                </a:solidFill>
              </a:rPr>
              <a:t>Formal </a:t>
            </a:r>
            <a:r>
              <a:rPr lang="en-US" b="1" dirty="0">
                <a:solidFill>
                  <a:srgbClr val="D2533C"/>
                </a:solidFill>
              </a:rPr>
              <a:t>Languages</a:t>
            </a:r>
            <a:br>
              <a:rPr lang="en-US" b="1" dirty="0">
                <a:solidFill>
                  <a:srgbClr val="D2533C"/>
                </a:solidFill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4320" lvl="1" indent="0">
              <a:buNone/>
            </a:pPr>
            <a:r>
              <a:rPr lang="en-US" sz="2400" dirty="0">
                <a:latin typeface="Times New Roman"/>
                <a:cs typeface="Times New Roman"/>
              </a:rPr>
              <a:t>We begin with an alphabet</a:t>
            </a:r>
            <a:r>
              <a:rPr lang="en-US" sz="2400" dirty="0" smtClean="0">
                <a:latin typeface="Times New Roman"/>
                <a:cs typeface="Times New Roman"/>
              </a:rPr>
              <a:t>.</a:t>
            </a:r>
          </a:p>
          <a:p>
            <a:pPr marL="274320" lvl="1" indent="0">
              <a:buNone/>
            </a:pPr>
            <a:endParaRPr lang="en-US" sz="2400" dirty="0">
              <a:latin typeface="Times New Roman"/>
              <a:cs typeface="Times New Roman"/>
            </a:endParaRPr>
          </a:p>
          <a:p>
            <a:pPr marL="274320" lvl="1" indent="0">
              <a:buNone/>
            </a:pPr>
            <a:r>
              <a:rPr lang="en-US" sz="2400" b="1" dirty="0" smtClean="0">
                <a:latin typeface="Times New Roman"/>
                <a:cs typeface="Times New Roman"/>
              </a:rPr>
              <a:t>Definition</a:t>
            </a:r>
            <a:r>
              <a:rPr lang="en-US" sz="2400" dirty="0">
                <a:latin typeface="Times New Roman"/>
                <a:cs typeface="Times New Roman"/>
              </a:rPr>
              <a:t>:  An </a:t>
            </a:r>
            <a:r>
              <a:rPr lang="en-US" sz="2400" b="1" dirty="0">
                <a:latin typeface="Times New Roman"/>
                <a:cs typeface="Times New Roman"/>
              </a:rPr>
              <a:t>alphabet </a:t>
            </a:r>
            <a:r>
              <a:rPr lang="en-US" sz="2400" dirty="0">
                <a:latin typeface="Times New Roman"/>
                <a:cs typeface="Times New Roman"/>
              </a:rPr>
              <a:t>is a finite set of symbols (usually non-empty)</a:t>
            </a:r>
          </a:p>
          <a:p>
            <a:pPr marL="274320" lvl="1" indent="0">
              <a:buNone/>
            </a:pPr>
            <a:r>
              <a:rPr lang="en-US" sz="2400" dirty="0">
                <a:latin typeface="Times New Roman"/>
                <a:cs typeface="Times New Roman"/>
              </a:rPr>
              <a:t>e.g.  A</a:t>
            </a:r>
            <a:r>
              <a:rPr lang="en-US" sz="2400" baseline="-25000" dirty="0">
                <a:latin typeface="Times New Roman"/>
                <a:cs typeface="Times New Roman"/>
              </a:rPr>
              <a:t>1</a:t>
            </a:r>
            <a:r>
              <a:rPr lang="en-US" sz="2400" dirty="0">
                <a:latin typeface="Times New Roman"/>
                <a:cs typeface="Times New Roman"/>
              </a:rPr>
              <a:t>= {a</a:t>
            </a:r>
            <a:r>
              <a:rPr lang="en-US" sz="2400" dirty="0" smtClean="0">
                <a:latin typeface="Times New Roman"/>
                <a:cs typeface="Times New Roman"/>
              </a:rPr>
              <a:t>, b, c</a:t>
            </a:r>
            <a:r>
              <a:rPr lang="en-US" sz="2400" dirty="0">
                <a:latin typeface="Times New Roman"/>
                <a:cs typeface="Times New Roman"/>
              </a:rPr>
              <a:t>,…,z}	</a:t>
            </a:r>
            <a:r>
              <a:rPr lang="en-US" sz="2400" b="1" dirty="0">
                <a:latin typeface="Times New Roman"/>
                <a:cs typeface="Times New Roman"/>
              </a:rPr>
              <a:t>// English Alphabet</a:t>
            </a:r>
          </a:p>
          <a:p>
            <a:pPr marL="274320" lvl="1" indent="0">
              <a:buNone/>
            </a:pPr>
            <a:r>
              <a:rPr lang="en-US" sz="2400" b="1" dirty="0">
                <a:latin typeface="Times New Roman"/>
                <a:cs typeface="Times New Roman"/>
              </a:rPr>
              <a:t>	</a:t>
            </a:r>
            <a:r>
              <a:rPr lang="en-US" sz="2400" dirty="0">
                <a:latin typeface="Times New Roman"/>
                <a:cs typeface="Times New Roman"/>
              </a:rPr>
              <a:t>A</a:t>
            </a:r>
            <a:r>
              <a:rPr lang="en-US" sz="2400" baseline="-25000" dirty="0">
                <a:latin typeface="Times New Roman"/>
                <a:cs typeface="Times New Roman"/>
              </a:rPr>
              <a:t>2 </a:t>
            </a:r>
            <a:r>
              <a:rPr lang="en-US" sz="2400" dirty="0">
                <a:latin typeface="Times New Roman"/>
                <a:cs typeface="Times New Roman"/>
              </a:rPr>
              <a:t>= {0,1}</a:t>
            </a:r>
            <a:r>
              <a:rPr lang="en-US" sz="2400" b="1" dirty="0">
                <a:latin typeface="Times New Roman"/>
                <a:cs typeface="Times New Roman"/>
              </a:rPr>
              <a:t>		// Binary Alphabet</a:t>
            </a:r>
            <a:endParaRPr lang="en-US" sz="2400" b="1" baseline="-25000" dirty="0">
              <a:latin typeface="Times New Roman"/>
              <a:cs typeface="Times New Roman"/>
            </a:endParaRPr>
          </a:p>
          <a:p>
            <a:endParaRPr lang="en-US" dirty="0" smtClean="0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US" b="1" dirty="0">
                <a:latin typeface="Times New Roman"/>
                <a:cs typeface="Times New Roman"/>
              </a:rPr>
              <a:t>Definition: </a:t>
            </a:r>
            <a:r>
              <a:rPr lang="en-US" dirty="0">
                <a:latin typeface="Times New Roman"/>
                <a:cs typeface="Times New Roman"/>
              </a:rPr>
              <a:t>A </a:t>
            </a:r>
            <a:r>
              <a:rPr lang="en-US" b="1" dirty="0">
                <a:latin typeface="Times New Roman"/>
                <a:cs typeface="Times New Roman"/>
              </a:rPr>
              <a:t>string</a:t>
            </a:r>
            <a:r>
              <a:rPr lang="en-US" dirty="0">
                <a:latin typeface="Times New Roman"/>
                <a:cs typeface="Times New Roman"/>
              </a:rPr>
              <a:t> (or </a:t>
            </a:r>
            <a:r>
              <a:rPr lang="en-US" b="1" dirty="0">
                <a:latin typeface="Times New Roman"/>
                <a:cs typeface="Times New Roman"/>
              </a:rPr>
              <a:t>word</a:t>
            </a:r>
            <a:r>
              <a:rPr lang="en-US" dirty="0">
                <a:latin typeface="Times New Roman"/>
                <a:cs typeface="Times New Roman"/>
              </a:rPr>
              <a:t>) is a sequence </a:t>
            </a:r>
            <a:r>
              <a:rPr lang="en-US" dirty="0" smtClean="0">
                <a:latin typeface="Times New Roman"/>
                <a:cs typeface="Times New Roman"/>
              </a:rPr>
              <a:t>of symbols </a:t>
            </a:r>
            <a:r>
              <a:rPr lang="en-US" dirty="0">
                <a:latin typeface="Times New Roman"/>
                <a:cs typeface="Times New Roman"/>
              </a:rPr>
              <a:t>from some alphabet.</a:t>
            </a:r>
          </a:p>
          <a:p>
            <a:pPr marL="0" indent="0">
              <a:buNone/>
            </a:pP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693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2700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D2533C"/>
                </a:solidFill>
                <a:cs typeface="Times New Roman"/>
              </a:rPr>
              <a:t>Formal Languages … Continued     </a:t>
            </a:r>
            <a:endParaRPr lang="en-US" dirty="0">
              <a:cs typeface="Times New Roman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b="1" dirty="0" smtClean="0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US" b="1" dirty="0" smtClean="0">
                <a:latin typeface="Times New Roman"/>
                <a:cs typeface="Times New Roman"/>
              </a:rPr>
              <a:t>Definition</a:t>
            </a:r>
            <a:r>
              <a:rPr lang="en-US" b="1" dirty="0">
                <a:latin typeface="Times New Roman"/>
                <a:cs typeface="Times New Roman"/>
              </a:rPr>
              <a:t>: Concatenation of strings:</a:t>
            </a:r>
          </a:p>
          <a:p>
            <a:pPr marL="0" indent="0">
              <a:buNone/>
            </a:pPr>
            <a:r>
              <a:rPr lang="en-US" dirty="0">
                <a:latin typeface="Times New Roman"/>
                <a:cs typeface="Times New Roman"/>
              </a:rPr>
              <a:t>Let </a:t>
            </a:r>
            <a:r>
              <a:rPr lang="en-US" dirty="0">
                <a:latin typeface="Symbol" charset="2"/>
                <a:cs typeface="Symbol" charset="2"/>
              </a:rPr>
              <a:t>a , b </a:t>
            </a:r>
            <a:r>
              <a:rPr lang="en-US" dirty="0">
                <a:latin typeface="Times New Roman"/>
                <a:cs typeface="Times New Roman"/>
              </a:rPr>
              <a:t>be strings, then </a:t>
            </a:r>
            <a:r>
              <a:rPr lang="en-US" dirty="0">
                <a:latin typeface="Symbol" charset="2"/>
                <a:cs typeface="Symbol" charset="2"/>
              </a:rPr>
              <a:t>a </a:t>
            </a:r>
            <a:r>
              <a:rPr lang="en-US" sz="1400" baseline="30000" dirty="0" smtClean="0">
                <a:latin typeface="Symbol" charset="2"/>
                <a:cs typeface="Symbol" charset="2"/>
              </a:rPr>
              <a:t>o</a:t>
            </a:r>
            <a:r>
              <a:rPr lang="en-US" dirty="0" smtClean="0">
                <a:latin typeface="Symbol" charset="2"/>
                <a:cs typeface="Symbol" charset="2"/>
              </a:rPr>
              <a:t> </a:t>
            </a:r>
            <a:r>
              <a:rPr lang="en-US" dirty="0">
                <a:latin typeface="Symbol" charset="2"/>
                <a:cs typeface="Symbol" charset="2"/>
              </a:rPr>
              <a:t>b  = ab </a:t>
            </a:r>
          </a:p>
          <a:p>
            <a:pPr marL="0" indent="0">
              <a:buNone/>
            </a:pPr>
            <a:r>
              <a:rPr lang="en-US" dirty="0">
                <a:latin typeface="Times New Roman"/>
                <a:cs typeface="Times New Roman"/>
              </a:rPr>
              <a:t>	</a:t>
            </a:r>
            <a:r>
              <a:rPr lang="en-US" dirty="0" smtClean="0">
                <a:latin typeface="Times New Roman"/>
                <a:cs typeface="Times New Roman"/>
              </a:rPr>
              <a:t>e.g. </a:t>
            </a:r>
            <a:r>
              <a:rPr lang="en-US" dirty="0">
                <a:latin typeface="Times New Roman"/>
                <a:cs typeface="Times New Roman"/>
              </a:rPr>
              <a:t>	</a:t>
            </a:r>
            <a:r>
              <a:rPr lang="en-US" dirty="0">
                <a:latin typeface="Symbol" charset="2"/>
                <a:cs typeface="Symbol" charset="2"/>
              </a:rPr>
              <a:t>a</a:t>
            </a:r>
            <a:r>
              <a:rPr lang="en-US" dirty="0">
                <a:latin typeface="Times New Roman"/>
                <a:cs typeface="Times New Roman"/>
              </a:rPr>
              <a:t> = S</a:t>
            </a:r>
            <a:r>
              <a:rPr lang="en-US" dirty="0" smtClean="0">
                <a:latin typeface="Times New Roman"/>
                <a:cs typeface="Times New Roman"/>
              </a:rPr>
              <a:t>pider</a:t>
            </a:r>
            <a:r>
              <a:rPr lang="en-US" dirty="0">
                <a:latin typeface="Times New Roman"/>
                <a:cs typeface="Times New Roman"/>
              </a:rPr>
              <a:t>	</a:t>
            </a:r>
            <a:r>
              <a:rPr lang="en-US" dirty="0">
                <a:latin typeface="Symbol" charset="2"/>
                <a:cs typeface="Symbol" charset="2"/>
              </a:rPr>
              <a:t>b </a:t>
            </a:r>
            <a:r>
              <a:rPr lang="en-US" dirty="0">
                <a:latin typeface="Times New Roman"/>
                <a:cs typeface="Times New Roman"/>
              </a:rPr>
              <a:t>= man</a:t>
            </a:r>
          </a:p>
          <a:p>
            <a:pPr marL="0" indent="0">
              <a:buNone/>
            </a:pPr>
            <a:r>
              <a:rPr lang="en-US" dirty="0">
                <a:latin typeface="Times New Roman"/>
                <a:cs typeface="Times New Roman"/>
              </a:rPr>
              <a:t>	then	</a:t>
            </a:r>
            <a:r>
              <a:rPr lang="en-US" dirty="0" smtClean="0">
                <a:latin typeface="Symbol" charset="2"/>
                <a:cs typeface="Symbol" charset="2"/>
              </a:rPr>
              <a:t>a </a:t>
            </a:r>
            <a:r>
              <a:rPr lang="en-US" sz="1400" baseline="30000" dirty="0" smtClean="0">
                <a:latin typeface="Symbol" charset="2"/>
                <a:cs typeface="Symbol" charset="2"/>
              </a:rPr>
              <a:t>o</a:t>
            </a:r>
            <a:r>
              <a:rPr lang="en-US" dirty="0" smtClean="0">
                <a:latin typeface="Symbol" charset="2"/>
                <a:cs typeface="Symbol" charset="2"/>
              </a:rPr>
              <a:t> b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= </a:t>
            </a:r>
            <a:r>
              <a:rPr lang="en-US" dirty="0" smtClean="0">
                <a:latin typeface="Times New Roman"/>
                <a:cs typeface="Times New Roman"/>
              </a:rPr>
              <a:t>Spiderman</a:t>
            </a:r>
            <a:endParaRPr lang="en-US" dirty="0">
              <a:latin typeface="Times New Roman"/>
              <a:cs typeface="Times New Roman"/>
            </a:endParaRPr>
          </a:p>
          <a:p>
            <a:endParaRPr lang="en-US" b="1" dirty="0" smtClean="0">
              <a:latin typeface="Times New Roman"/>
              <a:cs typeface="Times New Roman"/>
            </a:endParaRPr>
          </a:p>
          <a:p>
            <a:r>
              <a:rPr lang="en-US" b="1" dirty="0" smtClean="0">
                <a:latin typeface="Times New Roman"/>
                <a:cs typeface="Times New Roman"/>
              </a:rPr>
              <a:t>Concatenation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is a </a:t>
            </a:r>
            <a:r>
              <a:rPr lang="en-US" b="1" dirty="0">
                <a:latin typeface="Times New Roman"/>
                <a:cs typeface="Times New Roman"/>
              </a:rPr>
              <a:t>binary operation </a:t>
            </a:r>
            <a:r>
              <a:rPr lang="en-US" dirty="0">
                <a:latin typeface="Times New Roman"/>
                <a:cs typeface="Times New Roman"/>
              </a:rPr>
              <a:t>from </a:t>
            </a:r>
            <a:r>
              <a:rPr lang="en-US" dirty="0" smtClean="0">
                <a:latin typeface="Times New Roman"/>
                <a:cs typeface="Times New Roman"/>
              </a:rPr>
              <a:t>S × S </a:t>
            </a:r>
            <a:r>
              <a:rPr lang="en-US" i="1" dirty="0" smtClean="0"/>
              <a:t>→ </a:t>
            </a:r>
            <a:r>
              <a:rPr lang="en-US" dirty="0" smtClean="0">
                <a:latin typeface="Times New Roman"/>
                <a:ea typeface="Wingdings"/>
                <a:cs typeface="Times New Roman"/>
                <a:sym typeface="Wingdings"/>
              </a:rPr>
              <a:t>S </a:t>
            </a:r>
            <a:r>
              <a:rPr lang="en-US" dirty="0">
                <a:latin typeface="Times New Roman"/>
                <a:ea typeface="Wingdings"/>
                <a:cs typeface="Times New Roman"/>
                <a:sym typeface="Wingdings"/>
              </a:rPr>
              <a:t>…</a:t>
            </a:r>
          </a:p>
          <a:p>
            <a:pPr marL="0" indent="0">
              <a:buNone/>
            </a:pPr>
            <a:r>
              <a:rPr lang="en-US" dirty="0">
                <a:latin typeface="Times New Roman"/>
                <a:ea typeface="Wingdings"/>
                <a:cs typeface="Times New Roman"/>
                <a:sym typeface="Wingdings"/>
              </a:rPr>
              <a:t>Much as </a:t>
            </a:r>
            <a:r>
              <a:rPr lang="en-US" b="1" dirty="0">
                <a:latin typeface="Times New Roman"/>
                <a:ea typeface="Wingdings"/>
                <a:cs typeface="Times New Roman"/>
                <a:sym typeface="Wingdings"/>
              </a:rPr>
              <a:t>addition of integers </a:t>
            </a:r>
            <a:r>
              <a:rPr lang="en-US" dirty="0">
                <a:latin typeface="Times New Roman"/>
                <a:ea typeface="Wingdings"/>
                <a:cs typeface="Times New Roman"/>
                <a:sym typeface="Wingdings"/>
              </a:rPr>
              <a:t>is a binary operation from:</a:t>
            </a:r>
          </a:p>
          <a:p>
            <a:pPr marL="0" indent="0">
              <a:buNone/>
            </a:pPr>
            <a:r>
              <a:rPr lang="en-US" dirty="0">
                <a:latin typeface="Times New Roman"/>
                <a:ea typeface="Wingdings"/>
                <a:cs typeface="Times New Roman"/>
                <a:sym typeface="Wingdings"/>
              </a:rPr>
              <a:t>	</a:t>
            </a:r>
            <a:r>
              <a:rPr lang="en-US" smtClean="0">
                <a:latin typeface="Times New Roman"/>
                <a:ea typeface="Wingdings"/>
                <a:cs typeface="Times New Roman"/>
                <a:sym typeface="Wingdings"/>
              </a:rPr>
              <a:t>Z x Z </a:t>
            </a:r>
            <a:r>
              <a:rPr lang="en-US" i="1" dirty="0" smtClean="0"/>
              <a:t>→ </a:t>
            </a:r>
            <a:r>
              <a:rPr lang="en-US" dirty="0" smtClean="0">
                <a:latin typeface="Times New Roman"/>
                <a:cs typeface="Times New Roman"/>
                <a:sym typeface="Wingdings"/>
              </a:rPr>
              <a:t>Z </a:t>
            </a:r>
            <a:r>
              <a:rPr lang="en-US" dirty="0">
                <a:latin typeface="Times New Roman"/>
                <a:cs typeface="Times New Roman"/>
                <a:sym typeface="Wingdings"/>
              </a:rPr>
              <a:t>	where Z={ ,-1, 0, 1, 2, …}</a:t>
            </a:r>
          </a:p>
          <a:p>
            <a:pPr marL="0" indent="0">
              <a:buNone/>
            </a:pPr>
            <a:r>
              <a:rPr lang="en-US" dirty="0">
                <a:latin typeface="Times New Roman"/>
                <a:cs typeface="Times New Roman"/>
                <a:sym typeface="Wingdings"/>
              </a:rPr>
              <a:t>e.g. </a:t>
            </a:r>
            <a:r>
              <a:rPr lang="en-US" dirty="0" smtClean="0">
                <a:latin typeface="Times New Roman"/>
                <a:cs typeface="Times New Roman"/>
                <a:sym typeface="Wingdings"/>
              </a:rPr>
              <a:t>2 + 3 = 5</a:t>
            </a:r>
            <a:endParaRPr lang="en-US" dirty="0">
              <a:latin typeface="Times New Roman"/>
              <a:cs typeface="Times New Roman"/>
              <a:sym typeface="Wingdings"/>
            </a:endParaRPr>
          </a:p>
          <a:p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979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D2533C"/>
                </a:solidFill>
              </a:rPr>
              <a:t>Formal </a:t>
            </a:r>
            <a:r>
              <a:rPr lang="en-US" b="1" dirty="0" smtClean="0">
                <a:solidFill>
                  <a:srgbClr val="D2533C"/>
                </a:solidFill>
              </a:rPr>
              <a:t>Languages… con’t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US" b="1" dirty="0" smtClean="0">
                <a:latin typeface="Times New Roman"/>
                <a:cs typeface="Times New Roman"/>
              </a:rPr>
              <a:t>Note</a:t>
            </a:r>
            <a:r>
              <a:rPr lang="en-US" dirty="0">
                <a:latin typeface="Times New Roman"/>
                <a:cs typeface="Times New Roman"/>
              </a:rPr>
              <a:t>: </a:t>
            </a:r>
            <a:r>
              <a:rPr lang="en-US" b="1" dirty="0" smtClean="0">
                <a:latin typeface="Times New Roman"/>
                <a:cs typeface="Times New Roman"/>
              </a:rPr>
              <a:t>subtraction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b="1" dirty="0">
                <a:latin typeface="Times New Roman"/>
                <a:cs typeface="Times New Roman"/>
              </a:rPr>
              <a:t>of natural numbers </a:t>
            </a:r>
            <a:r>
              <a:rPr lang="en-US" dirty="0">
                <a:latin typeface="Times New Roman"/>
                <a:cs typeface="Times New Roman"/>
              </a:rPr>
              <a:t>is </a:t>
            </a:r>
            <a:r>
              <a:rPr lang="en-US" b="1" dirty="0">
                <a:latin typeface="Times New Roman"/>
                <a:cs typeface="Times New Roman"/>
              </a:rPr>
              <a:t>not</a:t>
            </a:r>
            <a:r>
              <a:rPr lang="en-US" dirty="0">
                <a:latin typeface="Times New Roman"/>
                <a:cs typeface="Times New Roman"/>
              </a:rPr>
              <a:t> a </a:t>
            </a:r>
            <a:r>
              <a:rPr lang="en-US" b="1" dirty="0">
                <a:latin typeface="Times New Roman"/>
                <a:cs typeface="Times New Roman"/>
              </a:rPr>
              <a:t>binary </a:t>
            </a:r>
            <a:r>
              <a:rPr lang="en-US" b="1" dirty="0" smtClean="0">
                <a:latin typeface="Times New Roman"/>
                <a:cs typeface="Times New Roman"/>
              </a:rPr>
              <a:t>operation.</a:t>
            </a:r>
            <a:endParaRPr lang="en-US" b="1" dirty="0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US" dirty="0" smtClean="0">
                <a:latin typeface="Times New Roman"/>
                <a:cs typeface="Times New Roman"/>
              </a:rPr>
              <a:t>N</a:t>
            </a:r>
            <a:r>
              <a:rPr lang="en-US" dirty="0">
                <a:latin typeface="Times New Roman"/>
                <a:cs typeface="Times New Roman"/>
              </a:rPr>
              <a:t>={0,1</a:t>
            </a:r>
            <a:r>
              <a:rPr lang="en-US" dirty="0" smtClean="0">
                <a:latin typeface="Times New Roman"/>
                <a:cs typeface="Times New Roman"/>
              </a:rPr>
              <a:t>, 2, 3</a:t>
            </a:r>
            <a:r>
              <a:rPr lang="en-US" dirty="0">
                <a:latin typeface="Times New Roman"/>
                <a:cs typeface="Times New Roman"/>
              </a:rPr>
              <a:t>} </a:t>
            </a:r>
          </a:p>
          <a:p>
            <a:pPr marL="0" indent="0">
              <a:buNone/>
            </a:pPr>
            <a:r>
              <a:rPr lang="en-US" dirty="0" smtClean="0">
                <a:latin typeface="Times New Roman"/>
                <a:cs typeface="Times New Roman"/>
              </a:rPr>
              <a:t>2 – 6 = </a:t>
            </a:r>
            <a:r>
              <a:rPr lang="en-US" dirty="0">
                <a:latin typeface="Times New Roman"/>
                <a:cs typeface="Times New Roman"/>
              </a:rPr>
              <a:t>-4,	-4 ∉ N , </a:t>
            </a:r>
            <a:r>
              <a:rPr lang="en-US" dirty="0" smtClean="0">
                <a:latin typeface="Times New Roman"/>
                <a:cs typeface="Times New Roman"/>
              </a:rPr>
              <a:t>i.e. ,  We do </a:t>
            </a:r>
            <a:r>
              <a:rPr lang="en-US" b="1" dirty="0" smtClean="0">
                <a:latin typeface="Times New Roman"/>
                <a:cs typeface="Times New Roman"/>
              </a:rPr>
              <a:t>not </a:t>
            </a:r>
            <a:r>
              <a:rPr lang="en-US" dirty="0">
                <a:latin typeface="Times New Roman"/>
                <a:cs typeface="Times New Roman"/>
              </a:rPr>
              <a:t>have closure. </a:t>
            </a:r>
          </a:p>
          <a:p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129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Formal </a:t>
            </a:r>
            <a:r>
              <a:rPr lang="en-US" b="1" dirty="0"/>
              <a:t>Languages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8000"/>
            <a:ext cx="8229600" cy="4699000"/>
          </a:xfrm>
        </p:spPr>
        <p:txBody>
          <a:bodyPr>
            <a:no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Which of the following are </a:t>
            </a:r>
            <a:r>
              <a:rPr lang="en-US" b="1" dirty="0">
                <a:latin typeface="Times New Roman"/>
                <a:cs typeface="Times New Roman"/>
              </a:rPr>
              <a:t>binary operations</a:t>
            </a:r>
            <a:r>
              <a:rPr lang="en-US" dirty="0">
                <a:latin typeface="Times New Roman"/>
                <a:cs typeface="Times New Roman"/>
              </a:rPr>
              <a:t>?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>
                <a:latin typeface="Times New Roman"/>
                <a:cs typeface="Times New Roman"/>
              </a:rPr>
              <a:t>&lt;Z, </a:t>
            </a:r>
            <a:r>
              <a:rPr lang="en-US" baseline="30000" dirty="0">
                <a:latin typeface="Times New Roman"/>
                <a:cs typeface="Times New Roman"/>
              </a:rPr>
              <a:t>.</a:t>
            </a:r>
            <a:r>
              <a:rPr lang="en-US" dirty="0">
                <a:latin typeface="Times New Roman"/>
                <a:cs typeface="Times New Roman"/>
              </a:rPr>
              <a:t> &gt;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>
                <a:latin typeface="Times New Roman"/>
                <a:cs typeface="Times New Roman"/>
              </a:rPr>
              <a:t>&lt;Z, / &gt;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>
                <a:latin typeface="Times New Roman"/>
                <a:cs typeface="Times New Roman"/>
              </a:rPr>
              <a:t>&lt;Q, / &gt;</a:t>
            </a:r>
          </a:p>
          <a:p>
            <a:pPr marL="0" indent="0">
              <a:buNone/>
            </a:pPr>
            <a:endParaRPr lang="en-US" dirty="0" smtClean="0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US" dirty="0" smtClean="0">
                <a:latin typeface="Times New Roman"/>
                <a:cs typeface="Times New Roman"/>
              </a:rPr>
              <a:t>Where </a:t>
            </a:r>
            <a:r>
              <a:rPr lang="en-US" dirty="0">
                <a:latin typeface="Times New Roman"/>
                <a:cs typeface="Times New Roman"/>
              </a:rPr>
              <a:t>Q is the set of </a:t>
            </a:r>
            <a:r>
              <a:rPr lang="en-US" dirty="0" smtClean="0">
                <a:latin typeface="Times New Roman"/>
                <a:cs typeface="Times New Roman"/>
              </a:rPr>
              <a:t>rationals</a:t>
            </a:r>
            <a:endParaRPr lang="en-US" dirty="0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US" dirty="0">
                <a:latin typeface="Times New Roman"/>
                <a:cs typeface="Times New Roman"/>
              </a:rPr>
              <a:t>i.e.	 Q = {…-1/2,…-1/4,..0,…3/4,…}</a:t>
            </a:r>
          </a:p>
          <a:p>
            <a:pPr marL="0" indent="0">
              <a:buNone/>
            </a:pPr>
            <a:r>
              <a:rPr lang="en-US" dirty="0">
                <a:latin typeface="Times New Roman"/>
                <a:cs typeface="Times New Roman"/>
              </a:rPr>
              <a:t>	Q = {(</a:t>
            </a:r>
            <a:r>
              <a:rPr lang="en-US" dirty="0" smtClean="0">
                <a:latin typeface="Times New Roman"/>
                <a:cs typeface="Times New Roman"/>
              </a:rPr>
              <a:t>p , q</a:t>
            </a:r>
            <a:r>
              <a:rPr lang="en-US" dirty="0">
                <a:latin typeface="Times New Roman"/>
                <a:cs typeface="Times New Roman"/>
              </a:rPr>
              <a:t>) | p</a:t>
            </a:r>
            <a:r>
              <a:rPr lang="en-US" dirty="0" smtClean="0">
                <a:latin typeface="Times New Roman"/>
                <a:cs typeface="Times New Roman"/>
              </a:rPr>
              <a:t>,q </a:t>
            </a:r>
            <a:r>
              <a:rPr lang="en-US" i="1" dirty="0">
                <a:latin typeface="Times New Roman"/>
                <a:cs typeface="Times New Roman"/>
              </a:rPr>
              <a:t>ϵ</a:t>
            </a:r>
            <a:r>
              <a:rPr lang="en-US" dirty="0">
                <a:latin typeface="Times New Roman"/>
                <a:cs typeface="Times New Roman"/>
              </a:rPr>
              <a:t> Z, with q </a:t>
            </a:r>
            <a:r>
              <a:rPr lang="en-US" i="1" dirty="0">
                <a:latin typeface="Times New Roman"/>
                <a:cs typeface="Times New Roman"/>
              </a:rPr>
              <a:t>≠</a:t>
            </a:r>
            <a:r>
              <a:rPr lang="en-US" dirty="0">
                <a:latin typeface="Times New Roman"/>
                <a:cs typeface="Times New Roman"/>
              </a:rPr>
              <a:t> 0}</a:t>
            </a:r>
          </a:p>
          <a:p>
            <a:pPr marL="0" lvl="0" indent="0">
              <a:buNone/>
            </a:pPr>
            <a:endParaRPr lang="en-US" dirty="0" smtClean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657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Formal Languages … con’t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latin typeface="Times New Roman"/>
                <a:cs typeface="Times New Roman"/>
              </a:rPr>
              <a:t>Length </a:t>
            </a:r>
            <a:r>
              <a:rPr lang="en-US" b="1" dirty="0">
                <a:latin typeface="Times New Roman"/>
                <a:cs typeface="Times New Roman"/>
              </a:rPr>
              <a:t>of a string</a:t>
            </a:r>
            <a:endParaRPr lang="en-US" dirty="0">
              <a:latin typeface="Times New Roman"/>
              <a:cs typeface="Times New Roman"/>
            </a:endParaRPr>
          </a:p>
          <a:p>
            <a:pPr marL="274320" lvl="1" indent="0">
              <a:buNone/>
            </a:pPr>
            <a:r>
              <a:rPr lang="en-US" sz="2400" b="1" dirty="0">
                <a:latin typeface="Times New Roman"/>
                <a:cs typeface="Times New Roman"/>
              </a:rPr>
              <a:t>Length (</a:t>
            </a:r>
            <a:r>
              <a:rPr lang="en-US" sz="2400" b="1" dirty="0">
                <a:latin typeface="Symbol" charset="2"/>
                <a:cs typeface="Symbol" charset="2"/>
              </a:rPr>
              <a:t>a</a:t>
            </a:r>
            <a:r>
              <a:rPr lang="en-US" sz="2400" b="1" dirty="0">
                <a:latin typeface="Times New Roman"/>
                <a:cs typeface="Times New Roman"/>
              </a:rPr>
              <a:t>) </a:t>
            </a:r>
            <a:r>
              <a:rPr lang="en-US" sz="2400" dirty="0">
                <a:latin typeface="Times New Roman"/>
                <a:cs typeface="Times New Roman"/>
              </a:rPr>
              <a:t>or </a:t>
            </a:r>
            <a:r>
              <a:rPr lang="en-US" sz="2400" b="1" dirty="0">
                <a:latin typeface="Times New Roman"/>
                <a:cs typeface="Times New Roman"/>
              </a:rPr>
              <a:t>L(</a:t>
            </a:r>
            <a:r>
              <a:rPr lang="en-US" sz="2400" b="1" dirty="0">
                <a:latin typeface="Symbol" charset="2"/>
                <a:cs typeface="Symbol" charset="2"/>
              </a:rPr>
              <a:t>a</a:t>
            </a:r>
            <a:r>
              <a:rPr lang="en-US" sz="2400" b="1" dirty="0">
                <a:latin typeface="Times New Roman"/>
                <a:cs typeface="Times New Roman"/>
              </a:rPr>
              <a:t>) </a:t>
            </a:r>
            <a:r>
              <a:rPr lang="en-US" sz="2400" dirty="0">
                <a:latin typeface="Times New Roman"/>
                <a:cs typeface="Times New Roman"/>
              </a:rPr>
              <a:t> or |</a:t>
            </a:r>
            <a:r>
              <a:rPr lang="en-US" sz="2400" b="1" dirty="0">
                <a:latin typeface="Times New Roman"/>
                <a:cs typeface="Times New Roman"/>
              </a:rPr>
              <a:t> </a:t>
            </a:r>
            <a:r>
              <a:rPr lang="en-US" sz="2400" b="1" dirty="0">
                <a:latin typeface="Symbol" charset="2"/>
                <a:cs typeface="Symbol" charset="2"/>
              </a:rPr>
              <a:t>a</a:t>
            </a:r>
            <a:r>
              <a:rPr lang="en-US" sz="2400" dirty="0">
                <a:latin typeface="Times New Roman"/>
                <a:cs typeface="Times New Roman"/>
              </a:rPr>
              <a:t> | the number of symbols that </a:t>
            </a:r>
            <a:r>
              <a:rPr lang="en-US" sz="2400" b="1" dirty="0">
                <a:latin typeface="Symbol" charset="2"/>
                <a:cs typeface="Symbol" charset="2"/>
              </a:rPr>
              <a:t>a</a:t>
            </a:r>
            <a:r>
              <a:rPr lang="en-US" sz="2400" b="1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contains</a:t>
            </a:r>
          </a:p>
          <a:p>
            <a:pPr marL="0" indent="0">
              <a:buNone/>
            </a:pPr>
            <a:r>
              <a:rPr lang="en-US" b="1" dirty="0">
                <a:latin typeface="Times New Roman"/>
                <a:cs typeface="Times New Roman"/>
              </a:rPr>
              <a:t>	</a:t>
            </a:r>
            <a:r>
              <a:rPr lang="en-US" dirty="0">
                <a:latin typeface="Times New Roman"/>
                <a:cs typeface="Times New Roman"/>
              </a:rPr>
              <a:t>Length (</a:t>
            </a:r>
            <a:r>
              <a:rPr lang="en-US" dirty="0" smtClean="0">
                <a:latin typeface="Times New Roman"/>
                <a:cs typeface="Times New Roman"/>
              </a:rPr>
              <a:t>01</a:t>
            </a:r>
            <a:r>
              <a:rPr lang="en-US" dirty="0">
                <a:latin typeface="Times New Roman"/>
                <a:cs typeface="Times New Roman"/>
              </a:rPr>
              <a:t>) = </a:t>
            </a:r>
            <a:r>
              <a:rPr lang="en-US" dirty="0" smtClean="0">
                <a:latin typeface="Times New Roman"/>
                <a:cs typeface="Times New Roman"/>
              </a:rPr>
              <a:t>2 </a:t>
            </a:r>
            <a:endParaRPr lang="en-US" dirty="0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US" dirty="0">
                <a:latin typeface="Times New Roman"/>
                <a:cs typeface="Times New Roman"/>
              </a:rPr>
              <a:t>	L (bat) = 3</a:t>
            </a:r>
          </a:p>
          <a:p>
            <a:pPr marL="0" indent="0">
              <a:buNone/>
            </a:pPr>
            <a:r>
              <a:rPr lang="en-US" dirty="0">
                <a:latin typeface="Times New Roman"/>
                <a:cs typeface="Times New Roman"/>
              </a:rPr>
              <a:t>	|Man| =3</a:t>
            </a:r>
          </a:p>
          <a:p>
            <a:pPr marL="0" lvl="0" indent="0">
              <a:buNone/>
            </a:pPr>
            <a:endParaRPr lang="en-US" dirty="0" smtClean="0">
              <a:latin typeface="Times New Roman"/>
              <a:cs typeface="Times New Roman"/>
            </a:endParaRPr>
          </a:p>
          <a:p>
            <a:pPr marL="0" lvl="0" indent="0">
              <a:buNone/>
            </a:pPr>
            <a:r>
              <a:rPr lang="en-US" dirty="0" smtClean="0">
                <a:latin typeface="Times New Roman"/>
                <a:cs typeface="Times New Roman"/>
              </a:rPr>
              <a:t>Observe </a:t>
            </a:r>
            <a:r>
              <a:rPr lang="en-US" dirty="0">
                <a:latin typeface="Times New Roman"/>
                <a:cs typeface="Times New Roman"/>
              </a:rPr>
              <a:t>that </a:t>
            </a:r>
            <a:r>
              <a:rPr lang="en-US" b="1" dirty="0">
                <a:latin typeface="Times New Roman"/>
                <a:cs typeface="Times New Roman"/>
              </a:rPr>
              <a:t>the length of 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b="1" dirty="0" smtClean="0">
                <a:latin typeface="Times New Roman"/>
                <a:cs typeface="Times New Roman"/>
              </a:rPr>
              <a:t>a </a:t>
            </a:r>
            <a:r>
              <a:rPr lang="en-US" sz="1400" b="1" baseline="30000" dirty="0" smtClean="0">
                <a:latin typeface="Times New Roman"/>
                <a:cs typeface="Times New Roman"/>
              </a:rPr>
              <a:t>o</a:t>
            </a:r>
            <a:r>
              <a:rPr lang="en-US" b="1" dirty="0" smtClean="0">
                <a:latin typeface="Times New Roman"/>
                <a:cs typeface="Times New Roman"/>
              </a:rPr>
              <a:t> b </a:t>
            </a:r>
            <a:r>
              <a:rPr lang="en-US" b="1" dirty="0">
                <a:latin typeface="Times New Roman"/>
                <a:cs typeface="Times New Roman"/>
              </a:rPr>
              <a:t>=|a| + |b|</a:t>
            </a:r>
            <a:endParaRPr lang="en-US" dirty="0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smtClean="0">
                <a:latin typeface="Times New Roman"/>
                <a:cs typeface="Times New Roman"/>
              </a:rPr>
              <a:t>e.g</a:t>
            </a:r>
            <a:r>
              <a:rPr lang="en-US" dirty="0">
                <a:latin typeface="Times New Roman"/>
                <a:cs typeface="Times New Roman"/>
              </a:rPr>
              <a:t>. 	</a:t>
            </a:r>
            <a:r>
              <a:rPr lang="en-US" dirty="0" smtClean="0">
                <a:latin typeface="Times New Roman"/>
                <a:cs typeface="Times New Roman"/>
              </a:rPr>
              <a:t>Iron </a:t>
            </a:r>
            <a:r>
              <a:rPr lang="en-US" sz="1400" baseline="30000" dirty="0" smtClean="0">
                <a:latin typeface="Times New Roman"/>
                <a:cs typeface="Times New Roman"/>
              </a:rPr>
              <a:t>o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man = ironman</a:t>
            </a:r>
          </a:p>
          <a:p>
            <a:pPr marL="0" indent="0">
              <a:buNone/>
            </a:pPr>
            <a:r>
              <a:rPr lang="en-US" dirty="0">
                <a:latin typeface="Times New Roman"/>
                <a:cs typeface="Times New Roman"/>
              </a:rPr>
              <a:t>		L(iron) +L(man) = L(ironman)</a:t>
            </a:r>
          </a:p>
          <a:p>
            <a:pPr marL="0" indent="0">
              <a:buNone/>
            </a:pPr>
            <a:r>
              <a:rPr lang="en-US" dirty="0">
                <a:latin typeface="Times New Roman"/>
                <a:cs typeface="Times New Roman"/>
              </a:rPr>
              <a:t>		     4 + 3 =  7</a:t>
            </a:r>
          </a:p>
        </p:txBody>
      </p:sp>
      <p:pic>
        <p:nvPicPr>
          <p:cNvPr id="4" name="Picture 3" descr="pinocchi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2451100"/>
            <a:ext cx="1993900" cy="1998897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214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Strings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4705"/>
            <a:ext cx="8229600" cy="5244353"/>
          </a:xfrm>
        </p:spPr>
        <p:txBody>
          <a:bodyPr>
            <a:noAutofit/>
          </a:bodyPr>
          <a:lstStyle/>
          <a:p>
            <a:pPr lvl="0"/>
            <a:r>
              <a:rPr lang="en-US" b="1" dirty="0">
                <a:latin typeface="Times New Roman"/>
                <a:cs typeface="Times New Roman"/>
              </a:rPr>
              <a:t>Empty String: </a:t>
            </a:r>
            <a:r>
              <a:rPr lang="en-US" b="1" i="1" dirty="0">
                <a:latin typeface="Times New Roman"/>
                <a:cs typeface="Times New Roman"/>
              </a:rPr>
              <a:t>ϵ</a:t>
            </a:r>
            <a:r>
              <a:rPr lang="en-US" b="1" dirty="0">
                <a:latin typeface="Times New Roman"/>
                <a:cs typeface="Times New Roman"/>
              </a:rPr>
              <a:t>  </a:t>
            </a:r>
            <a:r>
              <a:rPr lang="en-US" dirty="0">
                <a:latin typeface="Times New Roman"/>
                <a:cs typeface="Times New Roman"/>
              </a:rPr>
              <a:t>the unique string of length zero </a:t>
            </a:r>
            <a:r>
              <a:rPr lang="en-US" dirty="0" smtClean="0">
                <a:latin typeface="Times New Roman"/>
                <a:cs typeface="Times New Roman"/>
              </a:rPr>
              <a:t>i.e. </a:t>
            </a:r>
            <a:r>
              <a:rPr lang="en-US" b="1" dirty="0">
                <a:latin typeface="Times New Roman"/>
                <a:cs typeface="Times New Roman"/>
              </a:rPr>
              <a:t>|</a:t>
            </a:r>
            <a:r>
              <a:rPr lang="en-US" b="1" i="1" dirty="0">
                <a:latin typeface="Times New Roman"/>
                <a:cs typeface="Times New Roman"/>
              </a:rPr>
              <a:t> ϵ</a:t>
            </a:r>
            <a:r>
              <a:rPr lang="en-US" b="1" dirty="0">
                <a:latin typeface="Times New Roman"/>
                <a:cs typeface="Times New Roman"/>
              </a:rPr>
              <a:t> | = 0</a:t>
            </a:r>
            <a:endParaRPr lang="en-US" dirty="0">
              <a:latin typeface="Times New Roman"/>
              <a:cs typeface="Times New Roman"/>
            </a:endParaRPr>
          </a:p>
          <a:p>
            <a:r>
              <a:rPr lang="en-US" b="1" dirty="0">
                <a:latin typeface="Times New Roman"/>
                <a:cs typeface="Times New Roman"/>
              </a:rPr>
              <a:t>Note: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b="1" dirty="0">
                <a:latin typeface="Symbol" charset="2"/>
                <a:cs typeface="Symbol" charset="2"/>
              </a:rPr>
              <a:t>a</a:t>
            </a:r>
            <a:r>
              <a:rPr lang="en-US" b="1" dirty="0">
                <a:latin typeface="Times New Roman"/>
                <a:cs typeface="Times New Roman"/>
              </a:rPr>
              <a:t> </a:t>
            </a:r>
            <a:r>
              <a:rPr lang="en-US" sz="1400" b="1" baseline="30000" dirty="0">
                <a:latin typeface="Times New Roman"/>
                <a:cs typeface="Times New Roman"/>
              </a:rPr>
              <a:t>o</a:t>
            </a:r>
            <a:r>
              <a:rPr lang="en-US" b="1" dirty="0" smtClean="0">
                <a:latin typeface="Times New Roman"/>
                <a:cs typeface="Times New Roman"/>
              </a:rPr>
              <a:t> </a:t>
            </a:r>
            <a:r>
              <a:rPr lang="en-US" b="1" i="1" dirty="0">
                <a:latin typeface="Times New Roman"/>
                <a:cs typeface="Times New Roman"/>
              </a:rPr>
              <a:t>ϵ</a:t>
            </a:r>
            <a:r>
              <a:rPr lang="en-US" b="1" dirty="0">
                <a:latin typeface="Times New Roman"/>
                <a:cs typeface="Times New Roman"/>
              </a:rPr>
              <a:t> = </a:t>
            </a:r>
            <a:r>
              <a:rPr lang="en-US" b="1" i="1" dirty="0">
                <a:latin typeface="Times New Roman"/>
                <a:cs typeface="Times New Roman"/>
              </a:rPr>
              <a:t>ϵ </a:t>
            </a:r>
            <a:r>
              <a:rPr lang="en-US" sz="1400" baseline="30000" dirty="0" smtClean="0">
                <a:latin typeface="Times New Roman"/>
                <a:cs typeface="Times New Roman"/>
              </a:rPr>
              <a:t>o </a:t>
            </a:r>
            <a:r>
              <a:rPr lang="en-US" b="1" i="1" dirty="0" smtClean="0">
                <a:latin typeface="Times New Roman"/>
                <a:cs typeface="Times New Roman"/>
              </a:rPr>
              <a:t> </a:t>
            </a:r>
            <a:r>
              <a:rPr lang="en-US" b="1" dirty="0">
                <a:latin typeface="Symbol" charset="2"/>
                <a:cs typeface="Symbol" charset="2"/>
              </a:rPr>
              <a:t>a = a </a:t>
            </a:r>
            <a:r>
              <a:rPr lang="en-US" b="1" i="1" dirty="0">
                <a:latin typeface="Symbol" charset="2"/>
                <a:cs typeface="Symbol" charset="2"/>
              </a:rPr>
              <a:t>    </a:t>
            </a:r>
            <a:r>
              <a:rPr lang="en-US" b="1" i="1" dirty="0" smtClean="0">
                <a:latin typeface="Times New Roman"/>
                <a:cs typeface="Times New Roman"/>
              </a:rPr>
              <a:t>∀ </a:t>
            </a:r>
            <a:r>
              <a:rPr lang="en-US" b="1" dirty="0" smtClean="0">
                <a:latin typeface="Symbol" charset="2"/>
                <a:cs typeface="Symbol" charset="2"/>
              </a:rPr>
              <a:t>a  </a:t>
            </a:r>
            <a:endParaRPr lang="en-US" dirty="0">
              <a:latin typeface="Symbol" charset="2"/>
              <a:cs typeface="Symbol" charset="2"/>
            </a:endParaRPr>
          </a:p>
          <a:p>
            <a:r>
              <a:rPr lang="en-US" dirty="0">
                <a:latin typeface="Times New Roman"/>
                <a:cs typeface="Times New Roman"/>
              </a:rPr>
              <a:t>e.g.   </a:t>
            </a:r>
            <a:r>
              <a:rPr lang="en-US" dirty="0" smtClean="0">
                <a:latin typeface="Times New Roman"/>
                <a:cs typeface="Times New Roman"/>
              </a:rPr>
              <a:t>Bat </a:t>
            </a:r>
            <a:r>
              <a:rPr lang="en-US" sz="1400" baseline="30000" dirty="0" smtClean="0">
                <a:latin typeface="Times New Roman"/>
                <a:cs typeface="Times New Roman"/>
              </a:rPr>
              <a:t>o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b="1" i="1" dirty="0">
                <a:latin typeface="Times New Roman"/>
                <a:cs typeface="Times New Roman"/>
              </a:rPr>
              <a:t>ϵ</a:t>
            </a:r>
            <a:r>
              <a:rPr lang="en-US" b="1" dirty="0">
                <a:latin typeface="Times New Roman"/>
                <a:cs typeface="Times New Roman"/>
              </a:rPr>
              <a:t> =</a:t>
            </a:r>
            <a:r>
              <a:rPr lang="en-US" b="1" i="1" dirty="0">
                <a:latin typeface="Times New Roman"/>
                <a:cs typeface="Times New Roman"/>
              </a:rPr>
              <a:t> ϵ</a:t>
            </a:r>
            <a:r>
              <a:rPr lang="en-US" b="1" dirty="0">
                <a:latin typeface="Times New Roman"/>
                <a:cs typeface="Times New Roman"/>
              </a:rPr>
              <a:t> </a:t>
            </a:r>
            <a:r>
              <a:rPr lang="en-US" sz="1400" b="1" baseline="30000" dirty="0" smtClean="0">
                <a:latin typeface="Times New Roman"/>
                <a:cs typeface="Times New Roman"/>
              </a:rPr>
              <a:t>o</a:t>
            </a:r>
            <a:r>
              <a:rPr lang="en-US" sz="1400" b="1" dirty="0" smtClean="0">
                <a:latin typeface="Times New Roman"/>
                <a:cs typeface="Times New Roman"/>
              </a:rPr>
              <a:t> </a:t>
            </a:r>
            <a:r>
              <a:rPr lang="en-US" dirty="0" smtClean="0">
                <a:latin typeface="Times New Roman"/>
                <a:cs typeface="Times New Roman"/>
              </a:rPr>
              <a:t>bat  = </a:t>
            </a:r>
            <a:r>
              <a:rPr lang="en-US" dirty="0">
                <a:latin typeface="Times New Roman"/>
                <a:cs typeface="Times New Roman"/>
              </a:rPr>
              <a:t>bat    </a:t>
            </a:r>
            <a:r>
              <a:rPr lang="en-US" dirty="0" smtClean="0">
                <a:latin typeface="Times New Roman"/>
                <a:cs typeface="Times New Roman"/>
              </a:rPr>
              <a:t>                                 </a:t>
            </a:r>
            <a:r>
              <a:rPr lang="en-US" dirty="0">
                <a:latin typeface="Times New Roman"/>
                <a:cs typeface="Times New Roman"/>
              </a:rPr>
              <a:t>				</a:t>
            </a:r>
          </a:p>
          <a:p>
            <a:r>
              <a:rPr lang="en-US" b="1" i="1" dirty="0">
                <a:latin typeface="Times New Roman"/>
                <a:cs typeface="Times New Roman"/>
              </a:rPr>
              <a:t>ϵ</a:t>
            </a:r>
            <a:r>
              <a:rPr lang="en-US" b="1" dirty="0">
                <a:latin typeface="Times New Roman"/>
                <a:cs typeface="Times New Roman"/>
              </a:rPr>
              <a:t> is the identity for concatenation. </a:t>
            </a:r>
            <a:endParaRPr lang="en-US" b="1" dirty="0" smtClean="0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US" b="1" dirty="0" smtClean="0">
                <a:latin typeface="Times New Roman"/>
                <a:cs typeface="Times New Roman"/>
              </a:rPr>
              <a:t>	</a:t>
            </a:r>
            <a:r>
              <a:rPr lang="en-US" dirty="0" smtClean="0">
                <a:latin typeface="Times New Roman"/>
                <a:cs typeface="Times New Roman"/>
              </a:rPr>
              <a:t>And </a:t>
            </a:r>
            <a:r>
              <a:rPr lang="en-US" dirty="0">
                <a:latin typeface="Times New Roman"/>
                <a:cs typeface="Times New Roman"/>
              </a:rPr>
              <a:t>naturally,</a:t>
            </a:r>
            <a:r>
              <a:rPr lang="en-US" b="1" dirty="0">
                <a:latin typeface="Times New Roman"/>
                <a:cs typeface="Times New Roman"/>
              </a:rPr>
              <a:t> </a:t>
            </a:r>
            <a:r>
              <a:rPr lang="en-US" b="1" i="1" dirty="0">
                <a:latin typeface="Times New Roman"/>
                <a:cs typeface="Times New Roman"/>
              </a:rPr>
              <a:t>ϵ </a:t>
            </a:r>
            <a:r>
              <a:rPr lang="en-US" sz="1400" baseline="30000" dirty="0" smtClean="0">
                <a:latin typeface="Times New Roman"/>
                <a:cs typeface="Times New Roman"/>
              </a:rPr>
              <a:t>o</a:t>
            </a:r>
            <a:r>
              <a:rPr lang="en-US" sz="1400" dirty="0" smtClean="0">
                <a:latin typeface="Times New Roman"/>
                <a:cs typeface="Times New Roman"/>
              </a:rPr>
              <a:t> </a:t>
            </a:r>
            <a:r>
              <a:rPr lang="en-US" b="1" i="1" dirty="0" smtClean="0">
                <a:latin typeface="Times New Roman"/>
                <a:cs typeface="Times New Roman"/>
              </a:rPr>
              <a:t>ϵ = ϵ</a:t>
            </a:r>
          </a:p>
          <a:p>
            <a:pPr marL="0" lvl="0" indent="0">
              <a:buNone/>
            </a:pPr>
            <a:r>
              <a:rPr lang="en-US" dirty="0" smtClean="0">
                <a:latin typeface="Times New Roman"/>
                <a:cs typeface="Times New Roman"/>
              </a:rPr>
              <a:t>What </a:t>
            </a:r>
            <a:r>
              <a:rPr lang="en-US" dirty="0">
                <a:latin typeface="Times New Roman"/>
                <a:cs typeface="Times New Roman"/>
              </a:rPr>
              <a:t>is the </a:t>
            </a:r>
            <a:r>
              <a:rPr lang="en-US" b="1" dirty="0">
                <a:latin typeface="Times New Roman"/>
                <a:cs typeface="Times New Roman"/>
              </a:rPr>
              <a:t>identity for:</a:t>
            </a:r>
            <a:endParaRPr lang="en-US" dirty="0">
              <a:latin typeface="Times New Roman"/>
              <a:cs typeface="Times New Roman"/>
            </a:endParaRPr>
          </a:p>
          <a:p>
            <a:pPr marL="731520" lvl="1" indent="-457200">
              <a:buFont typeface="+mj-lt"/>
              <a:buAutoNum type="arabicPeriod"/>
            </a:pPr>
            <a:r>
              <a:rPr lang="en-US" sz="2400" dirty="0">
                <a:latin typeface="Times New Roman"/>
                <a:cs typeface="Times New Roman"/>
              </a:rPr>
              <a:t>&lt;N, + &gt;    ?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sz="2400" dirty="0">
                <a:latin typeface="Times New Roman"/>
                <a:cs typeface="Times New Roman"/>
              </a:rPr>
              <a:t>&lt;Z, * </a:t>
            </a:r>
            <a:r>
              <a:rPr lang="en-US" sz="2400" dirty="0" smtClean="0">
                <a:latin typeface="Times New Roman"/>
                <a:cs typeface="Times New Roman"/>
              </a:rPr>
              <a:t>&gt;     ?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sz="2400" b="1" dirty="0">
                <a:latin typeface="Times New Roman"/>
                <a:cs typeface="Times New Roman"/>
              </a:rPr>
              <a:t>multiplication </a:t>
            </a:r>
            <a:r>
              <a:rPr lang="en-US" sz="2400" dirty="0">
                <a:latin typeface="Times New Roman"/>
                <a:cs typeface="Times New Roman"/>
              </a:rPr>
              <a:t> of </a:t>
            </a:r>
            <a:r>
              <a:rPr lang="en-US" sz="2400" b="1" dirty="0">
                <a:latin typeface="Times New Roman"/>
                <a:cs typeface="Times New Roman"/>
              </a:rPr>
              <a:t> 2</a:t>
            </a:r>
            <a:r>
              <a:rPr lang="en-US" sz="2400" b="1" i="1" dirty="0">
                <a:latin typeface="Times New Roman"/>
                <a:cs typeface="Times New Roman"/>
              </a:rPr>
              <a:t>× 2</a:t>
            </a:r>
            <a:r>
              <a:rPr lang="en-US" sz="2400" b="1" dirty="0">
                <a:latin typeface="Times New Roman"/>
                <a:cs typeface="Times New Roman"/>
              </a:rPr>
              <a:t> matrices </a:t>
            </a:r>
            <a:r>
              <a:rPr lang="en-US" sz="2400" dirty="0">
                <a:latin typeface="Times New Roman"/>
                <a:cs typeface="Times New Roman"/>
              </a:rPr>
              <a:t>with </a:t>
            </a:r>
            <a:r>
              <a:rPr lang="en-US" sz="2400" b="1" dirty="0">
                <a:latin typeface="Times New Roman"/>
                <a:cs typeface="Times New Roman"/>
              </a:rPr>
              <a:t>real coefficients</a:t>
            </a:r>
            <a:r>
              <a:rPr lang="en-US" sz="2400" b="1" dirty="0" smtClean="0">
                <a:latin typeface="Times New Roman"/>
                <a:cs typeface="Times New Roman"/>
              </a:rPr>
              <a:t>?</a:t>
            </a:r>
            <a:endParaRPr lang="en-US" sz="2400" dirty="0" smtClean="0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US" dirty="0">
                <a:latin typeface="Times New Roman"/>
                <a:cs typeface="Times New Roman"/>
              </a:rPr>
              <a:t>	</a:t>
            </a:r>
            <a:r>
              <a:rPr lang="en-US" dirty="0" smtClean="0">
                <a:latin typeface="Times New Roman"/>
                <a:cs typeface="Times New Roman"/>
              </a:rPr>
              <a:t>Where </a:t>
            </a:r>
            <a:r>
              <a:rPr lang="en-US" dirty="0">
                <a:latin typeface="Times New Roman"/>
                <a:cs typeface="Times New Roman"/>
              </a:rPr>
              <a:t>the </a:t>
            </a:r>
            <a:r>
              <a:rPr lang="en-US" dirty="0" smtClean="0">
                <a:latin typeface="Times New Roman"/>
                <a:cs typeface="Times New Roman"/>
              </a:rPr>
              <a:t>reals </a:t>
            </a:r>
            <a:r>
              <a:rPr lang="en-US" b="1" i="1" dirty="0" smtClean="0">
                <a:latin typeface="Times New Roman"/>
                <a:cs typeface="Times New Roman"/>
              </a:rPr>
              <a:t>R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= {… , -147.0 , …0 , …1. </a:t>
            </a:r>
            <a:r>
              <a:rPr lang="en-US" dirty="0" smtClean="0">
                <a:latin typeface="Times New Roman"/>
                <a:cs typeface="Times New Roman"/>
              </a:rPr>
              <a:t>… , 2.5</a:t>
            </a:r>
            <a:r>
              <a:rPr lang="en-US" dirty="0">
                <a:latin typeface="Times New Roman"/>
                <a:cs typeface="Times New Roman"/>
              </a:rPr>
              <a:t>…}</a:t>
            </a:r>
          </a:p>
          <a:p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985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3737</TotalTime>
  <Words>898</Words>
  <Application>Microsoft Macintosh PowerPoint</Application>
  <PresentationFormat>On-screen Show (4:3)</PresentationFormat>
  <Paragraphs>261</Paragraphs>
  <Slides>26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Apple Chancery</vt:lpstr>
      <vt:lpstr>Calibri</vt:lpstr>
      <vt:lpstr>Symbol</vt:lpstr>
      <vt:lpstr>Times New Roman</vt:lpstr>
      <vt:lpstr>Wingdings</vt:lpstr>
      <vt:lpstr>Arial</vt:lpstr>
      <vt:lpstr>Clarity</vt:lpstr>
      <vt:lpstr>Introduction to Theoretical Computer Science</vt:lpstr>
      <vt:lpstr>Recap Keywords from Lesson 2</vt:lpstr>
      <vt:lpstr>Recap</vt:lpstr>
      <vt:lpstr> Formal Languages </vt:lpstr>
      <vt:lpstr>Formal Languages … Continued     </vt:lpstr>
      <vt:lpstr>Formal Languages… con’t</vt:lpstr>
      <vt:lpstr> Formal Languages </vt:lpstr>
      <vt:lpstr>Formal Languages … con’t</vt:lpstr>
      <vt:lpstr> Strings </vt:lpstr>
      <vt:lpstr> Substring </vt:lpstr>
      <vt:lpstr> Substring …Con’t</vt:lpstr>
      <vt:lpstr>Substrings… Con’t</vt:lpstr>
      <vt:lpstr>  Concatenation …extended </vt:lpstr>
      <vt:lpstr>  Concatenation …extended </vt:lpstr>
      <vt:lpstr>  Kleene closure </vt:lpstr>
      <vt:lpstr>Kleene Closure … Con’t</vt:lpstr>
      <vt:lpstr>Languages</vt:lpstr>
      <vt:lpstr>Languages … Con’t</vt:lpstr>
      <vt:lpstr>Languages…con’t</vt:lpstr>
      <vt:lpstr>Languages…con’t</vt:lpstr>
      <vt:lpstr>  Languages and Problems </vt:lpstr>
      <vt:lpstr>Language and Problem</vt:lpstr>
      <vt:lpstr>Language and Problems … Con’t</vt:lpstr>
      <vt:lpstr>Language and Problems … Con’t</vt:lpstr>
      <vt:lpstr> The language of a Problem </vt:lpstr>
      <vt:lpstr>The language of a Problem…con’t</vt:lpstr>
    </vt:vector>
  </TitlesOfParts>
  <Company>Home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Theoretical Computer Science</dc:title>
  <dc:creator>shubhechhya shrestha</dc:creator>
  <cp:lastModifiedBy>mhendri000@citymail.cuny.edu</cp:lastModifiedBy>
  <cp:revision>133</cp:revision>
  <dcterms:created xsi:type="dcterms:W3CDTF">2015-09-17T01:05:02Z</dcterms:created>
  <dcterms:modified xsi:type="dcterms:W3CDTF">2016-09-24T17:22:43Z</dcterms:modified>
</cp:coreProperties>
</file>