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160" autoAdjust="0"/>
    <p:restoredTop sz="93114"/>
  </p:normalViewPr>
  <p:slideViewPr>
    <p:cSldViewPr snapToGrid="0">
      <p:cViewPr varScale="1">
        <p:scale>
          <a:sx n="108" d="100"/>
          <a:sy n="108" d="100"/>
        </p:scale>
        <p:origin x="-4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9F8D-B340-9946-892D-4F53C874FFD5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A890E-4134-024A-9B44-8FBA6BA40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46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16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97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67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67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07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3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703D53-A4B0-41F9-A9B3-25306B58091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Lesson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Intro to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CSc</a:t>
            </a:r>
            <a:r>
              <a:rPr lang="en-US" dirty="0" smtClean="0"/>
              <a:t> 304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0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Computability in principle vs computational feasibility</a:t>
            </a:r>
          </a:p>
          <a:p>
            <a:pPr lvl="1"/>
            <a:r>
              <a:rPr lang="en-US" dirty="0" smtClean="0"/>
              <a:t>Computability in principle – can we solve it? </a:t>
            </a:r>
            <a:r>
              <a:rPr lang="en-US" i="1" dirty="0" smtClean="0"/>
              <a:t>Period</a:t>
            </a:r>
          </a:p>
          <a:p>
            <a:pPr lvl="1"/>
            <a:r>
              <a:rPr lang="en-US" dirty="0" smtClean="0"/>
              <a:t>Computational feasibility – can we solve the given problem </a:t>
            </a:r>
            <a:r>
              <a:rPr lang="en-US" u="sng" dirty="0" smtClean="0"/>
              <a:t>using a quantity of resources</a:t>
            </a:r>
            <a:r>
              <a:rPr lang="en-US" dirty="0" smtClean="0"/>
              <a:t> (</a:t>
            </a:r>
            <a:r>
              <a:rPr lang="en-US" i="1" dirty="0" smtClean="0"/>
              <a:t>time and space</a:t>
            </a:r>
            <a:r>
              <a:rPr lang="en-US" dirty="0" smtClean="0"/>
              <a:t>) that is likely to be available.</a:t>
            </a:r>
          </a:p>
          <a:p>
            <a:r>
              <a:rPr lang="en-US" dirty="0" smtClean="0"/>
              <a:t>Taxonomy of problems - Solvable Vs Unsolvable</a:t>
            </a:r>
          </a:p>
          <a:p>
            <a:pPr lvl="1"/>
            <a:r>
              <a:rPr lang="en-US" dirty="0" smtClean="0"/>
              <a:t>Solvable – an algorithm exist to solve the given problem</a:t>
            </a:r>
          </a:p>
          <a:p>
            <a:pPr lvl="2"/>
            <a:r>
              <a:rPr lang="en-US" dirty="0" smtClean="0"/>
              <a:t>Tractable – the algorithm to solve the problem requires a “reasonable” amount of time and space</a:t>
            </a:r>
          </a:p>
          <a:p>
            <a:pPr lvl="2"/>
            <a:r>
              <a:rPr lang="en-US" dirty="0" smtClean="0"/>
              <a:t>Intractable – the algorithm requires an infeasible amount of time and space</a:t>
            </a:r>
          </a:p>
          <a:p>
            <a:pPr lvl="3"/>
            <a:r>
              <a:rPr lang="en-US" dirty="0" smtClean="0"/>
              <a:t>Probably Intractable</a:t>
            </a:r>
          </a:p>
          <a:p>
            <a:pPr lvl="3"/>
            <a:r>
              <a:rPr lang="en-US" dirty="0" smtClean="0"/>
              <a:t>We believe intractable (but no proof exists)</a:t>
            </a:r>
          </a:p>
          <a:p>
            <a:pPr lvl="1"/>
            <a:r>
              <a:rPr lang="en-US" dirty="0" smtClean="0"/>
              <a:t>Unsolvable – no such algorithm exists</a:t>
            </a:r>
          </a:p>
          <a:p>
            <a:r>
              <a:rPr lang="en-US" sz="1800" b="1" dirty="0" smtClean="0"/>
              <a:t>Note</a:t>
            </a:r>
            <a:r>
              <a:rPr lang="en-US" sz="1800" dirty="0" smtClean="0"/>
              <a:t>: </a:t>
            </a:r>
            <a:r>
              <a:rPr lang="en-US" sz="1800" u="sng" dirty="0" smtClean="0"/>
              <a:t>feasible</a:t>
            </a:r>
            <a:r>
              <a:rPr lang="en-US" sz="1800" dirty="0" smtClean="0"/>
              <a:t> does </a:t>
            </a:r>
            <a:r>
              <a:rPr lang="en-US" sz="1800" b="1" dirty="0" smtClean="0"/>
              <a:t>not</a:t>
            </a:r>
            <a:r>
              <a:rPr lang="en-US" sz="1800" dirty="0" smtClean="0"/>
              <a:t> mean cost </a:t>
            </a:r>
            <a:r>
              <a:rPr lang="en-US" sz="1800" u="sng" dirty="0" smtClean="0"/>
              <a:t>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5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Machines – A Gentle (Re)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778" y="3400926"/>
            <a:ext cx="10295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state diagram for a Turing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Circles denote states e.g. q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state q</a:t>
            </a:r>
            <a:r>
              <a:rPr lang="en-US" baseline="-250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Write instructions</a:t>
            </a:r>
            <a:r>
              <a:rPr lang="en-US" dirty="0" smtClean="0"/>
              <a:t> If M in state q</a:t>
            </a:r>
            <a:r>
              <a:rPr lang="en-US" baseline="-25000" dirty="0"/>
              <a:t>2</a:t>
            </a:r>
            <a:r>
              <a:rPr lang="en-US" dirty="0" smtClean="0"/>
              <a:t> with Blank (B) on cell then write ‘b’ and go to</a:t>
            </a:r>
          </a:p>
          <a:p>
            <a:r>
              <a:rPr lang="en-US" dirty="0" smtClean="0"/>
              <a:t>state q</a:t>
            </a:r>
            <a:r>
              <a:rPr lang="en-US" baseline="-25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Move instructions</a:t>
            </a:r>
            <a:r>
              <a:rPr lang="en-US" dirty="0"/>
              <a:t> </a:t>
            </a:r>
            <a:r>
              <a:rPr lang="en-US" dirty="0" smtClean="0"/>
              <a:t>If M in state q3 write ’b’ on current cell then move left one</a:t>
            </a:r>
          </a:p>
          <a:p>
            <a:r>
              <a:rPr lang="en-US" dirty="0" smtClean="0"/>
              <a:t>square.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Turing Machine cannot “walk and chew gum at the same time”</a:t>
            </a:r>
          </a:p>
          <a:p>
            <a:r>
              <a:rPr lang="en-US" dirty="0" smtClean="0"/>
              <a:t>(</a:t>
            </a:r>
            <a:r>
              <a:rPr lang="en-US" u="sng" dirty="0" smtClean="0"/>
              <a:t>write or move not both!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51" t="15854"/>
          <a:stretch/>
        </p:blipFill>
        <p:spPr>
          <a:xfrm>
            <a:off x="486228" y="1554674"/>
            <a:ext cx="11219543" cy="175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6335" t="15854" r="21492" b="32222"/>
          <a:stretch/>
        </p:blipFill>
        <p:spPr>
          <a:xfrm>
            <a:off x="8852182" y="4282980"/>
            <a:ext cx="2853589" cy="83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077" t="16428" r="1" b="30016"/>
          <a:stretch/>
        </p:blipFill>
        <p:spPr>
          <a:xfrm>
            <a:off x="8852182" y="5132120"/>
            <a:ext cx="2853589" cy="8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61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M’s tape is initially all blank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723" t="3603" r="573" b="963"/>
          <a:stretch/>
        </p:blipFill>
        <p:spPr>
          <a:xfrm>
            <a:off x="2740301" y="1690688"/>
            <a:ext cx="6711398" cy="50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3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51" t="15854"/>
          <a:stretch/>
        </p:blipFill>
        <p:spPr>
          <a:xfrm>
            <a:off x="1054662" y="230185"/>
            <a:ext cx="10051144" cy="1573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75" t="6631" r="7990"/>
          <a:stretch/>
        </p:blipFill>
        <p:spPr>
          <a:xfrm>
            <a:off x="5765800" y="1803271"/>
            <a:ext cx="5747657" cy="5054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2485"/>
            <a:ext cx="5380763" cy="7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9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51" t="15854"/>
          <a:stretch/>
        </p:blipFill>
        <p:spPr>
          <a:xfrm>
            <a:off x="1070428" y="1477751"/>
            <a:ext cx="10051144" cy="1573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0837"/>
            <a:ext cx="11277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32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Machines – Gently Re-Introduced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has </a:t>
            </a:r>
            <a:r>
              <a:rPr lang="en-US" u="sng" dirty="0" smtClean="0"/>
              <a:t>one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If M begins on an entirely blank tape (as</a:t>
            </a:r>
          </a:p>
          <a:p>
            <a:pPr marL="0" indent="0">
              <a:buNone/>
            </a:pPr>
            <a:r>
              <a:rPr lang="en-US" dirty="0" smtClean="0"/>
              <a:t>shown) it will continue moving to the right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93" t="8629" r="11907"/>
          <a:stretch/>
        </p:blipFill>
        <p:spPr>
          <a:xfrm>
            <a:off x="2346959" y="3716843"/>
            <a:ext cx="5631180" cy="262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3216" y="1524001"/>
            <a:ext cx="2401607" cy="259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0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Machines – Gently Re-Introduced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after 4 moves</a:t>
            </a:r>
          </a:p>
          <a:p>
            <a:r>
              <a:rPr lang="en-US" dirty="0"/>
              <a:t>If we checked </a:t>
            </a:r>
            <a:r>
              <a:rPr lang="en-US" dirty="0" smtClean="0"/>
              <a:t>M’s progress, </a:t>
            </a:r>
            <a:r>
              <a:rPr lang="en-US" dirty="0"/>
              <a:t>next year it </a:t>
            </a:r>
            <a:r>
              <a:rPr lang="en-US" dirty="0" smtClean="0"/>
              <a:t>would</a:t>
            </a:r>
          </a:p>
          <a:p>
            <a:pPr marL="0" indent="0">
              <a:buNone/>
            </a:pPr>
            <a:r>
              <a:rPr lang="en-US" dirty="0" smtClean="0"/>
              <a:t>still </a:t>
            </a:r>
            <a:r>
              <a:rPr lang="en-US" dirty="0"/>
              <a:t>be moving right</a:t>
            </a:r>
          </a:p>
          <a:p>
            <a:r>
              <a:rPr lang="en-US" dirty="0"/>
              <a:t>M is a </a:t>
            </a:r>
            <a:r>
              <a:rPr lang="en-US" dirty="0" smtClean="0"/>
              <a:t>non-halting </a:t>
            </a:r>
            <a:r>
              <a:rPr lang="en-US" dirty="0"/>
              <a:t>Turing machine!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05" t="10408" r="13138" b="7299"/>
          <a:stretch/>
        </p:blipFill>
        <p:spPr>
          <a:xfrm>
            <a:off x="3177539" y="4170681"/>
            <a:ext cx="5617590" cy="2006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9873" y="1524000"/>
            <a:ext cx="2377323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23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Two-State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 begins on an entirely blank tape it</a:t>
            </a:r>
          </a:p>
          <a:p>
            <a:pPr marL="0" indent="0">
              <a:buNone/>
            </a:pPr>
            <a:r>
              <a:rPr lang="en-US" dirty="0" smtClean="0"/>
              <a:t>will write a ‘1’ and move to the right</a:t>
            </a:r>
          </a:p>
          <a:p>
            <a:pPr marL="0" indent="0">
              <a:buNone/>
            </a:pPr>
            <a:r>
              <a:rPr lang="en-US" dirty="0" smtClean="0"/>
              <a:t>endlessly</a:t>
            </a:r>
          </a:p>
          <a:p>
            <a:r>
              <a:rPr lang="en-US" dirty="0" smtClean="0"/>
              <a:t>M is </a:t>
            </a:r>
            <a:r>
              <a:rPr lang="en-US" u="sng" dirty="0" smtClean="0"/>
              <a:t>non-halting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993" t="8629" r="11907"/>
          <a:stretch/>
        </p:blipFill>
        <p:spPr>
          <a:xfrm>
            <a:off x="838200" y="3895421"/>
            <a:ext cx="4899660" cy="2281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58" t="18678" b="13134"/>
          <a:stretch/>
        </p:blipFill>
        <p:spPr>
          <a:xfrm>
            <a:off x="7269480" y="4732020"/>
            <a:ext cx="3931920" cy="12115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66460" y="5231710"/>
            <a:ext cx="964198" cy="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860" y="2278576"/>
            <a:ext cx="5463540" cy="19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0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 – Cont.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751" t="27699" r="12294" b="7770"/>
          <a:stretch/>
        </p:blipFill>
        <p:spPr>
          <a:xfrm>
            <a:off x="838200" y="2011387"/>
            <a:ext cx="5688257" cy="2197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120" y="1167192"/>
            <a:ext cx="52772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Our shorthand for a trace. (instantaneous descriptions (id)</a:t>
            </a:r>
          </a:p>
          <a:p>
            <a:endParaRPr lang="en-US" sz="2400" dirty="0" smtClean="0"/>
          </a:p>
          <a:p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B|- // many more blanks not shown</a:t>
            </a:r>
          </a:p>
          <a:p>
            <a:r>
              <a:rPr lang="en-US" sz="2400" dirty="0" smtClean="0"/>
              <a:t>// write an ‘a’ go to q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aB|-</a:t>
            </a:r>
          </a:p>
          <a:p>
            <a:r>
              <a:rPr lang="en-US" sz="2400" dirty="0" smtClean="0"/>
              <a:t>// scan an ‘a’ move right one square enter state q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aq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B|-</a:t>
            </a:r>
          </a:p>
          <a:p>
            <a:r>
              <a:rPr lang="en-US" sz="2400" dirty="0" smtClean="0"/>
              <a:t>// write ‘b’ enter q</a:t>
            </a:r>
            <a:r>
              <a:rPr lang="en-US" sz="2400" baseline="-25000" dirty="0" smtClean="0"/>
              <a:t>3</a:t>
            </a:r>
          </a:p>
          <a:p>
            <a:r>
              <a:rPr lang="en-US" sz="2400" dirty="0" smtClean="0"/>
              <a:t>aq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bB|-</a:t>
            </a:r>
          </a:p>
          <a:p>
            <a:r>
              <a:rPr lang="en-US" sz="2400" dirty="0" smtClean="0"/>
              <a:t>// scan ‘b’ move right re-enter q</a:t>
            </a:r>
            <a:r>
              <a:rPr lang="en-US" sz="2400" baseline="-25000" dirty="0" smtClean="0"/>
              <a:t>0</a:t>
            </a:r>
          </a:p>
          <a:p>
            <a:r>
              <a:rPr lang="en-US" sz="2400" dirty="0" smtClean="0"/>
              <a:t>abq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B|-*</a:t>
            </a:r>
          </a:p>
          <a:p>
            <a:r>
              <a:rPr lang="en-US" sz="2400" dirty="0" smtClean="0"/>
              <a:t>// a loop</a:t>
            </a:r>
          </a:p>
          <a:p>
            <a:r>
              <a:rPr lang="en-US" sz="2400" dirty="0" smtClean="0"/>
              <a:t>(ab)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B|-*…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34" t="2769" r="1534" b="1886"/>
          <a:stretch/>
        </p:blipFill>
        <p:spPr>
          <a:xfrm>
            <a:off x="3394803" y="4155362"/>
            <a:ext cx="3131654" cy="26441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664757"/>
            <a:ext cx="2346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Table – </a:t>
            </a:r>
            <a:r>
              <a:rPr lang="en-US" sz="2400" dirty="0" smtClean="0"/>
              <a:t>alternative specification for a </a:t>
            </a:r>
            <a:r>
              <a:rPr lang="en-US" sz="2400" dirty="0"/>
              <a:t>T</a:t>
            </a:r>
            <a:r>
              <a:rPr lang="en-US" sz="2400" dirty="0" smtClean="0"/>
              <a:t>uring Machine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302404"/>
            <a:ext cx="230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875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dash of 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4885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071813"/>
            <a:ext cx="7188200" cy="34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Lesson 1 we discussed the concept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171" cy="2369004"/>
          </a:xfrm>
        </p:spPr>
        <p:txBody>
          <a:bodyPr numCol="3" spcCol="0">
            <a:normAutofit fontScale="92500" lnSpcReduction="10000"/>
          </a:bodyPr>
          <a:lstStyle/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Counting</a:t>
            </a:r>
          </a:p>
          <a:p>
            <a:r>
              <a:rPr lang="en-US" dirty="0" smtClean="0"/>
              <a:t>Bijection</a:t>
            </a:r>
          </a:p>
          <a:p>
            <a:r>
              <a:rPr lang="en-US" dirty="0" smtClean="0"/>
              <a:t>Injection</a:t>
            </a:r>
          </a:p>
          <a:p>
            <a:r>
              <a:rPr lang="en-US" dirty="0" smtClean="0"/>
              <a:t>Surjection</a:t>
            </a:r>
          </a:p>
          <a:p>
            <a:r>
              <a:rPr lang="en-US" dirty="0" smtClean="0"/>
              <a:t>Finite</a:t>
            </a:r>
          </a:p>
          <a:p>
            <a:r>
              <a:rPr lang="en-US" dirty="0" smtClean="0"/>
              <a:t>Infinite</a:t>
            </a:r>
          </a:p>
          <a:p>
            <a:r>
              <a:rPr lang="en-US" dirty="0" smtClean="0"/>
              <a:t>Domain</a:t>
            </a:r>
          </a:p>
          <a:p>
            <a:r>
              <a:rPr lang="en-US" dirty="0" smtClean="0"/>
              <a:t>Codomain</a:t>
            </a:r>
          </a:p>
          <a:p>
            <a:r>
              <a:rPr lang="en-US" dirty="0" smtClean="0"/>
              <a:t>Countable</a:t>
            </a:r>
          </a:p>
          <a:p>
            <a:r>
              <a:rPr lang="en-US" dirty="0" smtClean="0"/>
              <a:t>Denumerable</a:t>
            </a:r>
          </a:p>
          <a:p>
            <a:r>
              <a:rPr lang="en-US" dirty="0" smtClean="0"/>
              <a:t>Countably infinite</a:t>
            </a:r>
          </a:p>
          <a:p>
            <a:r>
              <a:rPr lang="en-US" dirty="0" smtClean="0"/>
              <a:t>Uncountable infinite</a:t>
            </a:r>
          </a:p>
          <a:p>
            <a:r>
              <a:rPr lang="en-US" dirty="0" smtClean="0"/>
              <a:t>Uncountable</a:t>
            </a:r>
          </a:p>
          <a:p>
            <a:r>
              <a:rPr lang="en-US" dirty="0" smtClean="0"/>
              <a:t>Enumeration with/without repetitions</a:t>
            </a:r>
          </a:p>
          <a:p>
            <a:r>
              <a:rPr lang="en-US" dirty="0" smtClean="0"/>
              <a:t>Lexicographical ordering</a:t>
            </a:r>
          </a:p>
          <a:p>
            <a:r>
              <a:rPr lang="en-US" dirty="0" smtClean="0"/>
              <a:t>Proof by contradiction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329565"/>
            <a:ext cx="10715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Algorithm</a:t>
            </a:r>
            <a:r>
              <a:rPr lang="en-US" sz="2800" dirty="0"/>
              <a:t>: as a definite, effective procedure that is guaranteed to halt. It generally has both input and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algorithms for: Sorting, Searching, Matrix Multiplication, Tree and Graph Traversal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68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dash of homework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7717"/>
            <a:ext cx="5114925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07" y="2227717"/>
            <a:ext cx="5114925" cy="3209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5055476" y="3026979"/>
            <a:ext cx="1040524" cy="66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95338" y="2845675"/>
            <a:ext cx="1040524" cy="36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8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701" b="-549"/>
          <a:stretch/>
        </p:blipFill>
        <p:spPr>
          <a:xfrm>
            <a:off x="609600" y="1227907"/>
            <a:ext cx="10725807" cy="5677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dash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75986" y="2112579"/>
            <a:ext cx="1040524" cy="36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475186"/>
            <a:ext cx="1040524" cy="36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9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dash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72" b="34846"/>
          <a:stretch/>
        </p:blipFill>
        <p:spPr>
          <a:xfrm>
            <a:off x="609600" y="2096814"/>
            <a:ext cx="10972800" cy="3090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9352" y="1923393"/>
            <a:ext cx="299545" cy="409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4883" y="2879834"/>
            <a:ext cx="299545" cy="409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1655" y="4393324"/>
            <a:ext cx="299545" cy="409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5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dash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" r="1458" b="2424"/>
          <a:stretch/>
        </p:blipFill>
        <p:spPr>
          <a:xfrm>
            <a:off x="1493157" y="1347220"/>
            <a:ext cx="9205686" cy="52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5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 -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once again, the question template:</a:t>
            </a:r>
          </a:p>
          <a:p>
            <a:pPr lvl="1"/>
            <a:r>
              <a:rPr lang="en-US" dirty="0" smtClean="0"/>
              <a:t>Is natural number n a prime number?(*)</a:t>
            </a:r>
          </a:p>
          <a:p>
            <a:pPr lvl="1"/>
            <a:r>
              <a:rPr lang="en-US" dirty="0" smtClean="0"/>
              <a:t>When n is instantiated with a numeric value, we have an instance of this problem.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Is natural number 6 a prime number? (**)</a:t>
            </a:r>
          </a:p>
          <a:p>
            <a:r>
              <a:rPr lang="en-US" dirty="0" smtClean="0"/>
              <a:t>Any problem whose answer is either </a:t>
            </a:r>
            <a:r>
              <a:rPr lang="en-US" b="1" dirty="0" smtClean="0"/>
              <a:t>YES</a:t>
            </a:r>
            <a:r>
              <a:rPr lang="en-US" dirty="0" smtClean="0"/>
              <a:t> or </a:t>
            </a:r>
            <a:r>
              <a:rPr lang="en-US" b="1" dirty="0" smtClean="0"/>
              <a:t>NO</a:t>
            </a:r>
            <a:r>
              <a:rPr lang="en-US" dirty="0" smtClean="0"/>
              <a:t> is a </a:t>
            </a:r>
            <a:r>
              <a:rPr lang="en-US" u="sng" dirty="0" smtClean="0"/>
              <a:t>decision problem</a:t>
            </a:r>
          </a:p>
          <a:p>
            <a:r>
              <a:rPr lang="en-US" dirty="0" smtClean="0"/>
              <a:t>The decision problem (*) above is a </a:t>
            </a:r>
            <a:r>
              <a:rPr lang="en-US" u="sng" dirty="0" smtClean="0"/>
              <a:t>decidable problem </a:t>
            </a:r>
            <a:r>
              <a:rPr lang="en-US" dirty="0" smtClean="0"/>
              <a:t>as every instance may be answered.</a:t>
            </a:r>
          </a:p>
          <a:p>
            <a:r>
              <a:rPr lang="en-US" dirty="0" smtClean="0"/>
              <a:t>The answer to the instance (**) is NO as 6 is composite (6=3*2) and therefore </a:t>
            </a:r>
            <a:r>
              <a:rPr lang="en-US" u="sng" dirty="0" smtClean="0"/>
              <a:t>not prime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33557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Euclidean Algorithm for Primality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used to answer (decide) these questions for any natural number n&gt;0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5900" y="2626816"/>
            <a:ext cx="562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Is natural number 8 prime?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vs</a:t>
            </a:r>
            <a:r>
              <a:rPr lang="en-US" sz="2400" dirty="0" smtClean="0"/>
              <a:t>:=2</a:t>
            </a:r>
          </a:p>
          <a:p>
            <a:r>
              <a:rPr lang="en-US" sz="2400" dirty="0" smtClean="0"/>
              <a:t>8 mod 2 = 0… </a:t>
            </a:r>
            <a:r>
              <a:rPr lang="en-US" sz="2400" u="sng" dirty="0" smtClean="0"/>
              <a:t>return no</a:t>
            </a:r>
          </a:p>
          <a:p>
            <a:endParaRPr lang="en-US" sz="2400" dirty="0"/>
          </a:p>
          <a:p>
            <a:r>
              <a:rPr lang="en-US" sz="2400" u="sng" dirty="0" smtClean="0"/>
              <a:t>Is natural number 11 prime?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vs</a:t>
            </a:r>
            <a:r>
              <a:rPr lang="en-US" sz="2400" dirty="0" smtClean="0"/>
              <a:t>:=2</a:t>
            </a:r>
          </a:p>
          <a:p>
            <a:r>
              <a:rPr lang="en-US" sz="2400" dirty="0" smtClean="0"/>
              <a:t>11 mod 2 != 0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vs</a:t>
            </a:r>
            <a:r>
              <a:rPr lang="en-US" sz="2400" dirty="0" smtClean="0"/>
              <a:t>:=3</a:t>
            </a:r>
          </a:p>
          <a:p>
            <a:r>
              <a:rPr lang="en-US" sz="2400" dirty="0" smtClean="0"/>
              <a:t>11 mod 3 != 0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vs</a:t>
            </a:r>
            <a:r>
              <a:rPr lang="en-US" sz="2400" dirty="0" smtClean="0"/>
              <a:t>:= 4</a:t>
            </a:r>
          </a:p>
          <a:p>
            <a:r>
              <a:rPr lang="en-US" sz="2400" u="sng" dirty="0"/>
              <a:t>r</a:t>
            </a:r>
            <a:r>
              <a:rPr lang="en-US" sz="2400" u="sng" dirty="0" smtClean="0"/>
              <a:t>eturn yes</a:t>
            </a:r>
            <a:endParaRPr lang="en-US" sz="24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79" t="1072" r="649" b="775"/>
          <a:stretch/>
        </p:blipFill>
        <p:spPr>
          <a:xfrm rot="-120000">
            <a:off x="828675" y="2936874"/>
            <a:ext cx="4289564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60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…?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213202"/>
            <a:ext cx="119634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third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/>
              <a:t>i</a:t>
            </a:r>
            <a:r>
              <a:rPr lang="en-US" sz="2200" dirty="0" smtClean="0"/>
              <a:t>=1</a:t>
            </a:r>
          </a:p>
          <a:p>
            <a:pPr marL="0" indent="0">
              <a:buNone/>
            </a:pPr>
            <a:r>
              <a:rPr lang="en-US" sz="2200" dirty="0"/>
              <a:t>k</a:t>
            </a:r>
            <a:r>
              <a:rPr lang="en-US" sz="2200" dirty="0" smtClean="0"/>
              <a:t>=1</a:t>
            </a:r>
          </a:p>
          <a:p>
            <a:pPr marL="0" indent="0">
              <a:buNone/>
            </a:pPr>
            <a:r>
              <a:rPr lang="en-US" sz="2200" dirty="0" err="1"/>
              <a:t>i</a:t>
            </a:r>
            <a:r>
              <a:rPr lang="en-US" sz="2200" dirty="0" smtClean="0"/>
              <a:t>&lt;=3</a:t>
            </a:r>
          </a:p>
          <a:p>
            <a:pPr marL="0" indent="0">
              <a:buNone/>
            </a:pPr>
            <a:r>
              <a:rPr lang="en-US" sz="2200" u="sng" dirty="0" smtClean="0"/>
              <a:t>If k prime</a:t>
            </a:r>
          </a:p>
          <a:p>
            <a:pPr marL="457200" lvl="1" indent="0">
              <a:buNone/>
            </a:pPr>
            <a:r>
              <a:rPr lang="en-US" sz="2200" dirty="0" err="1" smtClean="0"/>
              <a:t>i</a:t>
            </a:r>
            <a:r>
              <a:rPr lang="en-US" sz="2200" dirty="0" smtClean="0"/>
              <a:t>=2</a:t>
            </a:r>
          </a:p>
          <a:p>
            <a:pPr marL="457200" lvl="1" indent="0">
              <a:buNone/>
            </a:pPr>
            <a:r>
              <a:rPr lang="en-US" sz="2200" dirty="0" err="1" smtClean="0"/>
              <a:t>i</a:t>
            </a:r>
            <a:r>
              <a:rPr lang="en-US" sz="2200" dirty="0" smtClean="0"/>
              <a:t> &lt;=3</a:t>
            </a:r>
          </a:p>
          <a:p>
            <a:pPr marL="457200" lvl="1" indent="0">
              <a:buNone/>
            </a:pPr>
            <a:r>
              <a:rPr lang="en-US" sz="2200" dirty="0"/>
              <a:t>k</a:t>
            </a:r>
            <a:r>
              <a:rPr lang="en-US" sz="2200" dirty="0" smtClean="0"/>
              <a:t>=3</a:t>
            </a:r>
          </a:p>
          <a:p>
            <a:pPr marL="457200" lvl="1" indent="0">
              <a:buNone/>
            </a:pPr>
            <a:r>
              <a:rPr lang="en-US" sz="2200" u="sng" dirty="0" smtClean="0"/>
              <a:t>If k prime</a:t>
            </a:r>
          </a:p>
          <a:p>
            <a:pPr marL="457200" lvl="1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</a:t>
            </a:r>
            <a:r>
              <a:rPr lang="en-US" sz="2200" dirty="0" smtClean="0"/>
              <a:t>=3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i</a:t>
            </a:r>
            <a:r>
              <a:rPr lang="en-US" sz="2200" dirty="0" smtClean="0"/>
              <a:t>&lt;=3</a:t>
            </a:r>
          </a:p>
          <a:p>
            <a:pPr marL="457200" lvl="1" indent="0">
              <a:buNone/>
            </a:pPr>
            <a:r>
              <a:rPr lang="en-US" sz="2200" dirty="0" smtClean="0"/>
              <a:t>	k=5</a:t>
            </a:r>
          </a:p>
          <a:p>
            <a:pPr marL="0" indent="0">
              <a:buNone/>
            </a:pPr>
            <a:r>
              <a:rPr lang="en-US" sz="2200" dirty="0" smtClean="0"/>
              <a:t>return 5 //is the third prime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56" r="51366" b="870"/>
          <a:stretch/>
        </p:blipFill>
        <p:spPr>
          <a:xfrm rot="60000">
            <a:off x="5507718" y="1690688"/>
            <a:ext cx="5846082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Number-Theoretic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unary number theoretic function f defined by:</a:t>
            </a:r>
          </a:p>
          <a:p>
            <a:pPr lvl="1"/>
            <a:r>
              <a:rPr lang="en-US" dirty="0" smtClean="0"/>
              <a:t>f(n) = </a:t>
            </a:r>
            <a:r>
              <a:rPr lang="en-US" dirty="0" err="1" smtClean="0"/>
              <a:t>def</a:t>
            </a:r>
            <a:r>
              <a:rPr lang="en-US" dirty="0" smtClean="0"/>
              <a:t> // the nth prime number</a:t>
            </a:r>
          </a:p>
          <a:p>
            <a:pPr lvl="1"/>
            <a:r>
              <a:rPr lang="en-US" dirty="0" smtClean="0"/>
              <a:t>f belongs to the class of computable functions</a:t>
            </a:r>
          </a:p>
          <a:p>
            <a:pPr lvl="1"/>
            <a:r>
              <a:rPr lang="en-US" dirty="0" smtClean="0"/>
              <a:t>f(1) = 2, f(2) = 3, f(3)=5</a:t>
            </a:r>
          </a:p>
          <a:p>
            <a:pPr lvl="1"/>
            <a:r>
              <a:rPr lang="en-US" dirty="0" smtClean="0"/>
              <a:t>Given any natural number n, one can find the value of f for arguments using an algorithm similar to what we just saw</a:t>
            </a:r>
          </a:p>
          <a:p>
            <a:r>
              <a:rPr lang="en-US" dirty="0" smtClean="0"/>
              <a:t>Definition: A number theoretic function:</a:t>
            </a:r>
          </a:p>
          <a:p>
            <a:pPr lvl="1"/>
            <a:r>
              <a:rPr lang="en-US" dirty="0" smtClean="0"/>
              <a:t>f = ℕ   -&gt; ℕ // unary</a:t>
            </a:r>
          </a:p>
          <a:p>
            <a:pPr lvl="1"/>
            <a:r>
              <a:rPr lang="en-US" dirty="0" smtClean="0"/>
              <a:t>f = ℕ</a:t>
            </a:r>
            <a:r>
              <a:rPr lang="en-US" baseline="30000" dirty="0" smtClean="0"/>
              <a:t>2  </a:t>
            </a:r>
            <a:r>
              <a:rPr lang="en-US" dirty="0" smtClean="0"/>
              <a:t>-&gt; ℕ // binary</a:t>
            </a:r>
          </a:p>
          <a:p>
            <a:pPr lvl="1"/>
            <a:r>
              <a:rPr lang="en-US" dirty="0" smtClean="0"/>
              <a:t>f = </a:t>
            </a:r>
            <a:r>
              <a:rPr lang="en-US" dirty="0" err="1" smtClean="0"/>
              <a:t>ℕ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-&gt; ℕ // n-</a:t>
            </a:r>
            <a:r>
              <a:rPr lang="en-US" dirty="0" err="1" smtClean="0"/>
              <a:t>ary</a:t>
            </a:r>
            <a:endParaRPr lang="en-US" dirty="0" smtClean="0"/>
          </a:p>
          <a:p>
            <a:pPr lvl="1"/>
            <a:r>
              <a:rPr lang="en-US" dirty="0" smtClean="0"/>
              <a:t>Function computation paradigm</a:t>
            </a:r>
          </a:p>
          <a:p>
            <a:r>
              <a:rPr lang="en-US" dirty="0" smtClean="0"/>
              <a:t>One approach when thinking about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Language Recognition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second approach to computation: is the following string </a:t>
            </a:r>
            <a:r>
              <a:rPr lang="el-GR" dirty="0" smtClean="0"/>
              <a:t>ω</a:t>
            </a:r>
            <a:r>
              <a:rPr lang="en-US" dirty="0" smtClean="0"/>
              <a:t>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 a palindrome?</a:t>
            </a:r>
          </a:p>
          <a:p>
            <a:pPr marL="0" indent="0" algn="ctr">
              <a:buNone/>
            </a:pPr>
            <a:r>
              <a:rPr lang="en-US" dirty="0" err="1" smtClean="0"/>
              <a:t>abbabbabba</a:t>
            </a:r>
            <a:endParaRPr lang="en-US" dirty="0" smtClean="0"/>
          </a:p>
          <a:p>
            <a:r>
              <a:rPr lang="en-US" dirty="0" smtClean="0"/>
              <a:t>How would you approach this problem? On a FSM? PDA? Tm? Digital Computer?</a:t>
            </a:r>
          </a:p>
          <a:p>
            <a:pPr lvl="1"/>
            <a:r>
              <a:rPr lang="en-US" dirty="0" smtClean="0"/>
              <a:t>We might use </a:t>
            </a:r>
            <a:r>
              <a:rPr lang="en-US" u="sng" dirty="0" smtClean="0"/>
              <a:t>symbol manipulation</a:t>
            </a:r>
          </a:p>
          <a:p>
            <a:r>
              <a:rPr lang="en-US" dirty="0"/>
              <a:t> </a:t>
            </a:r>
            <a:r>
              <a:rPr lang="en-US" dirty="0" smtClean="0"/>
              <a:t>Another example of </a:t>
            </a:r>
            <a:r>
              <a:rPr lang="en-US" u="sng" dirty="0" smtClean="0"/>
              <a:t>symbol manipulation</a:t>
            </a:r>
          </a:p>
          <a:p>
            <a:pPr lvl="1"/>
            <a:r>
              <a:rPr lang="en-US" dirty="0" smtClean="0"/>
              <a:t>Is the following string </a:t>
            </a:r>
            <a:r>
              <a:rPr lang="el-GR" dirty="0" smtClean="0"/>
              <a:t>ω</a:t>
            </a:r>
            <a:r>
              <a:rPr lang="en-US" dirty="0" smtClean="0"/>
              <a:t> over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 smtClean="0"/>
              <a:t>a,b,c</a:t>
            </a:r>
            <a:r>
              <a:rPr lang="en-US" dirty="0" smtClean="0"/>
              <a:t>}* of the form: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where n&gt;=1?</a:t>
            </a:r>
          </a:p>
          <a:p>
            <a:pPr lvl="1"/>
            <a:r>
              <a:rPr lang="en-US" dirty="0" smtClean="0"/>
              <a:t>The language recognition paradigm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18503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Transduction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Involves some well-defined transformation of symbols strings.</a:t>
            </a:r>
          </a:p>
          <a:p>
            <a:pPr lvl="1"/>
            <a:r>
              <a:rPr lang="en-US" dirty="0" smtClean="0"/>
              <a:t>e.g. input </a:t>
            </a:r>
            <a:r>
              <a:rPr lang="el-GR" dirty="0" smtClean="0"/>
              <a:t>ω</a:t>
            </a:r>
            <a:r>
              <a:rPr lang="en-US" dirty="0" smtClean="0"/>
              <a:t> = </a:t>
            </a:r>
            <a:r>
              <a:rPr lang="en-US" dirty="0" err="1" smtClean="0"/>
              <a:t>ababbb</a:t>
            </a:r>
            <a:endParaRPr lang="en-US" dirty="0" smtClean="0"/>
          </a:p>
          <a:p>
            <a:pPr lvl="1"/>
            <a:r>
              <a:rPr lang="en-US" dirty="0" smtClean="0"/>
              <a:t>output = </a:t>
            </a:r>
            <a:r>
              <a:rPr lang="el-GR" dirty="0" smtClean="0"/>
              <a:t>ω</a:t>
            </a:r>
            <a:r>
              <a:rPr lang="en-US" baseline="30000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bbbaba</a:t>
            </a:r>
            <a:endParaRPr lang="en-US" dirty="0" smtClean="0"/>
          </a:p>
          <a:p>
            <a:r>
              <a:rPr lang="en-US" u="sng" dirty="0" smtClean="0"/>
              <a:t>Three computation paradigms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Function Computation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Symbol manipulation or language recognition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Transduction</a:t>
            </a:r>
          </a:p>
          <a:p>
            <a:r>
              <a:rPr lang="en-US" i="1" dirty="0"/>
              <a:t>I</a:t>
            </a:r>
            <a:r>
              <a:rPr lang="en-US" i="1" dirty="0" smtClean="0"/>
              <a:t>n-principle</a:t>
            </a:r>
            <a:r>
              <a:rPr lang="en-US" dirty="0" smtClean="0"/>
              <a:t> computability – when we are not concerned with space and time requirements – but only </a:t>
            </a:r>
            <a:r>
              <a:rPr lang="en-US" u="sng" dirty="0" smtClean="0"/>
              <a:t>can it be done?</a:t>
            </a:r>
            <a:r>
              <a:rPr lang="en-US" dirty="0" smtClean="0"/>
              <a:t> </a:t>
            </a:r>
            <a:r>
              <a:rPr lang="en-US" i="1" dirty="0" smtClean="0"/>
              <a:t>Emphasis on function computation</a:t>
            </a:r>
          </a:p>
          <a:p>
            <a:r>
              <a:rPr lang="en-US" dirty="0" smtClean="0"/>
              <a:t>When space and time requirements are tantamount then </a:t>
            </a:r>
            <a:r>
              <a:rPr lang="en-US" i="1" dirty="0" smtClean="0"/>
              <a:t>emphasis is on language recognition or transduction paradigms</a:t>
            </a:r>
          </a:p>
          <a:p>
            <a:r>
              <a:rPr lang="en-US" dirty="0" err="1" smtClean="0"/>
              <a:t>Interreducibility</a:t>
            </a:r>
            <a:r>
              <a:rPr lang="en-US" dirty="0" smtClean="0"/>
              <a:t> of the three models</a:t>
            </a:r>
          </a:p>
          <a:p>
            <a:pPr lvl="1"/>
            <a:r>
              <a:rPr lang="en-US" dirty="0" smtClean="0"/>
              <a:t>Transduction is considered as a function computation f(</a:t>
            </a:r>
            <a:r>
              <a:rPr lang="el-GR" dirty="0" smtClean="0"/>
              <a:t>ω</a:t>
            </a:r>
            <a:r>
              <a:rPr lang="en-US" dirty="0" smtClean="0"/>
              <a:t>) = </a:t>
            </a:r>
            <a:r>
              <a:rPr lang="el-GR" dirty="0"/>
              <a:t>ω</a:t>
            </a:r>
            <a:r>
              <a:rPr lang="en-US" baseline="30000" dirty="0"/>
              <a:t>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92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LucciTheme.thmx</Template>
  <TotalTime>528</TotalTime>
  <Words>944</Words>
  <Application>Microsoft Macintosh PowerPoint</Application>
  <PresentationFormat>Custom</PresentationFormat>
  <Paragraphs>156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LucciTheme</vt:lpstr>
      <vt:lpstr>Lesson 5 Intro to Computation</vt:lpstr>
      <vt:lpstr>In Lesson 1 we discussed the concept of</vt:lpstr>
      <vt:lpstr>Decision Problems - revisited</vt:lpstr>
      <vt:lpstr>The Euclidean Algorithm for Primality Testing</vt:lpstr>
      <vt:lpstr>What is the …?</vt:lpstr>
      <vt:lpstr>What is the third prime number?</vt:lpstr>
      <vt:lpstr>Number-Theoretic Functions</vt:lpstr>
      <vt:lpstr>The Language Recognition Paradigm</vt:lpstr>
      <vt:lpstr>The Transduction Paradigm</vt:lpstr>
      <vt:lpstr>Feasible Computation</vt:lpstr>
      <vt:lpstr>Turing Machines – A Gentle (Re) Introduction</vt:lpstr>
      <vt:lpstr>M’s tape is initially all blank</vt:lpstr>
      <vt:lpstr>Slide 13</vt:lpstr>
      <vt:lpstr>Slide 14</vt:lpstr>
      <vt:lpstr>Turing Machines – Gently Re-Introduced Cont</vt:lpstr>
      <vt:lpstr>Turing Machines – Gently Re-Introduced Cont</vt:lpstr>
      <vt:lpstr>Two-State Turing Machine</vt:lpstr>
      <vt:lpstr>Turing Machine – Cont.</vt:lpstr>
      <vt:lpstr>A dash of homework</vt:lpstr>
      <vt:lpstr>A dash of homework</vt:lpstr>
      <vt:lpstr>Another dash</vt:lpstr>
      <vt:lpstr>Another dash</vt:lpstr>
      <vt:lpstr>Another dash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Frandy Andujar</dc:creator>
  <cp:lastModifiedBy>Lucci</cp:lastModifiedBy>
  <cp:revision>58</cp:revision>
  <dcterms:created xsi:type="dcterms:W3CDTF">2014-12-09T22:40:19Z</dcterms:created>
  <dcterms:modified xsi:type="dcterms:W3CDTF">2016-10-06T01:00:12Z</dcterms:modified>
</cp:coreProperties>
</file>