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 autoAdjust="0"/>
    <p:restoredTop sz="89503"/>
  </p:normalViewPr>
  <p:slideViewPr>
    <p:cSldViewPr snapToGrid="0">
      <p:cViewPr varScale="1">
        <p:scale>
          <a:sx n="107" d="100"/>
          <a:sy n="107" d="100"/>
        </p:scale>
        <p:origin x="200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19F8D-B340-9946-892D-4F53C874FFD5}" type="datetimeFigureOut">
              <a:rPr lang="en-US" smtClean="0"/>
              <a:pPr/>
              <a:t>10/13/16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A890E-4134-024A-9B44-8FBA6BA40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6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A890E-4134-024A-9B44-8FBA6BA40B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6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A890E-4134-024A-9B44-8FBA6BA40B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9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pPr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pPr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pPr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pPr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pPr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pPr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pPr/>
              <a:t>10/13/16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pPr/>
              <a:t>10/13/16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pPr/>
              <a:t>10/13/16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pPr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pPr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A703D53-A4B0-41F9-A9B3-25306B580913}" type="datetimeFigureOut">
              <a:rPr lang="en-US" smtClean="0"/>
              <a:pPr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357305D-D946-4A48-9ECD-E1F4D0157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/>
              <a:t>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Turing Acceptors vs</a:t>
            </a:r>
            <a:br>
              <a:rPr lang="en-US" dirty="0" smtClean="0"/>
            </a:br>
            <a:r>
              <a:rPr lang="en-US" dirty="0" smtClean="0"/>
              <a:t>Turing deciders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CSc</a:t>
            </a:r>
            <a:r>
              <a:rPr lang="en-US" dirty="0" smtClean="0"/>
              <a:t> 304</a:t>
            </a:r>
          </a:p>
          <a:p>
            <a:r>
              <a:rPr lang="en-US" dirty="0" smtClean="0"/>
              <a:t>Stephen </a:t>
            </a:r>
            <a:r>
              <a:rPr lang="en-US" dirty="0" err="1" smtClean="0"/>
              <a:t>Lucci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figure 1.4.2 </a:t>
            </a:r>
            <a:r>
              <a:rPr lang="en-US" dirty="0" smtClean="0"/>
              <a:t>(b) 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33899" y="1600200"/>
                <a:ext cx="7163295" cy="50010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This Tm recognizes (decides)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lnSpc>
                    <a:spcPts val="4040"/>
                  </a:lnSpc>
                </a:pPr>
                <a:r>
                  <a:rPr lang="en-US" dirty="0"/>
                  <a:t>Now we try a “negative case”, i.e. </a:t>
                </a:r>
                <a:r>
                  <a:rPr lang="en-US" dirty="0" err="1"/>
                  <a:t>ω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not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/>
                  <a:t>L</a:t>
                </a:r>
              </a:p>
              <a:p>
                <a:pPr marL="457200" indent="-457200">
                  <a:lnSpc>
                    <a:spcPts val="4040"/>
                  </a:lnSpc>
                </a:pPr>
                <a:r>
                  <a:rPr lang="en-US" dirty="0"/>
                  <a:t>We let </a:t>
                </a:r>
                <a:r>
                  <a:rPr lang="en-US" dirty="0" err="1"/>
                  <a:t>ω</a:t>
                </a:r>
                <a:r>
                  <a:rPr lang="en-US" dirty="0"/>
                  <a:t> </a:t>
                </a:r>
                <a:r>
                  <a:rPr lang="en-US" dirty="0" smtClean="0"/>
                  <a:t>= ab </a:t>
                </a:r>
                <a:r>
                  <a:rPr lang="en-US" dirty="0"/>
                  <a:t>as previously</a:t>
                </a:r>
              </a:p>
              <a:p>
                <a:pPr marL="0" indent="0">
                  <a:lnSpc>
                    <a:spcPts val="4040"/>
                  </a:lnSpc>
                  <a:buNone/>
                </a:pPr>
                <a:r>
                  <a:rPr lang="en-US" dirty="0" smtClean="0"/>
                  <a:t>q0ab </a:t>
                </a:r>
                <a:r>
                  <a:rPr lang="en-US" dirty="0"/>
                  <a:t>|-- q1Bb</a:t>
                </a:r>
                <a:r>
                  <a:rPr lang="en-US" dirty="0"/>
                  <a:t> |-- </a:t>
                </a:r>
                <a:r>
                  <a:rPr lang="en-US" dirty="0"/>
                  <a:t>Bq0b</a:t>
                </a:r>
                <a:r>
                  <a:rPr lang="en-US" dirty="0"/>
                  <a:t> |-- </a:t>
                </a:r>
                <a:r>
                  <a:rPr lang="en-US" dirty="0"/>
                  <a:t>Bq3B</a:t>
                </a:r>
                <a:r>
                  <a:rPr lang="en-US" dirty="0"/>
                  <a:t> |-- </a:t>
                </a:r>
                <a:r>
                  <a:rPr lang="en-US" dirty="0" smtClean="0"/>
                  <a:t>BBq4B </a:t>
                </a:r>
                <a:r>
                  <a:rPr lang="en-US" dirty="0"/>
                  <a:t>|-- </a:t>
                </a:r>
                <a:r>
                  <a:rPr lang="en-US" dirty="0"/>
                  <a:t>q60</a:t>
                </a:r>
              </a:p>
              <a:p>
                <a:pPr marL="457200" indent="-457200">
                  <a:lnSpc>
                    <a:spcPts val="4040"/>
                  </a:lnSpc>
                </a:pPr>
                <a:r>
                  <a:rPr lang="en-US" dirty="0"/>
                  <a:t>This Tm has given us a definitive answer, that answer is NO!</a:t>
                </a:r>
              </a:p>
              <a:p>
                <a:pPr marL="0" indent="0" algn="ctr">
                  <a:lnSpc>
                    <a:spcPts val="4040"/>
                  </a:lnSpc>
                  <a:buNone/>
                </a:pPr>
                <a:r>
                  <a:rPr lang="en-US" sz="3200" dirty="0"/>
                  <a:t>This Tm is a </a:t>
                </a:r>
                <a:r>
                  <a:rPr lang="en-US" sz="3200" dirty="0"/>
                  <a:t>T</a:t>
                </a:r>
                <a:r>
                  <a:rPr lang="en-US" sz="3200" dirty="0"/>
                  <a:t>uring </a:t>
                </a:r>
                <a:r>
                  <a:rPr lang="en-US" sz="3200" dirty="0" smtClean="0"/>
                  <a:t>decider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3899" y="1600200"/>
                <a:ext cx="7163295" cy="5001016"/>
              </a:xfrm>
              <a:blipFill rotWithShape="0">
                <a:blip r:embed="rId2"/>
                <a:stretch>
                  <a:fillRect l="-1362" t="-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00200"/>
            <a:ext cx="3924300" cy="46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8556" y="1623951"/>
                <a:ext cx="11154888" cy="4876800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sz="3200" dirty="0" smtClean="0"/>
              </a:p>
              <a:p>
                <a:pPr marL="0" indent="0" algn="ctr">
                  <a:lnSpc>
                    <a:spcPts val="5520"/>
                  </a:lnSpc>
                  <a:buNone/>
                </a:pPr>
                <a:r>
                  <a:rPr lang="en-US" sz="3600" dirty="0" smtClean="0"/>
                  <a:t>Turing </a:t>
                </a:r>
                <a:r>
                  <a:rPr lang="en-US" sz="3600" dirty="0"/>
                  <a:t>Decider Sum up:</a:t>
                </a:r>
              </a:p>
              <a:p>
                <a:pPr marL="0" indent="0" algn="ctr">
                  <a:lnSpc>
                    <a:spcPts val="5520"/>
                  </a:lnSpc>
                  <a:buNone/>
                </a:pPr>
                <a:r>
                  <a:rPr lang="en-US" sz="3600" dirty="0"/>
                  <a:t>When </a:t>
                </a:r>
                <a:r>
                  <a:rPr lang="en-US" sz="3600" dirty="0" err="1"/>
                  <a:t>ω</a:t>
                </a: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/>
                  <a:t>L, M says YES, ‘1’ on an </a:t>
                </a:r>
                <a:r>
                  <a:rPr lang="en-US" sz="3600" dirty="0" err="1"/>
                  <a:t>o.w</a:t>
                </a:r>
                <a:r>
                  <a:rPr lang="en-US" sz="3600" dirty="0"/>
                  <a:t>. blank tape</a:t>
                </a:r>
              </a:p>
              <a:p>
                <a:pPr marL="0" indent="0" algn="ctr">
                  <a:lnSpc>
                    <a:spcPts val="5520"/>
                  </a:lnSpc>
                  <a:buNone/>
                </a:pPr>
                <a:r>
                  <a:rPr lang="en-US" sz="3600" dirty="0"/>
                  <a:t>When </a:t>
                </a:r>
                <a:r>
                  <a:rPr lang="en-US" sz="3600" dirty="0" err="1"/>
                  <a:t>ω</a:t>
                </a: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not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/>
                  <a:t>L, M says NO, ‘0’ on an </a:t>
                </a:r>
                <a:r>
                  <a:rPr lang="en-US" sz="3600" dirty="0" err="1"/>
                  <a:t>o.w</a:t>
                </a:r>
                <a:r>
                  <a:rPr lang="en-US" sz="3600" dirty="0"/>
                  <a:t>. blank tape</a:t>
                </a:r>
                <a:endParaRPr lang="en-US" sz="3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556" y="1623951"/>
                <a:ext cx="11154888" cy="4876800"/>
              </a:xfrm>
              <a:blipFill rotWithShape="0">
                <a:blip r:embed="rId2"/>
                <a:stretch>
                  <a:fillRect l="-1366" r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33400"/>
            <a:ext cx="2454234" cy="17110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using figure 1.4.4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2660071"/>
                <a:ext cx="2454234" cy="271945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The language of palindromes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2660071"/>
                <a:ext cx="2454234" cy="2719451"/>
              </a:xfrm>
              <a:blipFill rotWithShape="0">
                <a:blip r:embed="rId2"/>
                <a:stretch>
                  <a:fillRect l="-2481" r="-5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3"/>
          <a:srcRect l="1923" t="3067" r="860"/>
          <a:stretch/>
        </p:blipFill>
        <p:spPr>
          <a:xfrm>
            <a:off x="3318728" y="367150"/>
            <a:ext cx="8394296" cy="51150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75976" y="5280374"/>
                <a:ext cx="8685541" cy="1281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L= </a:t>
                </a:r>
                <a:r>
                  <a:rPr lang="en-US" sz="2800" dirty="0" smtClean="0"/>
                  <a:t>{ </a:t>
                </a:r>
                <a:r>
                  <a:rPr lang="en-US" sz="2800" dirty="0"/>
                  <a:t>| </a:t>
                </a:r>
                <a:r>
                  <a:rPr lang="en-US" sz="2800" dirty="0" err="1"/>
                  <a:t>ω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/>
                  <a:t> {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}*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:r>
                  <a:rPr lang="en-US" sz="2800" dirty="0" err="1"/>
                  <a:t>ω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dirty="0"/>
                          <m:t>ω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L</a:t>
                </a:r>
                <a:r>
                  <a:rPr lang="en-US" sz="2800" dirty="0" smtClean="0"/>
                  <a:t>= {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/>
                  <a:t>, a, b, aa, bb, aba, </a:t>
                </a:r>
                <a:r>
                  <a:rPr lang="en-US" sz="2800" dirty="0" err="1"/>
                  <a:t>bab</a:t>
                </a:r>
                <a:r>
                  <a:rPr lang="en-US" sz="2800" dirty="0"/>
                  <a:t>, …}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76" y="5280374"/>
                <a:ext cx="8685541" cy="1281313"/>
              </a:xfrm>
              <a:prstGeom prst="rect">
                <a:avLst/>
              </a:prstGeom>
              <a:blipFill rotWithShape="0">
                <a:blip r:embed="rId4"/>
                <a:stretch>
                  <a:fillRect l="-1475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77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26919" y="1524000"/>
                <a:ext cx="8938161" cy="4876800"/>
              </a:xfrm>
            </p:spPr>
            <p:txBody>
              <a:bodyPr/>
              <a:lstStyle/>
              <a:p>
                <a:pPr marL="285750" indent="-285750"/>
                <a:r>
                  <a:rPr lang="en-US" dirty="0"/>
                  <a:t>Language recognition (deciding)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Language </a:t>
                </a:r>
                <a:r>
                  <a:rPr lang="en-US" dirty="0" smtClean="0"/>
                  <a:t>Acceptance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85750" indent="-285750"/>
                <a:r>
                  <a:rPr lang="en-US" dirty="0"/>
                  <a:t>Heretofore- Every Turing Acceptable language was also Turing Decidable – this will </a:t>
                </a:r>
                <a:r>
                  <a:rPr lang="en-US" dirty="0" smtClean="0"/>
                  <a:t>change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85750" indent="-285750"/>
                <a:r>
                  <a:rPr lang="en-US" dirty="0"/>
                  <a:t>Turing acceptability and Turing decidability are not equivalent</a:t>
                </a:r>
              </a:p>
              <a:p>
                <a:endParaRPr lang="en-US" dirty="0"/>
              </a:p>
              <a:p>
                <a:r>
                  <a:rPr lang="en-US" dirty="0"/>
                  <a:t>*HW assignments 1.4.1-1.4.4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6919" y="1524000"/>
                <a:ext cx="8938161" cy="4876800"/>
              </a:xfrm>
              <a:blipFill rotWithShape="0">
                <a:blip r:embed="rId2"/>
                <a:stretch>
                  <a:fillRect l="-614" t="-875" r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7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Turing Acceptors vs Turing Deciders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2100" y="1865765"/>
                <a:ext cx="11620500" cy="4426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800" dirty="0" smtClean="0"/>
                  <a:t> Note</a:t>
                </a:r>
                <a:r>
                  <a:rPr lang="en-US" sz="2800" dirty="0"/>
                  <a:t>: another way to say Decider is Recognizer</a:t>
                </a:r>
              </a:p>
              <a:p>
                <a:endParaRPr lang="en-US" sz="2800" dirty="0" smtClean="0"/>
              </a:p>
              <a:p>
                <a:pPr>
                  <a:lnSpc>
                    <a:spcPts val="338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 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𝑎𝑎𝑏𝑏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𝑎𝑎𝑎𝑏𝑏𝑏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…} </m:t>
                    </m:r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ts val="3380"/>
                  </a:lnSpc>
                  <a:buFont typeface="Arial" charset="0"/>
                  <a:buChar char="•"/>
                </a:pPr>
                <a:r>
                  <a:rPr lang="en-US" sz="2400" dirty="0"/>
                  <a:t>An </a:t>
                </a:r>
                <a:r>
                  <a:rPr lang="en-US" sz="2400" u="sng" dirty="0"/>
                  <a:t>A</a:t>
                </a:r>
                <a:r>
                  <a:rPr lang="en-US" sz="2400" u="sng" dirty="0"/>
                  <a:t>cceptor</a:t>
                </a:r>
                <a:r>
                  <a:rPr lang="en-US" sz="2400" dirty="0"/>
                  <a:t> for L will answer </a:t>
                </a:r>
                <a:r>
                  <a:rPr lang="en-US" sz="2400" u="sng" dirty="0"/>
                  <a:t>Yes</a:t>
                </a:r>
                <a:r>
                  <a:rPr lang="en-US" sz="2400" dirty="0"/>
                  <a:t> when presented with a </a:t>
                </a:r>
                <a:r>
                  <a:rPr lang="en-US" sz="2400" dirty="0" smtClean="0"/>
                  <a:t>string </a:t>
                </a:r>
                <a:r>
                  <a:rPr lang="en-US" sz="2400" dirty="0" err="1" smtClean="0"/>
                  <a:t>ω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ts val="3380"/>
                  </a:lnSpc>
                </a:pPr>
                <a:r>
                  <a:rPr lang="en-US" sz="2400" dirty="0"/>
                  <a:t>	e.g. </a:t>
                </a:r>
                <a:r>
                  <a:rPr lang="en-US" sz="2400" dirty="0"/>
                  <a:t>if </a:t>
                </a:r>
                <a:r>
                  <a:rPr lang="en-US" sz="2400" dirty="0" err="1" smtClean="0"/>
                  <a:t>ω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, or </a:t>
                </a:r>
                <a:r>
                  <a:rPr lang="en-US" sz="2400" dirty="0" err="1"/>
                  <a:t>ω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=ab, or </a:t>
                </a:r>
                <a:r>
                  <a:rPr lang="en-US" sz="2400" dirty="0" err="1"/>
                  <a:t>ω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:r>
                  <a:rPr lang="en-US" sz="2400" dirty="0" err="1"/>
                  <a:t>aaabbb</a:t>
                </a:r>
                <a:endParaRPr lang="en-US" sz="2400" dirty="0"/>
              </a:p>
              <a:p>
                <a:pPr marL="800100" lvl="1" indent="-342900">
                  <a:lnSpc>
                    <a:spcPts val="3380"/>
                  </a:lnSpc>
                  <a:buFont typeface="Arial" charset="0"/>
                  <a:buChar char="•"/>
                </a:pPr>
                <a:r>
                  <a:rPr lang="en-US" sz="2400" dirty="0"/>
                  <a:t>An </a:t>
                </a:r>
                <a:r>
                  <a:rPr lang="en-US" sz="2400" u="sng" dirty="0"/>
                  <a:t>Acceptor</a:t>
                </a:r>
                <a:r>
                  <a:rPr lang="en-US" sz="2400" dirty="0"/>
                  <a:t> for L will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answer </a:t>
                </a:r>
                <a:r>
                  <a:rPr lang="en-US" sz="2400" u="sng" dirty="0"/>
                  <a:t>Yes</a:t>
                </a:r>
                <a:r>
                  <a:rPr lang="en-US" sz="2400" dirty="0"/>
                  <a:t> when presented with a string not in ω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ts val="3380"/>
                  </a:lnSpc>
                </a:pPr>
                <a:r>
                  <a:rPr lang="en-US" sz="2400" dirty="0"/>
                  <a:t>	</a:t>
                </a:r>
                <a:r>
                  <a:rPr lang="en-US" sz="2400" dirty="0"/>
                  <a:t>e.g. </a:t>
                </a:r>
                <a:r>
                  <a:rPr lang="en-US" sz="2400" dirty="0"/>
                  <a:t>if </a:t>
                </a:r>
                <a:r>
                  <a:rPr lang="en-US" sz="2400" dirty="0" err="1"/>
                  <a:t>ω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a, or </a:t>
                </a:r>
                <a:r>
                  <a:rPr lang="en-US" sz="2400" dirty="0" err="1"/>
                  <a:t>ω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b, or </a:t>
                </a:r>
                <a:r>
                  <a:rPr lang="en-US" sz="2400" dirty="0" err="1"/>
                  <a:t>ω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:r>
                  <a:rPr lang="en-US" sz="2400" dirty="0" err="1"/>
                  <a:t>abab</a:t>
                </a:r>
                <a:endParaRPr lang="en-US" sz="2400" dirty="0"/>
              </a:p>
              <a:p>
                <a:pPr marL="457200" indent="-457200">
                  <a:buFont typeface="Arial" charset="0"/>
                  <a:buChar char="•"/>
                </a:pPr>
                <a:endParaRPr lang="en-US" sz="2800" dirty="0" smtClean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" y="1865765"/>
                <a:ext cx="11620500" cy="4426853"/>
              </a:xfrm>
              <a:prstGeom prst="rect">
                <a:avLst/>
              </a:prstGeom>
              <a:blipFill rotWithShape="0">
                <a:blip r:embed="rId3"/>
                <a:stretch>
                  <a:fillRect l="-944" t="-1377" r="-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95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Acceptors vs Turing Deciders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ts val="3380"/>
                  </a:lnSpc>
                </a:pPr>
                <a:r>
                  <a:rPr lang="en-US" dirty="0"/>
                  <a:t>Note: an automation behaving as a language acceptor need not be a </a:t>
                </a:r>
                <a:r>
                  <a:rPr lang="en-US" dirty="0"/>
                  <a:t>T</a:t>
                </a:r>
                <a:r>
                  <a:rPr lang="en-US" dirty="0"/>
                  <a:t>uring machine. </a:t>
                </a:r>
                <a:r>
                  <a:rPr lang="en-US" dirty="0"/>
                  <a:t>However, most frequently when we discuss language acceptance, we are using a Turing machine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ts val="3380"/>
                  </a:lnSpc>
                </a:pPr>
                <a:r>
                  <a:rPr lang="en-US" dirty="0"/>
                  <a:t>Definition 1.2: Deterministic Turing machine M accepts nonempty word </a:t>
                </a:r>
                <a:r>
                  <a:rPr lang="en-US" dirty="0" err="1"/>
                  <a:t>ω</a:t>
                </a:r>
                <a:r>
                  <a:rPr lang="en-US" dirty="0" smtClean="0"/>
                  <a:t> </a:t>
                </a:r>
                <a:r>
                  <a:rPr lang="en-US" dirty="0"/>
                  <a:t>if, when started scanning the leftmost symbol of </a:t>
                </a:r>
                <a:r>
                  <a:rPr lang="en-US" dirty="0" err="1"/>
                  <a:t>ω</a:t>
                </a:r>
                <a:r>
                  <a:rPr lang="en-US" dirty="0" smtClean="0"/>
                  <a:t> </a:t>
                </a:r>
                <a:r>
                  <a:rPr lang="en-US" dirty="0"/>
                  <a:t>on an input tape that contains </a:t>
                </a:r>
                <a:r>
                  <a:rPr lang="en-US" dirty="0" err="1"/>
                  <a:t>ω</a:t>
                </a:r>
                <a:r>
                  <a:rPr lang="en-US" dirty="0" smtClean="0"/>
                  <a:t> </a:t>
                </a:r>
                <a:r>
                  <a:rPr lang="en-US" dirty="0"/>
                  <a:t>is otherwise blank, M ultimately halts scanning a 1 on an otherwise blank tape. </a:t>
                </a:r>
                <a:r>
                  <a:rPr lang="en-US" dirty="0"/>
                  <a:t>(we shall speak of M’s halting is an accepting configuration.) Turing machine M accepts empty word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if, when started scanning a blank on a completely blank tape, M ultimately halts scanning a 1 on an otherwise blank tape. </a:t>
                </a:r>
                <a:r>
                  <a:rPr lang="en-US" dirty="0"/>
                  <a:t>(Again, M halts in an accepting </a:t>
                </a:r>
                <a:r>
                  <a:rPr lang="en-US" dirty="0" smtClean="0"/>
                  <a:t>configuration)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00" t="-375" r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7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Turing Acceptors vs Turing Deciders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Definition </a:t>
            </a:r>
            <a:r>
              <a:rPr lang="en-US" dirty="0"/>
              <a:t>1.3: Deterministic Turing machine M accepts language L if M accepts all and only the words </a:t>
            </a:r>
            <a:r>
              <a:rPr lang="en-US" dirty="0" err="1"/>
              <a:t>ω</a:t>
            </a:r>
            <a:r>
              <a:rPr lang="en-US" dirty="0" smtClean="0"/>
              <a:t> </a:t>
            </a:r>
            <a:r>
              <a:rPr lang="en-US" dirty="0"/>
              <a:t>in L. Furthermore, we shall write L(M) for the language accepted by Turing machine M. So if Turing machine M accepts language L, then L(M) = L. A language L is said to be Turing-acceptable if there exists some deterministic Turing machine M that accepts 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figure 1.4.1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4826" y="1524000"/>
            <a:ext cx="7573342" cy="32101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0300" y="4734165"/>
            <a:ext cx="10147778" cy="1805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/>
              <a:t>Note: Both machines accept the same Language</a:t>
            </a:r>
          </a:p>
          <a:p>
            <a:pPr>
              <a:lnSpc>
                <a:spcPts val="2800"/>
              </a:lnSpc>
            </a:pPr>
            <a:r>
              <a:rPr lang="en-US" sz="2000" dirty="0"/>
              <a:t>Let’s concentrate on Figure 1.4.1(a)</a:t>
            </a:r>
          </a:p>
          <a:p>
            <a:pPr>
              <a:lnSpc>
                <a:spcPts val="2800"/>
              </a:lnSpc>
            </a:pPr>
            <a:r>
              <a:rPr lang="en-US" sz="2000" dirty="0" smtClean="0"/>
              <a:t>Let </a:t>
            </a:r>
            <a:r>
              <a:rPr lang="en-US" sz="2000" dirty="0" err="1"/>
              <a:t>ω</a:t>
            </a:r>
            <a:r>
              <a:rPr lang="en-US" sz="2000" dirty="0" smtClean="0"/>
              <a:t> = b, we have </a:t>
            </a:r>
            <a:r>
              <a:rPr lang="en-US" sz="2000" dirty="0" err="1" smtClean="0"/>
              <a:t>qb</a:t>
            </a:r>
            <a:r>
              <a:rPr lang="en-US" sz="2000" dirty="0" smtClean="0"/>
              <a:t> |-- q2B |-- Bq3B |-- q41, M has halted with ‘1’ on a </a:t>
            </a:r>
            <a:r>
              <a:rPr lang="en-US" sz="2000" dirty="0" err="1" smtClean="0"/>
              <a:t>o.w</a:t>
            </a:r>
            <a:r>
              <a:rPr lang="en-US" sz="2000" dirty="0" smtClean="0"/>
              <a:t>. blank tape</a:t>
            </a:r>
          </a:p>
          <a:p>
            <a:pPr>
              <a:lnSpc>
                <a:spcPts val="2800"/>
              </a:lnSpc>
            </a:pPr>
            <a:r>
              <a:rPr lang="en-US" sz="2000" dirty="0" smtClean="0"/>
              <a:t>M </a:t>
            </a:r>
            <a:r>
              <a:rPr lang="en-US" sz="2000" dirty="0"/>
              <a:t>will respond similarly for the strings: b, </a:t>
            </a:r>
            <a:r>
              <a:rPr lang="en-US" sz="2000" dirty="0" err="1"/>
              <a:t>aab</a:t>
            </a:r>
            <a:r>
              <a:rPr lang="en-US" sz="2000" dirty="0"/>
              <a:t>, </a:t>
            </a:r>
            <a:r>
              <a:rPr lang="en-US" sz="2000" dirty="0" err="1"/>
              <a:t>abb</a:t>
            </a:r>
            <a:r>
              <a:rPr lang="en-US" sz="2000" dirty="0"/>
              <a:t>, </a:t>
            </a:r>
            <a:r>
              <a:rPr lang="en-US" sz="2000" dirty="0" err="1"/>
              <a:t>bbb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figure 1.4.1 cont’d</a:t>
            </a:r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410" y="1524000"/>
            <a:ext cx="7819958" cy="3314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09600" y="5130800"/>
                <a:ext cx="109728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en-US" sz="2000" dirty="0"/>
                  <a:t>In fact, M accepts the language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/>
              </a:p>
              <a:p>
                <a:pPr marL="342900" indent="-342900">
                  <a:lnSpc>
                    <a:spcPts val="28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the strings a, aa, </a:t>
                </a:r>
                <a:r>
                  <a:rPr lang="en-US" sz="2000" dirty="0" err="1"/>
                  <a:t>ba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aaa</a:t>
                </a:r>
                <a:r>
                  <a:rPr lang="en-US" sz="2000" dirty="0"/>
                  <a:t>, aba, </a:t>
                </a:r>
                <a:r>
                  <a:rPr lang="en-US" sz="2000" dirty="0" err="1"/>
                  <a:t>bba</a:t>
                </a:r>
                <a:r>
                  <a:rPr lang="en-US" sz="2000" dirty="0"/>
                  <a:t>, and </a:t>
                </a:r>
                <a:r>
                  <a:rPr lang="en-US" sz="2000" dirty="0" err="1"/>
                  <a:t>bab</a:t>
                </a:r>
                <a:r>
                  <a:rPr lang="en-US" sz="2000" dirty="0"/>
                  <a:t>, M does not halt with a ‘1’ on an </a:t>
                </a:r>
                <a:r>
                  <a:rPr lang="en-US" sz="2000" dirty="0" err="1"/>
                  <a:t>o.w</a:t>
                </a:r>
                <a:r>
                  <a:rPr lang="en-US" sz="2000" dirty="0"/>
                  <a:t>. </a:t>
                </a:r>
                <a:r>
                  <a:rPr lang="en-US" sz="2000" dirty="0"/>
                  <a:t>blank tape. </a:t>
                </a:r>
                <a:r>
                  <a:rPr lang="en-US" sz="2000" dirty="0" smtClean="0"/>
                  <a:t>Verify </a:t>
                </a:r>
                <a:r>
                  <a:rPr lang="en-US" sz="2000" dirty="0"/>
                  <a:t>this!!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30800"/>
                <a:ext cx="10972800" cy="1446550"/>
              </a:xfrm>
              <a:prstGeom prst="rect">
                <a:avLst/>
              </a:prstGeom>
              <a:blipFill rotWithShape="0">
                <a:blip r:embed="rId3"/>
                <a:stretch>
                  <a:fillRect l="-556" t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figure </a:t>
            </a:r>
            <a:r>
              <a:rPr lang="en-US" dirty="0" smtClean="0"/>
              <a:t>1.4.2 (a)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11600" y="1600200"/>
                <a:ext cx="7670800" cy="48768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3200" dirty="0"/>
                  <a:t>This TM accepts language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3200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/>
              </a:p>
              <a:p>
                <a:pPr marL="342900" indent="-342900"/>
                <a:r>
                  <a:rPr lang="en-US" dirty="0"/>
                  <a:t>When </a:t>
                </a:r>
                <a:r>
                  <a:rPr lang="en-US" dirty="0" err="1"/>
                  <a:t>ω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then the tape is empty. q0B |-- q21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M </a:t>
                </a:r>
                <a:r>
                  <a:rPr lang="en-US" dirty="0"/>
                  <a:t>has halted with a ‘1’ on an </a:t>
                </a:r>
                <a:r>
                  <a:rPr lang="en-US" dirty="0" err="1"/>
                  <a:t>o.w</a:t>
                </a:r>
                <a:r>
                  <a:rPr lang="en-US" dirty="0"/>
                  <a:t>. blank tape</a:t>
                </a:r>
              </a:p>
              <a:p>
                <a:pPr marL="342900" indent="-342900"/>
                <a:r>
                  <a:rPr lang="en-US" dirty="0"/>
                  <a:t>When </a:t>
                </a:r>
                <a:r>
                  <a:rPr lang="en-US" dirty="0" err="1"/>
                  <a:t>ω</a:t>
                </a:r>
                <a:r>
                  <a:rPr lang="en-US" dirty="0" smtClean="0"/>
                  <a:t> </a:t>
                </a:r>
                <a:r>
                  <a:rPr lang="en-US" dirty="0"/>
                  <a:t>= a, q0a |-- q1B |-- Bq0B |-- q0B |-- q21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Once </a:t>
                </a:r>
                <a:r>
                  <a:rPr lang="en-US" dirty="0"/>
                  <a:t>again, M has halted with a ‘1’ on an </a:t>
                </a:r>
                <a:r>
                  <a:rPr lang="en-US" dirty="0" err="1"/>
                  <a:t>o.w</a:t>
                </a:r>
                <a:r>
                  <a:rPr lang="en-US" dirty="0"/>
                  <a:t>. blank tape</a:t>
                </a:r>
              </a:p>
              <a:p>
                <a:pPr marL="285750" indent="-285750"/>
                <a:r>
                  <a:rPr lang="en-US" dirty="0" smtClean="0"/>
                  <a:t>Lets try </a:t>
                </a:r>
                <a:r>
                  <a:rPr lang="en-US" dirty="0" err="1"/>
                  <a:t>ω</a:t>
                </a:r>
                <a:r>
                  <a:rPr lang="en-US" dirty="0" smtClean="0"/>
                  <a:t> = ab: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/>
                  <a:t>q0ab |-- q1Bb |-- Bq0b |-- Bq3B |-- q4B |--Bq4B 	//Infinite Loop!! </a:t>
                </a:r>
              </a:p>
              <a:p>
                <a:pPr marL="0" indent="0" algn="ctr">
                  <a:buNone/>
                </a:pPr>
                <a:r>
                  <a:rPr lang="en-US" sz="3600" dirty="0"/>
                  <a:t>Can we conclude that M has responded Negatively?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11600" y="1600200"/>
                <a:ext cx="7670800" cy="4876800"/>
              </a:xfrm>
              <a:blipFill rotWithShape="0">
                <a:blip r:embed="rId2"/>
                <a:stretch>
                  <a:fillRect l="-1510" t="-1625" r="-3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600200"/>
            <a:ext cx="3390103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using figure 1.4.2 (a</a:t>
            </a:r>
            <a:r>
              <a:rPr lang="en-US" dirty="0" smtClean="0"/>
              <a:t>)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1800" y="1600200"/>
            <a:ext cx="73406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Can we conclude that M has responded Negatively</a:t>
            </a:r>
            <a:r>
              <a:rPr lang="en-US" sz="2800" dirty="0" smtClean="0"/>
              <a:t>?</a:t>
            </a:r>
          </a:p>
          <a:p>
            <a:pPr marL="0" indent="0" algn="ctr">
              <a:buNone/>
            </a:pPr>
            <a:endParaRPr lang="en-US" sz="2800" dirty="0"/>
          </a:p>
          <a:p>
            <a:pPr marL="457200" indent="-457200">
              <a:lnSpc>
                <a:spcPts val="3280"/>
              </a:lnSpc>
            </a:pPr>
            <a:r>
              <a:rPr lang="en-US" dirty="0"/>
              <a:t>Generally, we are not privy to the language expression &amp; do not have access to M’s Program</a:t>
            </a:r>
          </a:p>
          <a:p>
            <a:pPr marL="457200" indent="-457200">
              <a:lnSpc>
                <a:spcPts val="3280"/>
              </a:lnSpc>
            </a:pPr>
            <a:r>
              <a:rPr lang="en-US" dirty="0"/>
              <a:t>We know the input string </a:t>
            </a:r>
            <a:r>
              <a:rPr lang="en-US" dirty="0" err="1"/>
              <a:t>ω</a:t>
            </a:r>
            <a:r>
              <a:rPr lang="en-US" dirty="0" smtClean="0"/>
              <a:t> </a:t>
            </a:r>
            <a:r>
              <a:rPr lang="en-US" dirty="0"/>
              <a:t>and we may view M’s R/W head. </a:t>
            </a:r>
          </a:p>
          <a:p>
            <a:pPr marL="457200" indent="-457200">
              <a:lnSpc>
                <a:spcPts val="3280"/>
              </a:lnSpc>
            </a:pPr>
            <a:r>
              <a:rPr lang="en-US" dirty="0"/>
              <a:t>How, then do we know that M will not eventually halt with a ‘1’ on an </a:t>
            </a:r>
            <a:r>
              <a:rPr lang="en-US" dirty="0" err="1"/>
              <a:t>o.w</a:t>
            </a:r>
            <a:r>
              <a:rPr lang="en-US" dirty="0"/>
              <a:t>. blank tape? WE DON”T!!</a:t>
            </a:r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3632200" cy="400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figure 1.4.2 </a:t>
            </a:r>
            <a:r>
              <a:rPr lang="en-US" dirty="0" smtClean="0"/>
              <a:t>(b)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33899" y="1600200"/>
                <a:ext cx="7163295" cy="500101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ts val="3420"/>
                  </a:lnSpc>
                </a:pPr>
                <a:r>
                  <a:rPr lang="en-US" dirty="0"/>
                  <a:t>This Tm recognizes (decides)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lnSpc>
                    <a:spcPts val="3420"/>
                  </a:lnSpc>
                </a:pPr>
                <a:r>
                  <a:rPr lang="en-US" dirty="0" smtClean="0"/>
                  <a:t>When </a:t>
                </a:r>
                <a:r>
                  <a:rPr lang="en-US" dirty="0" err="1"/>
                  <a:t>ω</a:t>
                </a:r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then the tape is empty. q0B |-- q21</a:t>
                </a:r>
              </a:p>
              <a:p>
                <a:pPr marL="0" indent="0">
                  <a:lnSpc>
                    <a:spcPts val="3420"/>
                  </a:lnSpc>
                  <a:buNone/>
                </a:pPr>
                <a:r>
                  <a:rPr lang="en-US" dirty="0" smtClean="0"/>
                  <a:t>    M </a:t>
                </a:r>
                <a:r>
                  <a:rPr lang="en-US" dirty="0"/>
                  <a:t>has halted with a ‘1’ on an </a:t>
                </a:r>
                <a:r>
                  <a:rPr lang="en-US" dirty="0" err="1"/>
                  <a:t>o.w</a:t>
                </a:r>
                <a:r>
                  <a:rPr lang="en-US" dirty="0"/>
                  <a:t>. blank tape</a:t>
                </a:r>
              </a:p>
              <a:p>
                <a:pPr marL="342900" indent="-342900">
                  <a:lnSpc>
                    <a:spcPts val="3420"/>
                  </a:lnSpc>
                </a:pPr>
                <a:r>
                  <a:rPr lang="en-US" dirty="0"/>
                  <a:t>When </a:t>
                </a:r>
                <a:r>
                  <a:rPr lang="en-US" dirty="0" err="1"/>
                  <a:t>ω</a:t>
                </a:r>
                <a:r>
                  <a:rPr lang="en-US" dirty="0" smtClean="0"/>
                  <a:t> </a:t>
                </a:r>
                <a:r>
                  <a:rPr lang="en-US" dirty="0"/>
                  <a:t>= a, q0a |-- q1B |-- Bq0B |-- q0B |-- </a:t>
                </a:r>
                <a:r>
                  <a:rPr lang="en-US" dirty="0" smtClean="0"/>
                  <a:t>q21</a:t>
                </a:r>
                <a:r>
                  <a:rPr lang="en-US" dirty="0"/>
                  <a:t>, </a:t>
                </a:r>
                <a:r>
                  <a:rPr lang="en-US" dirty="0" smtClean="0"/>
                  <a:t>once </a:t>
                </a:r>
                <a:r>
                  <a:rPr lang="en-US" dirty="0"/>
                  <a:t>again, M has halted with a ‘1’ on an </a:t>
                </a:r>
                <a:r>
                  <a:rPr lang="en-US" dirty="0" err="1" smtClean="0"/>
                  <a:t>o.w</a:t>
                </a:r>
                <a:r>
                  <a:rPr lang="en-US" dirty="0"/>
                  <a:t>. blank tape</a:t>
                </a:r>
              </a:p>
              <a:p>
                <a:pPr>
                  <a:lnSpc>
                    <a:spcPts val="3420"/>
                  </a:lnSpc>
                </a:pPr>
                <a:r>
                  <a:rPr lang="en-US" sz="2600" dirty="0" smtClean="0"/>
                  <a:t>  </a:t>
                </a:r>
                <a:r>
                  <a:rPr lang="en-US" dirty="0" smtClean="0"/>
                  <a:t>In </a:t>
                </a:r>
                <a:r>
                  <a:rPr lang="en-US" dirty="0"/>
                  <a:t>both of these “positive cases” this </a:t>
                </a:r>
                <a:r>
                  <a:rPr lang="en-US" dirty="0" smtClean="0"/>
                  <a:t> machine  has </a:t>
                </a:r>
                <a:r>
                  <a:rPr lang="en-US" dirty="0"/>
                  <a:t>behaved identically as the previous Turing acceptor, i.e. it has </a:t>
                </a:r>
                <a:r>
                  <a:rPr lang="en-US" dirty="0" smtClean="0"/>
                  <a:t>halted with </a:t>
                </a:r>
                <a:r>
                  <a:rPr lang="en-US" dirty="0"/>
                  <a:t>a ‘1’ on an </a:t>
                </a:r>
                <a:r>
                  <a:rPr lang="en-US" dirty="0" err="1"/>
                  <a:t>o.w</a:t>
                </a:r>
                <a:r>
                  <a:rPr lang="en-US" dirty="0"/>
                  <a:t>. </a:t>
                </a:r>
                <a:r>
                  <a:rPr lang="en-US" dirty="0"/>
                  <a:t>blank tape (when </a:t>
                </a:r>
                <a:r>
                  <a:rPr lang="en-US" dirty="0" err="1"/>
                  <a:t>ω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L)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3899" y="1600200"/>
                <a:ext cx="7163295" cy="5001016"/>
              </a:xfrm>
              <a:blipFill rotWithShape="0">
                <a:blip r:embed="rId2"/>
                <a:stretch>
                  <a:fillRect l="-1021" t="-366" r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00200"/>
            <a:ext cx="3924300" cy="46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cci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LucciTheme.thmx</Template>
  <TotalTime>598</TotalTime>
  <Words>537</Words>
  <Application>Microsoft Macintosh PowerPoint</Application>
  <PresentationFormat>Widescreen</PresentationFormat>
  <Paragraphs>73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Cambria Math</vt:lpstr>
      <vt:lpstr>Wingdings</vt:lpstr>
      <vt:lpstr>Arial</vt:lpstr>
      <vt:lpstr>LucciTheme</vt:lpstr>
      <vt:lpstr>Lesson 7 Turing Acceptors vs Turing deciders </vt:lpstr>
      <vt:lpstr>Turing Acceptors vs Turing Deciders </vt:lpstr>
      <vt:lpstr>Turing Acceptors vs Turing Deciders </vt:lpstr>
      <vt:lpstr>Turing Acceptors vs Turing Deciders </vt:lpstr>
      <vt:lpstr>Example using figure 1.4.1</vt:lpstr>
      <vt:lpstr>Example using figure 1.4.1 cont’d</vt:lpstr>
      <vt:lpstr>Example using figure 1.4.2 (a)</vt:lpstr>
      <vt:lpstr>Example using figure 1.4.2 (a) cont’d</vt:lpstr>
      <vt:lpstr>Example using figure 1.4.2 (b)</vt:lpstr>
      <vt:lpstr>Example using figure 1.4.2 (b) cont’d</vt:lpstr>
      <vt:lpstr>PowerPoint Presentation</vt:lpstr>
      <vt:lpstr>Example using figure 1.4.4</vt:lpstr>
      <vt:lpstr>Concluding Remarks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Frandy Andujar</dc:creator>
  <cp:lastModifiedBy>Microsoft Office User</cp:lastModifiedBy>
  <cp:revision>67</cp:revision>
  <dcterms:created xsi:type="dcterms:W3CDTF">2014-12-09T22:40:19Z</dcterms:created>
  <dcterms:modified xsi:type="dcterms:W3CDTF">2016-10-14T03:18:37Z</dcterms:modified>
</cp:coreProperties>
</file>