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9" r:id="rId3"/>
    <p:sldId id="266" r:id="rId4"/>
    <p:sldId id="268" r:id="rId5"/>
    <p:sldId id="265" r:id="rId6"/>
    <p:sldId id="267" r:id="rId7"/>
    <p:sldId id="270" r:id="rId8"/>
    <p:sldId id="264" r:id="rId9"/>
    <p:sldId id="258" r:id="rId10"/>
    <p:sldId id="262" r:id="rId11"/>
    <p:sldId id="263" r:id="rId12"/>
    <p:sldId id="261" r:id="rId13"/>
    <p:sldId id="260" r:id="rId14"/>
    <p:sldId id="259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9C6015-8C58-469F-8F32-9B5890346E59}">
          <p14:sldIdLst>
            <p14:sldId id="256"/>
            <p14:sldId id="269"/>
            <p14:sldId id="266"/>
            <p14:sldId id="268"/>
            <p14:sldId id="265"/>
            <p14:sldId id="267"/>
            <p14:sldId id="270"/>
            <p14:sldId id="264"/>
            <p14:sldId id="258"/>
            <p14:sldId id="262"/>
            <p14:sldId id="263"/>
            <p14:sldId id="261"/>
            <p14:sldId id="260"/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>
        <p:scale>
          <a:sx n="70" d="100"/>
          <a:sy n="70" d="100"/>
        </p:scale>
        <p:origin x="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FB1-6D31-4801-A157-BE708BB0F19C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951D-EE61-4B18-9124-96189A56D3A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2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FB1-6D31-4801-A157-BE708BB0F19C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951D-EE61-4B18-9124-96189A56D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0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FB1-6D31-4801-A157-BE708BB0F19C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951D-EE61-4B18-9124-96189A56D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83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FB1-6D31-4801-A157-BE708BB0F19C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951D-EE61-4B18-9124-96189A56D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9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FB1-6D31-4801-A157-BE708BB0F19C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951D-EE61-4B18-9124-96189A56D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1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FB1-6D31-4801-A157-BE708BB0F19C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951D-EE61-4B18-9124-96189A56D3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95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FB1-6D31-4801-A157-BE708BB0F19C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951D-EE61-4B18-9124-96189A56D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FB1-6D31-4801-A157-BE708BB0F19C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951D-EE61-4B18-9124-96189A56D3A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54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FB1-6D31-4801-A157-BE708BB0F19C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951D-EE61-4B18-9124-96189A56D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FB1-6D31-4801-A157-BE708BB0F19C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951D-EE61-4B18-9124-96189A56D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4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FB1-6D31-4801-A157-BE708BB0F19C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951D-EE61-4B18-9124-96189A56D3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3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0FB1-6D31-4801-A157-BE708BB0F19C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951D-EE61-4B18-9124-96189A56D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6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3FA0FB1-6D31-4801-A157-BE708BB0F19C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5BA951D-EE61-4B18-9124-96189A56D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9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8: </a:t>
            </a:r>
            <a:r>
              <a:rPr lang="en-US" dirty="0" smtClean="0"/>
              <a:t>Number-Theoretic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CSC 30400: Introduction to Theoretical Computer Science</a:t>
            </a:r>
          </a:p>
          <a:p>
            <a:r>
              <a:rPr lang="en-US" b="1" dirty="0" smtClean="0"/>
              <a:t>Instructor: Professor Stephen </a:t>
            </a:r>
            <a:r>
              <a:rPr lang="en-US" b="1" dirty="0" err="1" smtClean="0"/>
              <a:t>Lucci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77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1.5.4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1981"/>
            <a:ext cx="8946541" cy="4195481"/>
          </a:xfrm>
        </p:spPr>
        <p:txBody>
          <a:bodyPr/>
          <a:lstStyle/>
          <a:p>
            <a:r>
              <a:rPr lang="en-US" dirty="0" smtClean="0"/>
              <a:t>A Turing machine, </a:t>
            </a:r>
            <a:r>
              <a:rPr lang="en-US" i="1" dirty="0" smtClean="0"/>
              <a:t>M</a:t>
            </a:r>
            <a:r>
              <a:rPr lang="en-US" dirty="0" smtClean="0"/>
              <a:t>, that computes the addition function</a:t>
            </a:r>
          </a:p>
          <a:p>
            <a:pPr marL="0" indent="0" algn="ctr">
              <a:buNone/>
            </a:pPr>
            <a:r>
              <a:rPr lang="en-US" dirty="0"/>
              <a:t>f(n, m) = n + </a:t>
            </a:r>
            <a:r>
              <a:rPr lang="en-US" dirty="0" smtClean="0"/>
              <a:t>m</a:t>
            </a:r>
          </a:p>
          <a:p>
            <a:r>
              <a:rPr lang="en-US" dirty="0" smtClean="0"/>
              <a:t>Let us trace </a:t>
            </a:r>
            <a:r>
              <a:rPr lang="en-US" i="1" dirty="0" smtClean="0"/>
              <a:t>M</a:t>
            </a:r>
            <a:r>
              <a:rPr lang="en-US" dirty="0" smtClean="0"/>
              <a:t> when n = 2 and m = 3</a:t>
            </a:r>
          </a:p>
          <a:p>
            <a:pPr marL="0" indent="0" algn="ctr">
              <a:buNone/>
            </a:pPr>
            <a:r>
              <a:rPr lang="en-US" dirty="0" smtClean="0"/>
              <a:t>B111B1111B // initial </a:t>
            </a:r>
            <a:r>
              <a:rPr lang="en-US" dirty="0" smtClean="0"/>
              <a:t>tape, q</a:t>
            </a:r>
            <a:r>
              <a:rPr lang="en-US" baseline="-25000" dirty="0" smtClean="0"/>
              <a:t>0</a:t>
            </a:r>
            <a:endParaRPr lang="en-US" baseline="-25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44" y="4100553"/>
            <a:ext cx="7991475" cy="23907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221271" y="3281819"/>
            <a:ext cx="0" cy="1463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21271" y="3390670"/>
            <a:ext cx="2483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11B1111B //q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221269" y="3393323"/>
            <a:ext cx="2483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BB11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1111B //q</a:t>
            </a:r>
            <a:r>
              <a:rPr lang="en-US" sz="2400" baseline="-25000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1270" y="3382914"/>
            <a:ext cx="2483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BB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1B1111B //q</a:t>
            </a:r>
            <a:r>
              <a:rPr lang="en-US" sz="2400" baseline="-250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1267" y="3405519"/>
            <a:ext cx="2483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BB11B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111B //q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221263" y="3413275"/>
            <a:ext cx="2483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BB11B1111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 //q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1263" y="3391994"/>
            <a:ext cx="253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BB11B111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B //q</a:t>
            </a:r>
            <a:r>
              <a:rPr lang="en-US" sz="2400" baseline="-25000" dirty="0" smtClean="0"/>
              <a:t>4</a:t>
            </a:r>
            <a:endParaRPr lang="en-US" sz="2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21263" y="3398544"/>
            <a:ext cx="253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BB11B111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B //q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221263" y="3416442"/>
            <a:ext cx="253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BB11B11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BB //q</a:t>
            </a:r>
            <a:r>
              <a:rPr lang="en-US" sz="2400" baseline="-25000" dirty="0" smtClean="0"/>
              <a:t>6</a:t>
            </a:r>
            <a:endParaRPr lang="en-US" sz="2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4221263" y="3382913"/>
            <a:ext cx="253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BB11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111BB //q</a:t>
            </a:r>
            <a:r>
              <a:rPr lang="en-US" sz="2400" baseline="-25000" dirty="0" smtClean="0"/>
              <a:t>6</a:t>
            </a:r>
            <a:endParaRPr lang="en-US" sz="2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93018" y="3400518"/>
            <a:ext cx="253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BB11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111BB //q</a:t>
            </a:r>
            <a:r>
              <a:rPr lang="en-US" sz="2400" baseline="-25000" dirty="0" smtClean="0"/>
              <a:t>7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4232676" y="3391297"/>
            <a:ext cx="246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111111BB //q</a:t>
            </a:r>
            <a:r>
              <a:rPr lang="en-US" sz="2400" baseline="-25000" dirty="0" smtClean="0"/>
              <a:t>7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221255" y="3416852"/>
            <a:ext cx="246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BB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11111BB //q</a:t>
            </a:r>
            <a:r>
              <a:rPr lang="en-US" sz="2400" baseline="-25000" dirty="0" smtClean="0"/>
              <a:t>8</a:t>
            </a:r>
            <a:endParaRPr lang="en-US" sz="2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204431" y="3412865"/>
            <a:ext cx="240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BB111111BB //</a:t>
            </a:r>
            <a:r>
              <a:rPr lang="en-US" sz="2400" dirty="0" err="1" smtClean="0"/>
              <a:t>q</a:t>
            </a:r>
            <a:r>
              <a:rPr lang="en-US" sz="2400" baseline="-25000" dirty="0" err="1"/>
              <a:t>f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53743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Remarks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58" y="1853248"/>
            <a:ext cx="10033598" cy="44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Remarks cont.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34" y="4263207"/>
            <a:ext cx="10810532" cy="75684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33" y="2321798"/>
            <a:ext cx="10635927" cy="72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(1.5.1a)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81" y="1520160"/>
            <a:ext cx="9664054" cy="3417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68" y="4834625"/>
            <a:ext cx="4979982" cy="108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(1.8.2)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771782"/>
            <a:ext cx="4465385" cy="33663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630" y="4019532"/>
            <a:ext cx="4049382" cy="27507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191" y="533400"/>
            <a:ext cx="4317821" cy="3646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321" y="4478173"/>
            <a:ext cx="10191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8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(1.8.6a, 1.8.8, 1.8.9)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51" y="3651536"/>
            <a:ext cx="5420833" cy="1295368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3792"/>
            <a:ext cx="5316138" cy="11199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61" y="1633792"/>
            <a:ext cx="5503390" cy="33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7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TM’s </a:t>
            </a:r>
            <a:r>
              <a:rPr lang="en-US" dirty="0" smtClean="0"/>
              <a:t>to compute Number-Theoretic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2078717"/>
                <a:ext cx="8946541" cy="448566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Recall … a </a:t>
                </a:r>
                <a:r>
                  <a:rPr lang="en-US" dirty="0"/>
                  <a:t>Number-Theoretic </a:t>
                </a:r>
                <a:r>
                  <a:rPr lang="en-US" dirty="0" smtClean="0"/>
                  <a:t>Function: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  OR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Unary notation – a number will be represented as a string of 1’s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1 = 1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11 = 2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111 = 3</a:t>
                </a:r>
              </a:p>
              <a:p>
                <a:r>
                  <a:rPr lang="en-US" dirty="0" smtClean="0"/>
                  <a:t>However, zero is a legitimate value therefore the numbers n will be represented by a string of n+1 1’s, i.e.</a:t>
                </a:r>
              </a:p>
              <a:p>
                <a:pPr marL="0" indent="0" algn="ctr">
                  <a:buNone/>
                </a:pPr>
                <a:r>
                  <a:rPr lang="en-US" dirty="0"/>
                  <a:t>1 = </a:t>
                </a:r>
                <a:r>
                  <a:rPr lang="en-US" dirty="0" smtClean="0"/>
                  <a:t>0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11 = </a:t>
                </a:r>
                <a:r>
                  <a:rPr lang="en-US" dirty="0" smtClean="0"/>
                  <a:t>1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111 = </a:t>
                </a:r>
                <a:r>
                  <a:rPr lang="en-US" dirty="0" smtClean="0"/>
                  <a:t>2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/>
                  <a:t>1111 </a:t>
                </a:r>
                <a:r>
                  <a:rPr lang="en-US" dirty="0"/>
                  <a:t>= </a:t>
                </a:r>
                <a:r>
                  <a:rPr lang="en-US" dirty="0" smtClean="0"/>
                  <a:t>3</a:t>
                </a:r>
              </a:p>
              <a:p>
                <a:r>
                  <a:rPr lang="en-US" dirty="0" smtClean="0"/>
                  <a:t>Representing  a pair of numbers (2 and 4) on a </a:t>
                </a:r>
                <a:r>
                  <a:rPr lang="en-US" dirty="0" smtClean="0"/>
                  <a:t>TM </a:t>
                </a:r>
                <a:r>
                  <a:rPr lang="en-US" dirty="0" smtClean="0"/>
                  <a:t>tape: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…B111B1111B…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2078717"/>
                <a:ext cx="8946541" cy="4485668"/>
              </a:xfrm>
              <a:blipFill rotWithShape="0">
                <a:blip r:embed="rId2"/>
                <a:stretch>
                  <a:fillRect l="-47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6303703" y="4457178"/>
            <a:ext cx="4431104" cy="991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700" dirty="0" smtClean="0"/>
              <a:t>the additional 1 will be referred to as a representational 1. (first or last 1 … does not matter)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2872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1.5.1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5956963"/>
                <a:ext cx="8946541" cy="674317"/>
              </a:xfrm>
            </p:spPr>
            <p:txBody>
              <a:bodyPr/>
              <a:lstStyle/>
              <a:p>
                <a:r>
                  <a:rPr lang="en-US" dirty="0" smtClean="0"/>
                  <a:t>More generally …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// unary successor function 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5956963"/>
                <a:ext cx="8946541" cy="674317"/>
              </a:xfrm>
              <a:blipFill rotWithShape="0">
                <a:blip r:embed="rId3"/>
                <a:stretch>
                  <a:fillRect l="-341" t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4221271" y="3281819"/>
            <a:ext cx="0" cy="1463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416836"/>
            <a:ext cx="9960928" cy="2952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313" y="4504242"/>
            <a:ext cx="4182671" cy="13789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248" y="4504242"/>
            <a:ext cx="5365120" cy="144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7480" y="2512512"/>
            <a:ext cx="8825659" cy="1981200"/>
          </a:xfrm>
        </p:spPr>
        <p:txBody>
          <a:bodyPr/>
          <a:lstStyle/>
          <a:p>
            <a:r>
              <a:rPr lang="en-US" dirty="0" smtClean="0"/>
              <a:t>How should </a:t>
            </a:r>
            <a:r>
              <a:rPr lang="en-US" dirty="0" smtClean="0"/>
              <a:t>TM, </a:t>
            </a:r>
            <a:r>
              <a:rPr lang="en-US" i="1" dirty="0" smtClean="0"/>
              <a:t>M</a:t>
            </a:r>
            <a:r>
              <a:rPr lang="en-US" dirty="0" smtClean="0"/>
              <a:t> behave when </a:t>
            </a:r>
            <a:r>
              <a:rPr lang="en-US" i="1" dirty="0" smtClean="0"/>
              <a:t>f</a:t>
            </a:r>
            <a:r>
              <a:rPr lang="en-US" dirty="0" smtClean="0"/>
              <a:t> is a partial function?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1.5.2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3217840"/>
                <a:ext cx="8946541" cy="325811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Naturally, as a number-theoretic function, f is only defined when n is a perfect square (and is represented by n+1 1’s).</a:t>
                </a:r>
              </a:p>
              <a:p>
                <a:r>
                  <a:rPr lang="en-US" dirty="0" smtClean="0"/>
                  <a:t>Example: when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is 9 we would have: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B1111111111B // ten 1’s representing n=9 as initial tape, 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Then </a:t>
                </a:r>
                <a:r>
                  <a:rPr lang="en-US" dirty="0" smtClean="0"/>
                  <a:t>final tape would look as: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B1111B </a:t>
                </a:r>
                <a:r>
                  <a:rPr lang="en-US" dirty="0"/>
                  <a:t>// </a:t>
                </a:r>
                <a:r>
                  <a:rPr lang="en-US" dirty="0" smtClean="0"/>
                  <a:t>four </a:t>
                </a:r>
                <a:r>
                  <a:rPr lang="en-US" dirty="0"/>
                  <a:t>1’s representing </a:t>
                </a:r>
                <a:r>
                  <a:rPr lang="en-US" dirty="0" smtClean="0"/>
                  <a:t>n=3 as final tape;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err="1" smtClean="0"/>
                  <a:t>q</a:t>
                </a:r>
                <a:r>
                  <a:rPr lang="en-US" baseline="-25000" dirty="0" err="1" smtClean="0"/>
                  <a:t>f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3217840"/>
                <a:ext cx="8946541" cy="3258116"/>
              </a:xfrm>
              <a:blipFill rotWithShape="0">
                <a:blip r:embed="rId2"/>
                <a:stretch>
                  <a:fillRect l="-613" t="-1311" r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2404997" y="5837129"/>
            <a:ext cx="0" cy="1463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36776" y="1798910"/>
                <a:ext cx="7941598" cy="12044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2400" dirty="0" smtClean="0"/>
                  <a:t>Consider the partial number-theoretic function defined by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76" y="1798910"/>
                <a:ext cx="7941598" cy="1204432"/>
              </a:xfrm>
              <a:prstGeom prst="rect">
                <a:avLst/>
              </a:prstGeom>
              <a:blipFill rotWithShape="0">
                <a:blip r:embed="rId3"/>
                <a:stretch>
                  <a:fillRect l="-1229" t="-3030" r="-230" b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81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1.5.2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1981"/>
            <a:ext cx="8946541" cy="47862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should our </a:t>
            </a:r>
            <a:r>
              <a:rPr lang="en-US" dirty="0" smtClean="0"/>
              <a:t>TM </a:t>
            </a:r>
            <a:r>
              <a:rPr lang="en-US" dirty="0" smtClean="0"/>
              <a:t>do when n is not a perfect square?</a:t>
            </a:r>
          </a:p>
          <a:p>
            <a:pPr marL="0" indent="0" algn="ctr">
              <a:buNone/>
            </a:pPr>
            <a:r>
              <a:rPr lang="en-US" dirty="0" smtClean="0"/>
              <a:t>For example when n = 5</a:t>
            </a:r>
          </a:p>
          <a:p>
            <a:pPr marL="0" indent="0" algn="ctr">
              <a:buNone/>
            </a:pPr>
            <a:r>
              <a:rPr lang="en-US" dirty="0" smtClean="0"/>
              <a:t>B111111B // initial tape six 1’s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q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neither</a:t>
            </a:r>
          </a:p>
          <a:p>
            <a:pPr marL="0" indent="0" algn="ctr">
              <a:buNone/>
            </a:pPr>
            <a:r>
              <a:rPr lang="en-US" dirty="0" smtClean="0"/>
              <a:t>B111B </a:t>
            </a:r>
            <a:r>
              <a:rPr lang="en-US" dirty="0"/>
              <a:t>// </a:t>
            </a:r>
            <a:r>
              <a:rPr lang="en-US" dirty="0" smtClean="0"/>
              <a:t>n = 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</a:t>
            </a:r>
            <a:r>
              <a:rPr lang="en-US" dirty="0" smtClean="0"/>
              <a:t>            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f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nor</a:t>
            </a:r>
          </a:p>
          <a:p>
            <a:pPr marL="0" indent="0" algn="ctr">
              <a:buNone/>
            </a:pPr>
            <a:r>
              <a:rPr lang="en-US" dirty="0" smtClean="0"/>
              <a:t>B1111B </a:t>
            </a:r>
            <a:r>
              <a:rPr lang="en-US" dirty="0"/>
              <a:t>// </a:t>
            </a:r>
            <a:r>
              <a:rPr lang="en-US" dirty="0" smtClean="0"/>
              <a:t>n = 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</a:t>
            </a:r>
            <a:r>
              <a:rPr lang="en-US" dirty="0" smtClean="0"/>
              <a:t>            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f</a:t>
            </a:r>
            <a:r>
              <a:rPr lang="en-US" dirty="0" smtClean="0"/>
              <a:t> 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acceptable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95803" y="2818356"/>
            <a:ext cx="0" cy="1463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906029" y="4085573"/>
            <a:ext cx="0" cy="1463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818346" y="5400806"/>
            <a:ext cx="0" cy="1463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84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1.5.2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1981"/>
            <a:ext cx="11058143" cy="1891027"/>
          </a:xfrm>
        </p:spPr>
        <p:txBody>
          <a:bodyPr/>
          <a:lstStyle/>
          <a:p>
            <a:r>
              <a:rPr lang="en-US" i="1" dirty="0"/>
              <a:t>M</a:t>
            </a:r>
            <a:r>
              <a:rPr lang="en-US" dirty="0"/>
              <a:t> should not halt in a </a:t>
            </a:r>
            <a:r>
              <a:rPr lang="en-US" dirty="0" smtClean="0"/>
              <a:t>value–representing configuration. Any </a:t>
            </a:r>
            <a:r>
              <a:rPr lang="en-US" dirty="0" smtClean="0"/>
              <a:t>of </a:t>
            </a:r>
            <a:r>
              <a:rPr lang="en-US" dirty="0" smtClean="0"/>
              <a:t>these would do</a:t>
            </a:r>
          </a:p>
          <a:p>
            <a:pPr marL="0" indent="0" algn="ctr">
              <a:buNone/>
            </a:pPr>
            <a:r>
              <a:rPr lang="en-US" dirty="0" smtClean="0"/>
              <a:t>B11**1B  OR  B1X1ZB  OR  BB</a:t>
            </a:r>
          </a:p>
          <a:p>
            <a:pPr marL="0" indent="0" algn="ctr">
              <a:buNone/>
            </a:pPr>
            <a:r>
              <a:rPr lang="en-US" dirty="0" err="1" smtClean="0"/>
              <a:t>q</a:t>
            </a:r>
            <a:r>
              <a:rPr lang="en-US" baseline="-25000" dirty="0" err="1" smtClean="0"/>
              <a:t>f</a:t>
            </a:r>
            <a:r>
              <a:rPr lang="en-US" dirty="0" smtClean="0"/>
              <a:t>                  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f</a:t>
            </a:r>
            <a:r>
              <a:rPr lang="en-US" dirty="0" smtClean="0"/>
              <a:t>                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f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Or </a:t>
            </a:r>
            <a:r>
              <a:rPr lang="en-US" i="1" dirty="0" smtClean="0"/>
              <a:t>M</a:t>
            </a:r>
            <a:r>
              <a:rPr lang="en-US" dirty="0" smtClean="0"/>
              <a:t> could not halt at all in these situations. More formally: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09" y="3831337"/>
            <a:ext cx="10405595" cy="270077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645074" y="2793304"/>
            <a:ext cx="0" cy="1463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35879" y="2793304"/>
            <a:ext cx="0" cy="1463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638794" y="2793304"/>
            <a:ext cx="0" cy="1463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3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1.5.3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1981"/>
            <a:ext cx="5046967" cy="4577852"/>
          </a:xfrm>
        </p:spPr>
        <p:txBody>
          <a:bodyPr>
            <a:normAutofit/>
          </a:bodyPr>
          <a:lstStyle/>
          <a:p>
            <a:r>
              <a:rPr lang="en-US" dirty="0" smtClean="0"/>
              <a:t>A Turing machine, </a:t>
            </a:r>
            <a:r>
              <a:rPr lang="en-US" i="1" dirty="0" smtClean="0"/>
              <a:t>M</a:t>
            </a:r>
            <a:r>
              <a:rPr lang="en-US" dirty="0" smtClean="0"/>
              <a:t>, that computes</a:t>
            </a:r>
          </a:p>
          <a:p>
            <a:pPr marL="0" indent="0" algn="ctr">
              <a:buNone/>
            </a:pPr>
            <a:r>
              <a:rPr lang="en-US" dirty="0" smtClean="0"/>
              <a:t>f(n) = 2n</a:t>
            </a:r>
          </a:p>
          <a:p>
            <a:r>
              <a:rPr lang="en-US" dirty="0" smtClean="0"/>
              <a:t>Let us trace </a:t>
            </a:r>
            <a:r>
              <a:rPr lang="en-US" i="1" dirty="0" smtClean="0"/>
              <a:t>M</a:t>
            </a:r>
            <a:r>
              <a:rPr lang="en-US" dirty="0" smtClean="0"/>
              <a:t> when n = 2</a:t>
            </a:r>
          </a:p>
          <a:p>
            <a:pPr marL="0" indent="0" algn="ctr">
              <a:buNone/>
            </a:pPr>
            <a:r>
              <a:rPr lang="en-US" dirty="0" smtClean="0"/>
              <a:t>B111B // </a:t>
            </a:r>
            <a:r>
              <a:rPr lang="en-US" dirty="0" smtClean="0"/>
              <a:t>initial tape, q</a:t>
            </a:r>
            <a:r>
              <a:rPr lang="en-US" baseline="-25000" dirty="0" smtClean="0"/>
              <a:t>0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B11111B </a:t>
            </a:r>
            <a:r>
              <a:rPr lang="en-US" dirty="0"/>
              <a:t>// </a:t>
            </a:r>
            <a:r>
              <a:rPr lang="en-US" dirty="0" smtClean="0"/>
              <a:t>final </a:t>
            </a:r>
            <a:r>
              <a:rPr lang="en-US" dirty="0" smtClean="0"/>
              <a:t>tape, q</a:t>
            </a:r>
            <a:r>
              <a:rPr lang="en-US" baseline="-25000" dirty="0" smtClean="0"/>
              <a:t>12</a:t>
            </a:r>
            <a:endParaRPr lang="en-US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17940" y="3231715"/>
            <a:ext cx="0" cy="1463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0" y="1510578"/>
            <a:ext cx="6501384" cy="466925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530257" y="5438383"/>
            <a:ext cx="0" cy="1463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96471" y="4050792"/>
            <a:ext cx="1660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11B //q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796470" y="4050792"/>
            <a:ext cx="1660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BB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1B //q</a:t>
            </a:r>
            <a:r>
              <a:rPr lang="en-US" sz="2400" baseline="-250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92363" y="4050791"/>
            <a:ext cx="1660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BB1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B //q</a:t>
            </a:r>
            <a:r>
              <a:rPr lang="en-US" sz="2400" baseline="-25000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8255" y="4050791"/>
            <a:ext cx="1660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BB11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 //q</a:t>
            </a:r>
            <a:r>
              <a:rPr lang="en-US" sz="2400" baseline="-25000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88255" y="4050790"/>
            <a:ext cx="186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BB11B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 //q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8255" y="4048554"/>
            <a:ext cx="1832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BB11B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 //q</a:t>
            </a:r>
            <a:r>
              <a:rPr lang="en-US" sz="2400" baseline="-25000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9907" y="4048553"/>
            <a:ext cx="2037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BB11B1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 //q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779907" y="4075973"/>
            <a:ext cx="19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BB11B1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 //q</a:t>
            </a:r>
            <a:r>
              <a:rPr lang="en-US" sz="2400" baseline="-25000" dirty="0" smtClean="0"/>
              <a:t>6</a:t>
            </a:r>
            <a:endParaRPr lang="en-US" sz="2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779906" y="4073734"/>
            <a:ext cx="19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BB11B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1 //q</a:t>
            </a:r>
            <a:r>
              <a:rPr lang="en-US" sz="2400" baseline="-25000" dirty="0" smtClean="0"/>
              <a:t>6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778984" y="4060024"/>
            <a:ext cx="19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BB11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11 //q</a:t>
            </a:r>
            <a:r>
              <a:rPr lang="en-US" sz="2400" baseline="-25000" dirty="0" smtClean="0"/>
              <a:t>6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2778061" y="4078211"/>
            <a:ext cx="19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BB1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B11 //q</a:t>
            </a:r>
            <a:r>
              <a:rPr lang="en-US" sz="2400" baseline="-25000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8060" y="4082484"/>
            <a:ext cx="19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BB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1B11 //q</a:t>
            </a:r>
            <a:r>
              <a:rPr lang="en-US" sz="2400" baseline="-25000" dirty="0" smtClean="0"/>
              <a:t>8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228728" y="41421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70034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(1.8.1 a-c)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9" y="1850319"/>
            <a:ext cx="5422860" cy="1119003"/>
          </a:xfrm>
        </p:spPr>
      </p:pic>
      <p:pic>
        <p:nvPicPr>
          <p:cNvPr id="8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08" y="676717"/>
            <a:ext cx="5242560" cy="30869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2992309"/>
            <a:ext cx="7098126" cy="20037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872216" y="3346704"/>
            <a:ext cx="710183" cy="411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73" y="4610314"/>
            <a:ext cx="7095809" cy="20736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46536" y="6473952"/>
            <a:ext cx="667512" cy="24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cci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cciTheme" id="{B46D126F-3B7D-4D82-8E8A-3AA0F565C604}" vid="{FF8056F4-F535-4C34-9555-7C713CB7EC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LucciTheme</Template>
  <TotalTime>124</TotalTime>
  <Words>423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Wingdings 3</vt:lpstr>
      <vt:lpstr>LucciTheme</vt:lpstr>
      <vt:lpstr>Lesson 8: Number-Theoretic Functions</vt:lpstr>
      <vt:lpstr>TM’s to compute Number-Theoretic Functions</vt:lpstr>
      <vt:lpstr>Example 1.5.1</vt:lpstr>
      <vt:lpstr>How should TM, M behave when f is a partial function?</vt:lpstr>
      <vt:lpstr>Example 1.5.2</vt:lpstr>
      <vt:lpstr>Example 1.5.2 cont</vt:lpstr>
      <vt:lpstr>Example 1.5.2 cont</vt:lpstr>
      <vt:lpstr>Example 1.5.3</vt:lpstr>
      <vt:lpstr>Homework (1.8.1 a-c)</vt:lpstr>
      <vt:lpstr>Example 1.5.4</vt:lpstr>
      <vt:lpstr>Final Remarks</vt:lpstr>
      <vt:lpstr>Final Remarks cont.</vt:lpstr>
      <vt:lpstr>Homework (1.5.1a)</vt:lpstr>
      <vt:lpstr>Homework (1.8.2)</vt:lpstr>
      <vt:lpstr>Homework (1.8.6a, 1.8.8, 1.8.9)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8: Number-Theoretical Functions</dc:title>
  <dc:creator>Microsoft account</dc:creator>
  <cp:lastModifiedBy>jpena004@citymail.cuny.edu</cp:lastModifiedBy>
  <cp:revision>41</cp:revision>
  <dcterms:created xsi:type="dcterms:W3CDTF">2014-12-20T17:37:18Z</dcterms:created>
  <dcterms:modified xsi:type="dcterms:W3CDTF">2015-10-28T03:45:48Z</dcterms:modified>
</cp:coreProperties>
</file>