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66" r:id="rId17"/>
    <p:sldId id="272" r:id="rId18"/>
    <p:sldId id="273" r:id="rId19"/>
    <p:sldId id="279" r:id="rId20"/>
    <p:sldId id="280" r:id="rId21"/>
    <p:sldId id="282" r:id="rId22"/>
    <p:sldId id="281" r:id="rId23"/>
    <p:sldId id="274" r:id="rId24"/>
    <p:sldId id="275" r:id="rId25"/>
    <p:sldId id="276" r:id="rId26"/>
    <p:sldId id="277" r:id="rId27"/>
    <p:sldId id="284" r:id="rId28"/>
    <p:sldId id="283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0CA3D7"/>
    <a:srgbClr val="21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4648" autoAdjust="0"/>
  </p:normalViewPr>
  <p:slideViewPr>
    <p:cSldViewPr>
      <p:cViewPr varScale="1">
        <p:scale>
          <a:sx n="68" d="100"/>
          <a:sy n="68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85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C63C260-039E-4D03-9055-356D5E2DDA0C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6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5446713"/>
            <a:ext cx="6191250" cy="6746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949950"/>
            <a:ext cx="6188075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4C5A75"/>
                </a:solidFill>
              </a:defRPr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0299D-E23F-48ED-827E-441921E8FE9E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8002-05ED-4ACE-939B-19F6FF060EB0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261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97496-BA13-4F9E-9562-DC16F11CB2FD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DBEA0-B1AD-4EEE-97CB-45B57619BFEB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4563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E5743D-00BE-4F2E-9F95-A978FCBE59B5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D0DBD-87A2-4DA8-AC86-7D9F11399FC4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78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97AB9-6216-4D99-B430-5F74C419287A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EEE62-4290-4056-AF96-1D9FB00F80BB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30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87231-2661-47F8-B0EF-75C010F15884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5778C-989F-47EC-89FB-354E43455DB1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216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E102E-4E5A-4C14-95D3-A9F9BD8871B2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9F133-F767-4F93-93C0-52EFAC850689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315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0560E-6E61-426B-98C6-67B1636E8EC0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FC50E-E892-44A0-8BFC-AA03504D6ACA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246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DD277-5E40-4030-B49D-4C413F5BB0E5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BABB6-0F75-4049-A37C-044A3D9449E2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5990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6B5FFD-7E5D-4C21-A539-DF19321BCC16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A4A0C-57F8-4191-834E-C584B458EB18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6072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7848F-8C2A-4D6D-B0D2-C90AB107128B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CBE99-78EA-46DC-96BA-33159DDFAABD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ED1DC-F18D-4AA3-BC1C-C5149241B9BB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5C8B0-6AD8-4744-90F1-667AF148B78B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99773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89AFD-B8A7-4D06-B202-EC363A6C1907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171DD-DA9F-41FA-BD44-131160A1F238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9282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2402E-9C4B-4CF6-B5FD-D8E34185071A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5C5-1357-4004-82E3-587BB2AFB3D7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6081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94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94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EE9EF-8A83-4F89-AA32-4582B6E359DD}" type="datetime1">
              <a:rPr lang="en-US" altLang="ru-RU" smtClean="0"/>
              <a:t>6/15/2021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3959A-BF07-4530-9640-52FDA68228FC}" type="slidenum">
              <a:rPr lang="ru-RU" altLang="ru-RU"/>
              <a:pPr/>
              <a:t>‹N°›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95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F8DFB-BDE0-4862-872F-6BCB062204B2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DCD0D-F5A8-46B9-8028-3F712B568C47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513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36DBD-3968-4445-963A-972687F8607C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FAC75-0F67-4E0D-9437-883767CFB94E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544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8CF61-3CB3-498C-993A-5E11F0E30E99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8B396-59C6-407F-8367-CC78C1F0B864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269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E97A2-D61B-49B7-9C3D-961CED33EA0E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55BE3-41F3-4D6D-A39A-0459C3C344BA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976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DB802-F4CF-4138-AB15-97E361B1AF7A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E2BCF-581F-439A-AEF9-9CFE354E31FC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691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DCCDB-0A59-4ACB-9979-758E11545D6D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A3070-5510-40A5-AAE0-F30883EE0942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6514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D7CBE0-CFB7-4418-A765-B1619F32082F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7D8CA-912D-47FC-9750-7EA13651228E}" type="slidenum">
              <a:rPr lang="en-GB" altLang="ru-RU"/>
              <a:pPr/>
              <a:t>‹N°›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671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19CBA17C-570B-4272-9840-9874C631B915}" type="datetime1">
              <a:rPr lang="en-US" altLang="ru-RU" smtClean="0"/>
              <a:t>6/15/2021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Designed by PoweredTemplate.com</a:t>
            </a:r>
            <a:endParaRPr lang="en-GB" altLang="ru-RU" sz="1200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FF66FCC5-30EC-4C69-9BA0-A1C0CBCF2F16}" type="slidenum">
              <a:rPr lang="en-GB" altLang="ru-RU" smtClean="0"/>
              <a:pPr/>
              <a:t>‹N°›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658C16F-2260-4A9E-BB9A-161EE0D9A127}" type="datetime1">
              <a:rPr lang="en-US" altLang="ru-RU" smtClean="0"/>
              <a:pPr/>
              <a:t>6/15/2021</a:t>
            </a:fld>
            <a:endParaRPr lang="ru-RU" altLang="ru-RU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Designed by PoweredTemplate.com</a:t>
            </a:r>
            <a:endParaRPr lang="ru-RU" altLang="ru-RU" sz="1200" dirty="0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32E3FA9E-C530-4201-A91C-E45AD16659AE}" type="slidenum">
              <a:rPr lang="ru-RU" altLang="ru-RU" smtClean="0"/>
              <a:pPr/>
              <a:t>‹N°›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91680" y="332656"/>
            <a:ext cx="6708154" cy="1945150"/>
          </a:xfrm>
          <a:noFill/>
          <a:effectLst/>
        </p:spPr>
        <p:txBody>
          <a:bodyPr/>
          <a:lstStyle/>
          <a:p>
            <a:pPr algn="ctr">
              <a:lnSpc>
                <a:spcPct val="93000"/>
              </a:lnSpc>
            </a:pPr>
            <a: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Ministère de l’Enseignement supérieur et de la Recherche scientifique</a:t>
            </a:r>
            <a:b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b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Université de la Mannouba</a:t>
            </a:r>
            <a:b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Ecole Nationale des Sciences de l’Informatique</a:t>
            </a:r>
            <a:br>
              <a:rPr lang="fr-F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endParaRPr lang="en-US" alt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4D87BBB-7809-4361-8714-4AE0C91A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7" y="0"/>
            <a:ext cx="142875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5B5C6FF-FFAC-429C-A9B5-91231B205AEA}"/>
              </a:ext>
            </a:extLst>
          </p:cNvPr>
          <p:cNvSpPr txBox="1">
            <a:spLocks/>
          </p:cNvSpPr>
          <p:nvPr/>
        </p:nvSpPr>
        <p:spPr bwMode="auto">
          <a:xfrm>
            <a:off x="-252536" y="2049046"/>
            <a:ext cx="10060166" cy="171068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sz="4800" b="0" kern="0" dirty="0"/>
              <a:t>Notation automatique d’un</a:t>
            </a:r>
            <a:br>
              <a:rPr lang="fr-FR" sz="4800" b="0" kern="0" dirty="0"/>
            </a:br>
            <a:r>
              <a:rPr lang="fr-FR" sz="4800" b="0" kern="0" dirty="0"/>
              <a:t>examen écrit en langage naturel</a:t>
            </a:r>
            <a:endParaRPr lang="en-US" sz="4800" b="0" kern="0" dirty="0"/>
          </a:p>
        </p:txBody>
      </p:sp>
      <p:sp>
        <p:nvSpPr>
          <p:cNvPr id="6" name="ZoneTexte 5"/>
          <p:cNvSpPr txBox="1"/>
          <p:nvPr/>
        </p:nvSpPr>
        <p:spPr>
          <a:xfrm>
            <a:off x="2123728" y="410299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2000" b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Projet de conception et de développement</a:t>
            </a:r>
            <a:endParaRPr lang="fr-FR" sz="2000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6907B8-A330-4A51-BEA5-1D85C1E6C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337" y="4102998"/>
            <a:ext cx="9045833" cy="339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br>
              <a:rPr lang="fr-FR" altLang="en-US" sz="2000" b="1" dirty="0">
                <a:solidFill>
                  <a:schemeClr val="tx1"/>
                </a:solidFill>
              </a:rPr>
            </a:br>
            <a:r>
              <a:rPr lang="fr-FR" altLang="en-US" b="1" dirty="0">
                <a:solidFill>
                  <a:schemeClr val="tx1"/>
                </a:solidFill>
              </a:rPr>
              <a:t>                                     </a:t>
            </a:r>
            <a:r>
              <a:rPr lang="fr-F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                            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br>
              <a:rPr lang="fr-F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fr-F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r>
              <a:rPr lang="fr-FR" altLang="en-US" sz="2000" b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Réalisé par:  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sz="2000" b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 Mohamed Amin Ben Kraiem                                      Encadré par : Mme Chiraz Zribi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sz="2000" b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   Mohamed Soulaimen Hammami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sz="2000" b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 Maha Montassar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b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   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 </a:t>
            </a:r>
            <a:endParaRPr lang="fr-FR" altLang="en-US" sz="5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A58B4064-A441-408E-96C6-3BF80B18B02E}"/>
              </a:ext>
            </a:extLst>
          </p:cNvPr>
          <p:cNvSpPr txBox="1">
            <a:spLocks/>
          </p:cNvSpPr>
          <p:nvPr/>
        </p:nvSpPr>
        <p:spPr>
          <a:xfrm>
            <a:off x="2648415" y="6237312"/>
            <a:ext cx="3730328" cy="4881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/>
              <a:t>Année universitaire 2020/2021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2167059"/>
            <a:ext cx="6778625" cy="4525963"/>
          </a:xfrm>
        </p:spPr>
        <p:txBody>
          <a:bodyPr/>
          <a:lstStyle/>
          <a:p>
            <a:r>
              <a:rPr lang="fr-FR" sz="2200" dirty="0"/>
              <a:t>Candidat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— S’inscrire au système en remplissant les champs adresse     e-mail et mot de passe</a:t>
            </a:r>
            <a:br>
              <a:rPr lang="fr-FR" dirty="0"/>
            </a:br>
            <a:r>
              <a:rPr lang="fr-FR" dirty="0"/>
              <a:t>— Déposer son essai</a:t>
            </a:r>
            <a:br>
              <a:rPr lang="fr-FR" dirty="0"/>
            </a:br>
            <a:r>
              <a:rPr lang="fr-FR" dirty="0"/>
              <a:t>— Consulter le feedback de son essai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200" dirty="0"/>
              <a:t>Administrateur :</a:t>
            </a:r>
            <a:br>
              <a:rPr lang="fr-FR" dirty="0"/>
            </a:br>
            <a:r>
              <a:rPr lang="fr-FR" dirty="0"/>
              <a:t>— S’inscrire au système en remplissant les champs adresse e-mail et mot de passe</a:t>
            </a:r>
            <a:br>
              <a:rPr lang="fr-FR" dirty="0"/>
            </a:br>
            <a:r>
              <a:rPr lang="fr-FR" dirty="0"/>
              <a:t>— Gérer les utilisateurs par ajout, suppression ou modification 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10/27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7056313" cy="1152426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sz="4800" b="1" dirty="0">
                <a:latin typeface="+mn-lt"/>
              </a:rPr>
              <a:t>Spécification des  exigences</a:t>
            </a:r>
            <a:r>
              <a:rPr lang="fr-FR" sz="4800" b="1" dirty="0">
                <a:latin typeface="+mn-lt"/>
              </a:rPr>
              <a:t> (1/5)</a:t>
            </a:r>
            <a:endParaRPr lang="fr-F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4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2306485"/>
            <a:ext cx="6779096" cy="3528392"/>
          </a:xfrm>
        </p:spPr>
        <p:txBody>
          <a:bodyPr/>
          <a:lstStyle/>
          <a:p>
            <a:r>
              <a:rPr lang="fr-FR" sz="2200" dirty="0"/>
              <a:t>Professeur :</a:t>
            </a:r>
            <a:br>
              <a:rPr lang="fr-FR" dirty="0"/>
            </a:br>
            <a:r>
              <a:rPr lang="fr-FR" dirty="0"/>
              <a:t>— S’inscrire au système en remplissant les champs adresse e-mail et mot de passe</a:t>
            </a:r>
            <a:br>
              <a:rPr lang="fr-FR" dirty="0"/>
            </a:br>
            <a:r>
              <a:rPr lang="fr-FR" dirty="0"/>
              <a:t>— Ajouter un sujet en spécifiant le barème, le thème et la description</a:t>
            </a:r>
            <a:br>
              <a:rPr lang="fr-FR" dirty="0"/>
            </a:br>
            <a:r>
              <a:rPr lang="fr-FR" dirty="0"/>
              <a:t>— Consulter les feedbacks des essais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11/27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319749"/>
            <a:ext cx="7380312" cy="1368425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sz="4800" b="1" dirty="0">
                <a:latin typeface="+mn-lt"/>
              </a:rPr>
              <a:t>Spécification des  exigences</a:t>
            </a:r>
            <a:r>
              <a:rPr lang="fr-FR" sz="4800" b="1" dirty="0">
                <a:latin typeface="+mn-lt"/>
              </a:rPr>
              <a:t> (2/5)</a:t>
            </a:r>
            <a:endParaRPr lang="fr-F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38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12/27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7380312" cy="1368425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sz="4800" b="1" dirty="0">
                <a:latin typeface="+mn-lt"/>
              </a:rPr>
              <a:t>Spécification des  exigences</a:t>
            </a:r>
            <a:r>
              <a:rPr lang="fr-FR" sz="4800" b="1" dirty="0">
                <a:latin typeface="+mn-lt"/>
              </a:rPr>
              <a:t> (3/5)</a:t>
            </a:r>
            <a:endParaRPr lang="fr-FR" sz="4800" dirty="0">
              <a:latin typeface="+mn-lt"/>
            </a:endParaRPr>
          </a:p>
        </p:txBody>
      </p:sp>
      <p:sp>
        <p:nvSpPr>
          <p:cNvPr id="10" name="Google Shape;653;p34">
            <a:extLst>
              <a:ext uri="{FF2B5EF4-FFF2-40B4-BE49-F238E27FC236}">
                <a16:creationId xmlns:a16="http://schemas.microsoft.com/office/drawing/2014/main" id="{4867DF03-1952-4756-874D-9CF56F680B84}"/>
              </a:ext>
            </a:extLst>
          </p:cNvPr>
          <p:cNvSpPr/>
          <p:nvPr/>
        </p:nvSpPr>
        <p:spPr>
          <a:xfrm>
            <a:off x="4655109" y="3123845"/>
            <a:ext cx="1489255" cy="136842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D71E32-4E71-4D62-8C61-75FB8F536691}"/>
              </a:ext>
            </a:extLst>
          </p:cNvPr>
          <p:cNvSpPr txBox="1"/>
          <p:nvPr/>
        </p:nvSpPr>
        <p:spPr>
          <a:xfrm>
            <a:off x="4641159" y="343994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Besoins non</a:t>
            </a:r>
          </a:p>
          <a:p>
            <a:r>
              <a:rPr lang="fr-FR" dirty="0">
                <a:solidFill>
                  <a:schemeClr val="accent5"/>
                </a:solidFill>
              </a:rPr>
              <a:t>fonctionnels</a:t>
            </a:r>
          </a:p>
        </p:txBody>
      </p:sp>
      <p:cxnSp>
        <p:nvCxnSpPr>
          <p:cNvPr id="18" name="Google Shape;674;p34">
            <a:extLst>
              <a:ext uri="{FF2B5EF4-FFF2-40B4-BE49-F238E27FC236}">
                <a16:creationId xmlns:a16="http://schemas.microsoft.com/office/drawing/2014/main" id="{D01C3F3A-461C-4EE2-8048-E403A96F98A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25045" y="3050468"/>
            <a:ext cx="1016114" cy="7126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676;p34">
            <a:extLst>
              <a:ext uri="{FF2B5EF4-FFF2-40B4-BE49-F238E27FC236}">
                <a16:creationId xmlns:a16="http://schemas.microsoft.com/office/drawing/2014/main" id="{A092BACE-042A-48E1-8468-EC56E99BC6B5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6210820" y="3077758"/>
            <a:ext cx="855625" cy="6853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670;p34">
            <a:extLst>
              <a:ext uri="{FF2B5EF4-FFF2-40B4-BE49-F238E27FC236}">
                <a16:creationId xmlns:a16="http://schemas.microsoft.com/office/drawing/2014/main" id="{4543CAF6-CA3F-4F73-B3B2-A409E603861A}"/>
              </a:ext>
            </a:extLst>
          </p:cNvPr>
          <p:cNvSpPr/>
          <p:nvPr/>
        </p:nvSpPr>
        <p:spPr>
          <a:xfrm>
            <a:off x="1890281" y="2333920"/>
            <a:ext cx="1734764" cy="143309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70;p34">
            <a:extLst>
              <a:ext uri="{FF2B5EF4-FFF2-40B4-BE49-F238E27FC236}">
                <a16:creationId xmlns:a16="http://schemas.microsoft.com/office/drawing/2014/main" id="{C8E574C0-B780-4CCA-B8BE-5BB0C5B680B9}"/>
              </a:ext>
            </a:extLst>
          </p:cNvPr>
          <p:cNvSpPr/>
          <p:nvPr/>
        </p:nvSpPr>
        <p:spPr>
          <a:xfrm>
            <a:off x="7073171" y="2333919"/>
            <a:ext cx="1734764" cy="143309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70;p34">
            <a:extLst>
              <a:ext uri="{FF2B5EF4-FFF2-40B4-BE49-F238E27FC236}">
                <a16:creationId xmlns:a16="http://schemas.microsoft.com/office/drawing/2014/main" id="{584DF305-3AA6-4AD0-8781-28AC5634B8FD}"/>
              </a:ext>
            </a:extLst>
          </p:cNvPr>
          <p:cNvSpPr/>
          <p:nvPr/>
        </p:nvSpPr>
        <p:spPr>
          <a:xfrm>
            <a:off x="4503629" y="5314472"/>
            <a:ext cx="1782871" cy="1433095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EE0C9E1-F735-4B72-BD81-A0DCE440BAC8}"/>
              </a:ext>
            </a:extLst>
          </p:cNvPr>
          <p:cNvSpPr txBox="1"/>
          <p:nvPr/>
        </p:nvSpPr>
        <p:spPr>
          <a:xfrm>
            <a:off x="2078010" y="28930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Utilisabilité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D44821E-1F85-44D5-B4CB-70461B53214F}"/>
              </a:ext>
            </a:extLst>
          </p:cNvPr>
          <p:cNvSpPr txBox="1"/>
          <p:nvPr/>
        </p:nvSpPr>
        <p:spPr>
          <a:xfrm>
            <a:off x="7412203" y="289309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Fiabilité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46B5A31-D34C-47A2-BD3C-DA15280AE7BE}"/>
              </a:ext>
            </a:extLst>
          </p:cNvPr>
          <p:cNvSpPr txBox="1"/>
          <p:nvPr/>
        </p:nvSpPr>
        <p:spPr>
          <a:xfrm>
            <a:off x="4878403" y="57721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Rapidité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5C97C43-C5A3-4ADB-9B08-8E0CD72AF348}"/>
              </a:ext>
            </a:extLst>
          </p:cNvPr>
          <p:cNvCxnSpPr>
            <a:stCxn id="10" idx="2"/>
            <a:endCxn id="30" idx="0"/>
          </p:cNvCxnSpPr>
          <p:nvPr/>
        </p:nvCxnSpPr>
        <p:spPr bwMode="auto">
          <a:xfrm flipH="1">
            <a:off x="5395065" y="4492270"/>
            <a:ext cx="4672" cy="8222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BDEEA-E18E-4CEF-AF69-C84B63A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sz="4800" b="1" dirty="0" err="1"/>
              <a:t>Spécification</a:t>
            </a:r>
            <a:r>
              <a:rPr lang="en-US" sz="4800" b="1" dirty="0"/>
              <a:t> des  exigences</a:t>
            </a:r>
            <a:r>
              <a:rPr lang="fr-FR" sz="4800" b="1" dirty="0"/>
              <a:t> (4/5)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421CC-8E4A-4E60-936E-9CA591F8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/>
              <a:t>Diagramme Cas Utilisation: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8692E-60B5-474E-98BF-E53FFD0C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9744" y="6453188"/>
            <a:ext cx="4256112" cy="225425"/>
          </a:xfrm>
        </p:spPr>
        <p:txBody>
          <a:bodyPr/>
          <a:lstStyle/>
          <a:p>
            <a:r>
              <a:rPr lang="fr-FR" altLang="ru-RU" dirty="0">
                <a:solidFill>
                  <a:schemeClr val="accent5"/>
                </a:solidFill>
              </a:rPr>
              <a:t>Diagramme de cas utilisation globale 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CE0CC3-195D-4081-A2B5-96541F3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13/27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5B2012-2AE0-4056-909D-6A58F3AF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391558"/>
            <a:ext cx="6623968" cy="39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8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66637-1CFC-4D2A-A59E-B4665BED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sz="4800" b="1" dirty="0" err="1"/>
              <a:t>Spécification</a:t>
            </a:r>
            <a:r>
              <a:rPr lang="en-US" sz="4800" b="1" dirty="0"/>
              <a:t> des  exigences</a:t>
            </a:r>
            <a:r>
              <a:rPr lang="fr-FR" sz="4800" b="1" dirty="0"/>
              <a:t> (5/5)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7FAA6-5F6F-4C4A-861A-96D3F47E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/>
              <a:t>Diagramme de séquence système: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14681-9C5A-4761-985B-D28BFA9B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6079" y="6500333"/>
            <a:ext cx="3831704" cy="268287"/>
          </a:xfrm>
        </p:spPr>
        <p:txBody>
          <a:bodyPr/>
          <a:lstStyle/>
          <a:p>
            <a:r>
              <a:rPr lang="en-US" altLang="ru-RU" dirty="0" err="1">
                <a:solidFill>
                  <a:schemeClr val="accent5"/>
                </a:solidFill>
              </a:rPr>
              <a:t>Diagramme</a:t>
            </a:r>
            <a:r>
              <a:rPr lang="en-US" altLang="ru-RU" dirty="0">
                <a:solidFill>
                  <a:schemeClr val="accent5"/>
                </a:solidFill>
              </a:rPr>
              <a:t> de </a:t>
            </a:r>
            <a:r>
              <a:rPr lang="fr-FR" altLang="ru-RU" dirty="0">
                <a:solidFill>
                  <a:schemeClr val="accent5"/>
                </a:solidFill>
              </a:rPr>
              <a:t>séquence pour le scénario s’authentifier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97D97-F3A9-4186-A0BF-2FDE1CAF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14/27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BC0246-5BC8-4975-A994-B1BE53AD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20" y="2087703"/>
            <a:ext cx="6668184" cy="43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2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07375" cy="2304554"/>
          </a:xfrm>
        </p:spPr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sz="7200" b="1" dirty="0"/>
              <a:t>  Réalisation</a:t>
            </a:r>
            <a:r>
              <a:rPr lang="fr-FR" b="1" dirty="0"/>
              <a:t> </a:t>
            </a:r>
            <a:br>
              <a:rPr lang="en-US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ru-RU" sz="1200" dirty="0"/>
              <a:t>15/27</a:t>
            </a:r>
          </a:p>
        </p:txBody>
      </p:sp>
    </p:spTree>
    <p:extLst>
      <p:ext uri="{BB962C8B-B14F-4D97-AF65-F5344CB8AC3E}">
        <p14:creationId xmlns:p14="http://schemas.microsoft.com/office/powerpoint/2010/main" val="20310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DC175-3C38-4DF1-9F1B-DFF28186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sz="4800" b="1" dirty="0"/>
              <a:t>   Réalisation (1/8)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1307E-496D-4701-A2CE-1AFAAD88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516062"/>
            <a:ext cx="6778625" cy="4824413"/>
          </a:xfrm>
        </p:spPr>
        <p:txBody>
          <a:bodyPr/>
          <a:lstStyle/>
          <a:p>
            <a:r>
              <a:rPr lang="fr-FR" sz="2200" dirty="0"/>
              <a:t>Environnement de développement: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Python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Visual Studio Code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Visual Studio 2019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11.2.10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 SQL Server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err="1"/>
              <a:t>Jupyter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Node.JS</a:t>
            </a:r>
          </a:p>
          <a:p>
            <a:r>
              <a:rPr lang="fr-FR" sz="2200" dirty="0"/>
              <a:t>Langage de programmation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200" dirty="0"/>
              <a:t> </a:t>
            </a:r>
            <a:r>
              <a:rPr lang="fr-FR" dirty="0"/>
              <a:t>Python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C#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 err="1"/>
              <a:t>TypeScript</a:t>
            </a: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Html/CSS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JavaScript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2200" dirty="0"/>
          </a:p>
          <a:p>
            <a:pPr marL="1371600" lvl="3" indent="0">
              <a:buNone/>
            </a:pPr>
            <a:endParaRPr lang="fr-FR" sz="2200" dirty="0"/>
          </a:p>
          <a:p>
            <a:pPr marL="1257300" lvl="3" indent="0">
              <a:buNone/>
            </a:pPr>
            <a:r>
              <a:rPr lang="fr-FR" sz="2200" dirty="0"/>
              <a:t>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506066-6104-412F-9280-971A6CB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16/27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3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E9C54-3B2C-4C81-9382-304B1B13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sz="4800" b="1" dirty="0"/>
              <a:t>  Réalisation (2/8)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DDF89-33BC-42C9-AF0E-ACA44DD6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Pré-traitement des données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Sentence </a:t>
            </a:r>
            <a:r>
              <a:rPr lang="fr-FR" dirty="0" err="1"/>
              <a:t>Tokenization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Word </a:t>
            </a:r>
            <a:r>
              <a:rPr lang="fr-FR" dirty="0" err="1"/>
              <a:t>Tokenization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Élimination des mots vides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Lemmatisation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Orthographe </a:t>
            </a:r>
          </a:p>
          <a:p>
            <a:pPr marL="0" indent="0">
              <a:buNone/>
            </a:pPr>
            <a:r>
              <a:rPr lang="fr-FR" dirty="0"/>
              <a:t>La vérification de l'orthographe se fait par une fonction appelée </a:t>
            </a:r>
          </a:p>
          <a:p>
            <a:pPr marL="0" indent="0">
              <a:buNone/>
            </a:pPr>
            <a:r>
              <a:rPr lang="fr-FR" dirty="0"/>
              <a:t>"</a:t>
            </a:r>
            <a:r>
              <a:rPr lang="fr-FR" dirty="0" err="1"/>
              <a:t>correctText</a:t>
            </a:r>
            <a:r>
              <a:rPr lang="fr-FR" dirty="0"/>
              <a:t> ".</a:t>
            </a:r>
          </a:p>
          <a:p>
            <a:pPr marL="0" indent="0">
              <a:buNone/>
            </a:pPr>
            <a:r>
              <a:rPr lang="fr-FR" sz="2200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0410A-83CB-4CBA-A749-432B6ED9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2310BB-B1E3-4B60-95E9-AA8A773A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17/27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3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7E1CC-14FE-4B56-9116-49D7C4D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sz="4800" b="1" dirty="0"/>
              <a:t> Réalisation (3/8)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7ED0B-073F-4969-AB9F-A90DEC8C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200" dirty="0"/>
              <a:t>Analyse syntaxique </a:t>
            </a:r>
          </a:p>
          <a:p>
            <a:pPr marL="0" indent="0">
              <a:buNone/>
            </a:pPr>
            <a:r>
              <a:rPr lang="fr-FR" dirty="0"/>
              <a:t>       </a:t>
            </a:r>
            <a:r>
              <a:rPr lang="fr-FR" dirty="0" err="1"/>
              <a:t>Context</a:t>
            </a:r>
            <a:r>
              <a:rPr lang="fr-FR" dirty="0"/>
              <a:t> Free </a:t>
            </a:r>
            <a:r>
              <a:rPr lang="fr-FR" dirty="0" err="1"/>
              <a:t>Grammar</a:t>
            </a:r>
            <a:r>
              <a:rPr lang="fr-FR" dirty="0"/>
              <a:t> CFG:</a:t>
            </a:r>
          </a:p>
          <a:p>
            <a:pPr marL="0" indent="0">
              <a:buNone/>
            </a:pPr>
            <a:r>
              <a:rPr lang="fr-FR" dirty="0"/>
              <a:t>   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69783-3511-48AA-A4FE-336D9519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9872" y="6463506"/>
            <a:ext cx="3896072" cy="268287"/>
          </a:xfrm>
        </p:spPr>
        <p:txBody>
          <a:bodyPr/>
          <a:lstStyle/>
          <a:p>
            <a:r>
              <a:rPr lang="fr-FR" altLang="ru-RU" dirty="0">
                <a:solidFill>
                  <a:schemeClr val="accent5"/>
                </a:solidFill>
              </a:rPr>
              <a:t>Exemple d’un arbre syntaxique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2B596-C701-47B0-B0FF-874BE482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18/27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802221-F3EE-4ABD-8882-D01A0B2D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92896"/>
            <a:ext cx="5687864" cy="37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D1202-42DF-4D04-BF33-6959DF0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sz="4800" b="1" dirty="0"/>
              <a:t> Réalisation (4/8)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21FCD-5D5E-4C4E-A2C7-D1185623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Analyse sémantique</a:t>
            </a:r>
          </a:p>
          <a:p>
            <a:pPr marL="0" indent="0">
              <a:buNone/>
            </a:pPr>
            <a:r>
              <a:rPr lang="fr-FR" dirty="0"/>
              <a:t>L’analyse sémantique est réalisé en passant par les trois fonctions suivantes: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preprocess</a:t>
            </a:r>
            <a:r>
              <a:rPr lang="fr-FR" dirty="0"/>
              <a:t>-data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prepare</a:t>
            </a:r>
            <a:r>
              <a:rPr lang="fr-FR" dirty="0"/>
              <a:t>-corpus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gensim</a:t>
            </a:r>
            <a:r>
              <a:rPr lang="fr-FR" dirty="0"/>
              <a:t>-</a:t>
            </a:r>
            <a:r>
              <a:rPr lang="fr-FR" dirty="0" err="1"/>
              <a:t>lsa</a:t>
            </a:r>
            <a:r>
              <a:rPr lang="fr-FR" dirty="0"/>
              <a:t>-model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A61F2-36E7-4911-8FF3-3957CF7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E3984-FC79-4B96-B163-2579D4CA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19/27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9479-5DB2-4AC5-9DE3-BBD99A97242D}" type="slidenum">
              <a:rPr lang="en-GB" altLang="ru-RU" sz="1200" smtClean="0">
                <a:solidFill>
                  <a:schemeClr val="bg1">
                    <a:lumMod val="90000"/>
                  </a:schemeClr>
                </a:solidFill>
              </a:rPr>
              <a:pPr/>
              <a:t>2</a:t>
            </a:fld>
            <a:r>
              <a:rPr lang="en-GB" altLang="ru-RU" sz="1200" dirty="0">
                <a:solidFill>
                  <a:schemeClr val="bg1">
                    <a:lumMod val="90000"/>
                  </a:schemeClr>
                </a:solidFill>
              </a:rPr>
              <a:t>/27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8351838" cy="935038"/>
          </a:xfrm>
        </p:spPr>
        <p:txBody>
          <a:bodyPr/>
          <a:lstStyle/>
          <a:p>
            <a:pPr algn="ctr"/>
            <a:r>
              <a:rPr lang="fr-FR" sz="7200" b="1" dirty="0"/>
              <a:t>Plan</a:t>
            </a:r>
            <a:endParaRPr lang="uk-UA" altLang="ru-RU" sz="7200" b="1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A23E45B-D0D3-4BD1-9F1C-E54FF911ED12}"/>
              </a:ext>
            </a:extLst>
          </p:cNvPr>
          <p:cNvSpPr txBox="1">
            <a:spLocks/>
          </p:cNvSpPr>
          <p:nvPr/>
        </p:nvSpPr>
        <p:spPr>
          <a:xfrm>
            <a:off x="407638" y="1912425"/>
            <a:ext cx="7596336" cy="3896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masis MT Pro" panose="02040504050005020304" pitchFamily="18" charset="0"/>
                <a:ea typeface="+mn-ea"/>
                <a:cs typeface="+mn-cs"/>
              </a:rPr>
              <a:t>Introduction</a:t>
            </a:r>
          </a:p>
          <a:p>
            <a:pPr marL="857250" marR="0" lvl="1" indent="-4000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+mj-lt"/>
              <a:buAutoNum type="romanU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DADADA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Étude préliminaire</a:t>
            </a:r>
            <a:endParaRPr kumimoji="0" lang="en-US" sz="28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Amasis MT Pro" panose="020B0604020202020204" pitchFamily="18" charset="0"/>
              <a:ea typeface="+mn-ea"/>
              <a:cs typeface="+mn-cs"/>
            </a:endParaRPr>
          </a:p>
          <a:p>
            <a:pPr marL="857250" marR="0" lvl="1" indent="-4000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+mj-lt"/>
              <a:buAutoNum type="romanU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masis MT Pro" panose="020B0604020202020204" pitchFamily="18" charset="0"/>
                <a:ea typeface="+mn-ea"/>
                <a:cs typeface="+mn-cs"/>
              </a:rPr>
              <a:t>Spécification des exigences</a:t>
            </a:r>
          </a:p>
          <a:p>
            <a:pPr marL="857250" marR="0" lvl="1" indent="-4000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+mj-lt"/>
              <a:buAutoNum type="romanU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masis MT Pro" panose="020B0604020202020204" pitchFamily="18" charset="0"/>
                <a:ea typeface="+mn-ea"/>
                <a:cs typeface="+mn-cs"/>
              </a:rPr>
              <a:t>Réalisation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ysClr val="windowText" lastClr="000000">
                      <a:lumMod val="75000"/>
                      <a:lumOff val="25000"/>
                      <a:alpha val="10000"/>
                    </a:sys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ysClr val="windowText" lastClr="000000">
                      <a:alpha val="30000"/>
                    </a:sysClr>
                  </a:outerShdw>
                </a:effectLst>
                <a:uLnTx/>
                <a:uFillTx/>
                <a:latin typeface="Amasis MT Pro" panose="020B0604020202020204" pitchFamily="18" charset="0"/>
                <a:ea typeface="+mn-ea"/>
                <a:cs typeface="+mn-cs"/>
              </a:rPr>
              <a:t>Conclusion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Amasis MT Pro" panose="020B0604020202020204" pitchFamily="18" charset="0"/>
              <a:ea typeface="+mn-ea"/>
              <a:cs typeface="+mn-cs"/>
            </a:endParaRPr>
          </a:p>
          <a:p>
            <a:pPr marL="857250" marR="0" lvl="1" indent="-4000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+mj-lt"/>
              <a:buAutoNum type="romanU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Amasis MT Pro" panose="020B0604020202020204" pitchFamily="18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ysClr val="windowText" lastClr="000000">
                    <a:lumMod val="75000"/>
                    <a:lumOff val="25000"/>
                    <a:alpha val="10000"/>
                  </a:sys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ysClr val="windowText" lastClr="000000">
                    <a:alpha val="30000"/>
                  </a:sys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01B41-85BC-4C18-8300-0A9F6356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b="1" dirty="0"/>
              <a:t> </a:t>
            </a:r>
            <a:r>
              <a:rPr lang="fr-FR" sz="4800" b="1" dirty="0"/>
              <a:t>Réalisation (5/8)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741E3-4157-4866-9A0B-7A2C2597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Ponctuation</a:t>
            </a:r>
          </a:p>
          <a:p>
            <a:pPr marL="0" indent="0">
              <a:buNone/>
            </a:pPr>
            <a:r>
              <a:rPr lang="fr-FR" dirty="0"/>
              <a:t> TF-IDF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D9196-485B-4844-84DC-51F8FB21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80" y="6246019"/>
            <a:ext cx="4328120" cy="268287"/>
          </a:xfrm>
        </p:spPr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La valeur de TF-IDF sur le données de traitement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160F4-F208-492B-AB50-D94FA6B1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20/27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3A16DD-11A8-4346-9C19-8DD9E33E1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51" y="2492896"/>
            <a:ext cx="6372559" cy="31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906A-C21F-4CF3-9344-B330BD4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b="1" dirty="0"/>
              <a:t> </a:t>
            </a:r>
            <a:r>
              <a:rPr lang="fr-FR" sz="4800" b="1" dirty="0"/>
              <a:t>Réalisation (6/8)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0C6A0-CCAE-4997-9366-FFA876E6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Classifieur SVM: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9676B-1050-4C1B-9C37-A7731F4C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848" y="6267612"/>
            <a:ext cx="4416152" cy="330038"/>
          </a:xfrm>
        </p:spPr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SVM avec une limite optimale et une marge maximale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61BE8-CC87-4BD4-8D1E-02EFA771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21/27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097543-E594-440A-8773-AFF9D052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43" y="2348880"/>
            <a:ext cx="6377776" cy="3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A50A1-15CB-4FE5-B261-61C42B4A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fr-FR" b="1" dirty="0"/>
              <a:t> </a:t>
            </a:r>
            <a:r>
              <a:rPr lang="fr-FR" sz="4800" b="1" dirty="0"/>
              <a:t>Réalisation (7/8)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0AB22-BD5E-4EA7-86BF-E0F285B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/>
              <a:t>Diagramme d'activité: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DED2D-B1AC-4DAA-B53A-A639DB24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285" y="6505258"/>
            <a:ext cx="4329292" cy="233326"/>
          </a:xfrm>
        </p:spPr>
        <p:txBody>
          <a:bodyPr/>
          <a:lstStyle/>
          <a:p>
            <a:r>
              <a:rPr lang="fr-FR" altLang="ru-RU" dirty="0">
                <a:solidFill>
                  <a:schemeClr val="accent5"/>
                </a:solidFill>
              </a:rPr>
              <a:t>Diagramme d’activité </a:t>
            </a:r>
            <a:r>
              <a:rPr lang="fr-FR" dirty="0">
                <a:solidFill>
                  <a:schemeClr val="accent5"/>
                </a:solidFill>
              </a:rPr>
              <a:t>pour le cas d’utilisation "Ajouter un essai" 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5BCD8-E05E-4B5C-BA15-7F1CF775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22/27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DD054F-030D-4E4B-BD0C-D72225EF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20081"/>
            <a:ext cx="4874281" cy="44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122E8-640D-4D90-B349-BC9BA12E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fr-FR" sz="4800" b="1" dirty="0"/>
              <a:t> Réalisation (8/8)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9E9D0-89BD-4F29-9614-5DDDE666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/>
              <a:t>Diagramme de séquence objets: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107DAC-A8A9-45AF-95F9-5AF2056A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9838" y="6453188"/>
            <a:ext cx="4904184" cy="164052"/>
          </a:xfrm>
        </p:spPr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Diagramme de séquence objet pour le cas d’utilisation "Ajouter un sujet"</a:t>
            </a:r>
            <a:endParaRPr lang="ru-RU" altLang="ru-RU" dirty="0">
              <a:solidFill>
                <a:schemeClr val="accent5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FD11F-A467-403C-A5E7-F1988450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23/27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C905FD-7FED-4208-9B2A-A0569D277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93182"/>
            <a:ext cx="6200775" cy="41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F2202-EFAF-4CCD-B545-29F78D7B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2420888"/>
            <a:ext cx="8207375" cy="1155700"/>
          </a:xfrm>
        </p:spPr>
        <p:txBody>
          <a:bodyPr/>
          <a:lstStyle/>
          <a:p>
            <a:pPr algn="ctr"/>
            <a:r>
              <a:rPr lang="fr-FR" sz="7200" b="1" dirty="0"/>
              <a:t>Vidéo démo </a:t>
            </a:r>
            <a:endParaRPr lang="fr-FR" sz="7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D678D-E443-40DB-8FF4-48E0B24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ru-RU" sz="1200" dirty="0"/>
              <a:t>24/27</a:t>
            </a:r>
          </a:p>
        </p:txBody>
      </p:sp>
    </p:spTree>
    <p:extLst>
      <p:ext uri="{BB962C8B-B14F-4D97-AF65-F5344CB8AC3E}">
        <p14:creationId xmlns:p14="http://schemas.microsoft.com/office/powerpoint/2010/main" val="2148145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6F439-60BE-4F38-8533-B9EDBD7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/>
              <a:t>  Conclusion </a:t>
            </a:r>
            <a:r>
              <a:rPr lang="fr-FR" sz="4800" b="1" dirty="0"/>
              <a:t>(1/2)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E1D4D-7993-4261-80F1-8EA39553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Nous nous sommes proposés, dans notre projet, de créer une application web qui permet à un étudiant de déposer son essai écrit en anglais et de consulter son note d'une part et au professeur de poser son sujet d'une autre part.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3D5AF-6C57-4B7E-ADB1-CA5D5748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05A8B-0E91-4B67-AD42-DA000AA2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25/27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2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AB954-80E1-4601-851D-D3F58E66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  Conclusion </a:t>
            </a:r>
            <a:r>
              <a:rPr lang="fr-FR" sz="4800" b="1" dirty="0"/>
              <a:t>(2/2)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5B6C0-274E-40FE-AC96-E3721A12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des difficultés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Au niveau de l’analyse syntaxique, nous avons rencontré des problèmes dans les règles grammaticaux.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Au niveau de la ponctuation, nous avons un manque de data.</a:t>
            </a:r>
          </a:p>
          <a:p>
            <a:pPr lvl="1"/>
            <a:endParaRPr lang="fr-FR" dirty="0"/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Pour les recherches futures, il serait intéressant d'entraîner le modèle sur des données plus importantes ainsi que d’utiliser d’autres modèles de classification comme le LSTM . De plus, notre application serait capable d'intégrer d’autres langues.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CE3FA-1C81-4896-BDD6-221A685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1CA5E-316F-405E-A72D-10538228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26/27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2B097-D547-459C-915C-371A33B9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3" y="2492896"/>
            <a:ext cx="8207375" cy="1155700"/>
          </a:xfrm>
        </p:spPr>
        <p:txBody>
          <a:bodyPr/>
          <a:lstStyle/>
          <a:p>
            <a:pPr algn="ctr"/>
            <a:r>
              <a:rPr lang="fr-FR" sz="7200" b="1" dirty="0"/>
              <a:t>Merci de votre attention </a:t>
            </a:r>
            <a:endParaRPr lang="fr-FR" sz="7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4FD81-A71F-44B0-84B5-DD04A479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8B0-6AD8-4744-90F1-667AF148B78B}" type="slidenum">
              <a:rPr lang="en-GB" altLang="ru-RU" sz="1200" smtClean="0"/>
              <a:pPr/>
              <a:t>27</a:t>
            </a:fld>
            <a:r>
              <a:rPr lang="en-GB" altLang="ru-RU" sz="1200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414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200" smtClean="0">
                <a:solidFill>
                  <a:schemeClr val="accent5"/>
                </a:solidFill>
              </a:rPr>
              <a:pPr/>
              <a:t>3</a:t>
            </a:fld>
            <a:r>
              <a:rPr lang="fr-FR" altLang="ru-RU" sz="1200" dirty="0">
                <a:solidFill>
                  <a:schemeClr val="accent5"/>
                </a:solidFill>
              </a:rPr>
              <a:t>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73B69CA-7E8B-429F-BB11-1FE5CC07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926" y="0"/>
            <a:ext cx="6564864" cy="1233268"/>
          </a:xfrm>
        </p:spPr>
        <p:txBody>
          <a:bodyPr>
            <a:normAutofit/>
          </a:bodyPr>
          <a:lstStyle/>
          <a:p>
            <a:r>
              <a:rPr lang="fr-FR" sz="6000" dirty="0"/>
              <a:t>Introduction</a:t>
            </a:r>
            <a:endParaRPr lang="en-US" sz="60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7FB9A90-A208-4CAB-BD9B-1050AFBF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412776"/>
            <a:ext cx="7380312" cy="4557932"/>
          </a:xfrm>
        </p:spPr>
        <p:txBody>
          <a:bodyPr>
            <a:normAutofit/>
          </a:bodyPr>
          <a:lstStyle/>
          <a:p>
            <a:r>
              <a:rPr lang="fr-FR" sz="2400" dirty="0"/>
              <a:t>Problématique</a:t>
            </a:r>
          </a:p>
          <a:p>
            <a:pPr marL="400050" lvl="1" indent="0">
              <a:buNone/>
            </a:pPr>
            <a:r>
              <a:rPr lang="fr-FR" dirty="0">
                <a:effectLst/>
              </a:rPr>
              <a:t>La notation des essais cause beaucoup de problèmes   pour les                 professeurs qui souffrent de manque de temps ainsi que  les candidats qui risquent d’avoir des résultats inattendues.</a:t>
            </a:r>
            <a:br>
              <a:rPr lang="fr-FR" dirty="0"/>
            </a:br>
            <a:r>
              <a:rPr lang="fr-FR" dirty="0">
                <a:effectLst/>
              </a:rPr>
              <a:t>comment automatiser la notation des essais afin d’atteindre une certaine fiabilité?</a:t>
            </a:r>
            <a:br>
              <a:rPr lang="fr-FR" dirty="0">
                <a:effectLst/>
              </a:rPr>
            </a:br>
            <a:endParaRPr lang="en-US" dirty="0"/>
          </a:p>
          <a:p>
            <a:r>
              <a:rPr lang="en-US" sz="2400" dirty="0"/>
              <a:t>Objectif</a:t>
            </a:r>
          </a:p>
          <a:p>
            <a:pPr marL="400050" lvl="1" indent="0">
              <a:buNone/>
            </a:pPr>
            <a:r>
              <a:rPr lang="fr-FR" altLang="en-US" dirty="0"/>
              <a:t>Notre projet consiste  à développer une application web qui fait la notation automatique des essais écrits en anglais.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07375" cy="1155700"/>
          </a:xfrm>
        </p:spPr>
        <p:txBody>
          <a:bodyPr/>
          <a:lstStyle/>
          <a:p>
            <a:pPr marL="1143000" indent="-1143000">
              <a:buFont typeface="+mj-lt"/>
              <a:buAutoNum type="romanUcPeriod"/>
            </a:pPr>
            <a:r>
              <a:rPr lang="fr-FR" sz="7200" b="1" dirty="0"/>
              <a:t>Étude préliminaire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8B0-6AD8-4744-90F1-667AF148B78B}" type="slidenum">
              <a:rPr lang="en-GB" altLang="ru-RU" sz="1200" smtClean="0"/>
              <a:pPr/>
              <a:t>4</a:t>
            </a:fld>
            <a:r>
              <a:rPr lang="en-GB" altLang="ru-RU" sz="1200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6271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5375" y="2183649"/>
            <a:ext cx="6599113" cy="4269539"/>
          </a:xfrm>
        </p:spPr>
        <p:txBody>
          <a:bodyPr/>
          <a:lstStyle/>
          <a:p>
            <a:r>
              <a:rPr lang="fr-FR" sz="2800" b="1" dirty="0">
                <a:latin typeface="+mj-lt"/>
              </a:rPr>
              <a:t>Normes</a:t>
            </a:r>
            <a:r>
              <a:rPr lang="fr-FR" sz="2800" b="1" dirty="0"/>
              <a:t> :</a:t>
            </a:r>
          </a:p>
          <a:p>
            <a:pPr marL="400050" lvl="1" indent="0">
              <a:buNone/>
            </a:pPr>
            <a:r>
              <a:rPr lang="fr-FR" dirty="0"/>
              <a:t>Automted scoring est basé sur quatre principaux axes :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fr-FR" dirty="0"/>
              <a:t>Orthographe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fr-FR" dirty="0"/>
              <a:t>Syntaxe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fr-FR" dirty="0"/>
              <a:t> Sémantique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fr-FR" dirty="0"/>
              <a:t>Ponctuation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62-4290-4056-AF96-1D9FB00F80BB}" type="slidenum">
              <a:rPr lang="ru-RU" altLang="ru-RU" sz="1200" smtClean="0">
                <a:solidFill>
                  <a:schemeClr val="accent5"/>
                </a:solidFill>
              </a:rPr>
              <a:pPr/>
              <a:t>5</a:t>
            </a:fld>
            <a:r>
              <a:rPr lang="fr-FR" altLang="ru-RU" sz="1200" dirty="0">
                <a:solidFill>
                  <a:schemeClr val="accent5"/>
                </a:solidFill>
              </a:rPr>
              <a:t>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908175" y="260350"/>
            <a:ext cx="7056313" cy="11430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4800" b="1" dirty="0">
                <a:latin typeface="+mn-lt"/>
              </a:rPr>
              <a:t>Étude préliminaire (1/4)</a:t>
            </a:r>
            <a:endParaRPr lang="fr-F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26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>
                <a:latin typeface="+mj-lt"/>
              </a:rPr>
              <a:t>Étude de l’existant : </a:t>
            </a:r>
          </a:p>
          <a:p>
            <a:endParaRPr lang="fr-FR" sz="2800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88059" y="6227523"/>
            <a:ext cx="4896544" cy="517139"/>
          </a:xfrm>
        </p:spPr>
        <p:txBody>
          <a:bodyPr/>
          <a:lstStyle/>
          <a:p>
            <a:r>
              <a:rPr lang="fr-FR" sz="1400" dirty="0">
                <a:solidFill>
                  <a:srgbClr val="000000"/>
                </a:solidFill>
              </a:rPr>
              <a:t>http ://www.intellimetric.com/direct/ </a:t>
            </a:r>
            <a:br>
              <a:rPr lang="fr-FR" sz="1400" dirty="0">
                <a:solidFill>
                  <a:srgbClr val="000000"/>
                </a:solidFill>
              </a:rPr>
            </a:br>
            <a:endParaRPr lang="ru-RU" altLang="ru-RU" sz="1400" dirty="0">
              <a:solidFill>
                <a:srgbClr val="00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86" y="2194298"/>
            <a:ext cx="6336233" cy="3960440"/>
          </a:xfrm>
          <a:prstGeom prst="rect">
            <a:avLst/>
          </a:prstGeom>
        </p:spPr>
      </p:pic>
      <p:sp>
        <p:nvSpPr>
          <p:cNvPr id="9" name="Titre 6"/>
          <p:cNvSpPr>
            <a:spLocks noGrp="1"/>
          </p:cNvSpPr>
          <p:nvPr>
            <p:ph type="title"/>
          </p:nvPr>
        </p:nvSpPr>
        <p:spPr>
          <a:xfrm>
            <a:off x="1908175" y="260350"/>
            <a:ext cx="7056313" cy="11430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4800" b="1" dirty="0">
                <a:latin typeface="+mn-lt"/>
              </a:rPr>
              <a:t>Étude préliminaire (2/4)</a:t>
            </a:r>
            <a:endParaRPr lang="fr-FR" sz="48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E77BD-51C2-4D8E-A390-AD46F3C9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68287"/>
          </a:xfrm>
        </p:spPr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6/27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1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39" y="1340768"/>
            <a:ext cx="6920384" cy="4608364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51920" y="6319044"/>
            <a:ext cx="2895600" cy="268287"/>
          </a:xfrm>
        </p:spPr>
        <p:txBody>
          <a:bodyPr/>
          <a:lstStyle/>
          <a:p>
            <a:r>
              <a:rPr lang="fr-FR" sz="1400" dirty="0">
                <a:solidFill>
                  <a:srgbClr val="000000"/>
                </a:solidFill>
              </a:rPr>
              <a:t>https ://www.ets.org/erater/about </a:t>
            </a:r>
            <a:br>
              <a:rPr lang="fr-FR" sz="1400" dirty="0">
                <a:solidFill>
                  <a:srgbClr val="000000"/>
                </a:solidFill>
              </a:rPr>
            </a:br>
            <a:endParaRPr lang="ru-RU" altLang="ru-RU" sz="1400" dirty="0">
              <a:solidFill>
                <a:srgbClr val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7/27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1908175" y="260350"/>
            <a:ext cx="7056313" cy="11430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4800" b="1" dirty="0">
                <a:latin typeface="+mn-lt"/>
              </a:rPr>
              <a:t>Étude préliminaire (3/4)</a:t>
            </a:r>
            <a:endParaRPr lang="fr-F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815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47018" y="2289360"/>
            <a:ext cx="6778625" cy="3944691"/>
          </a:xfrm>
        </p:spPr>
        <p:txBody>
          <a:bodyPr/>
          <a:lstStyle/>
          <a:p>
            <a:r>
              <a:rPr lang="fr-FR" sz="2800" b="1" dirty="0">
                <a:latin typeface="+mj-lt"/>
              </a:rPr>
              <a:t>Solution proposée :</a:t>
            </a:r>
          </a:p>
          <a:p>
            <a:pPr marL="400050" lvl="1" indent="0">
              <a:buNone/>
            </a:pPr>
            <a:r>
              <a:rPr lang="fr-FR" dirty="0"/>
              <a:t>développer une application web cohérente qui note la production écrite suivant les quatre normes déjà cités auparavant 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altLang="ru-RU" sz="1200" dirty="0">
                <a:solidFill>
                  <a:schemeClr val="accent5"/>
                </a:solidFill>
              </a:rPr>
              <a:t>8/27</a:t>
            </a:r>
            <a:endParaRPr lang="ru-RU" altLang="ru-RU" sz="1200" dirty="0">
              <a:solidFill>
                <a:schemeClr val="accent5"/>
              </a:solidFill>
            </a:endParaRPr>
          </a:p>
        </p:txBody>
      </p:sp>
      <p:pic>
        <p:nvPicPr>
          <p:cNvPr id="8" name="Image 7" descr="pngwave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789040"/>
            <a:ext cx="2176738" cy="2225875"/>
          </a:xfrm>
          <a:prstGeom prst="rect">
            <a:avLst/>
          </a:prstGeom>
        </p:spPr>
      </p:pic>
      <p:sp>
        <p:nvSpPr>
          <p:cNvPr id="9" name="Titre 6"/>
          <p:cNvSpPr>
            <a:spLocks noGrp="1"/>
          </p:cNvSpPr>
          <p:nvPr>
            <p:ph type="title"/>
          </p:nvPr>
        </p:nvSpPr>
        <p:spPr>
          <a:xfrm>
            <a:off x="1908173" y="260648"/>
            <a:ext cx="7056313" cy="11430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4800" b="1" dirty="0">
                <a:latin typeface="+mn-lt"/>
              </a:rPr>
              <a:t>Étude préliminaire (4/4)</a:t>
            </a:r>
            <a:endParaRPr lang="fr-F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6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8B0-6AD8-4744-90F1-667AF148B78B}" type="slidenum">
              <a:rPr lang="en-GB" altLang="ru-RU" sz="1200" smtClean="0"/>
              <a:pPr/>
              <a:t>9</a:t>
            </a:fld>
            <a:r>
              <a:rPr lang="en-GB" altLang="ru-RU" sz="1200" dirty="0"/>
              <a:t>/27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8207375" cy="2952328"/>
          </a:xfrm>
        </p:spPr>
        <p:txBody>
          <a:bodyPr/>
          <a:lstStyle/>
          <a:p>
            <a:pPr marL="1143000" indent="-1143000">
              <a:buFont typeface="+mj-lt"/>
              <a:buAutoNum type="romanUcPeriod" startAt="2"/>
            </a:pPr>
            <a:r>
              <a:rPr lang="en-US" sz="7200" b="1" dirty="0"/>
              <a:t>Spécification des  exigences</a:t>
            </a:r>
            <a:br>
              <a:rPr lang="en-US" sz="7200" dirty="0"/>
            </a:b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02743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not11">
      <a:dk1>
        <a:srgbClr val="F2F9F7"/>
      </a:dk1>
      <a:lt1>
        <a:srgbClr val="EAEAEA"/>
      </a:lt1>
      <a:dk2>
        <a:srgbClr val="F7FBFA"/>
      </a:dk2>
      <a:lt2>
        <a:srgbClr val="FFFFFF"/>
      </a:lt2>
      <a:accent1>
        <a:srgbClr val="6A6A6A"/>
      </a:accent1>
      <a:accent2>
        <a:srgbClr val="89A5B8"/>
      </a:accent2>
      <a:accent3>
        <a:srgbClr val="88B798"/>
      </a:accent3>
      <a:accent4>
        <a:srgbClr val="656B79"/>
      </a:accent4>
      <a:accent5>
        <a:srgbClr val="362E33"/>
      </a:accent5>
      <a:accent6>
        <a:srgbClr val="633201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1058</TotalTime>
  <Words>855</Words>
  <Application>Microsoft Office PowerPoint</Application>
  <PresentationFormat>Affichage à l'écran (4:3)</PresentationFormat>
  <Paragraphs>160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8" baseType="lpstr">
      <vt:lpstr>Amasis MT Pro</vt:lpstr>
      <vt:lpstr>Arial</vt:lpstr>
      <vt:lpstr>Calibri</vt:lpstr>
      <vt:lpstr>Calibri Light</vt:lpstr>
      <vt:lpstr>Calisto MT</vt:lpstr>
      <vt:lpstr>Courier New</vt:lpstr>
      <vt:lpstr>Times New Roman</vt:lpstr>
      <vt:lpstr>Wingdings</vt:lpstr>
      <vt:lpstr>Wingdings 2</vt:lpstr>
      <vt:lpstr>template</vt:lpstr>
      <vt:lpstr>Custom Design</vt:lpstr>
      <vt:lpstr>Ministère de l’Enseignement supérieur et de la Recherche scientifique  Université de la Mannouba Ecole Nationale des Sciences de l’Informatique </vt:lpstr>
      <vt:lpstr>Plan</vt:lpstr>
      <vt:lpstr>Introduction</vt:lpstr>
      <vt:lpstr>Étude préliminaire</vt:lpstr>
      <vt:lpstr>Étude préliminaire (1/4)</vt:lpstr>
      <vt:lpstr>Étude préliminaire (2/4)</vt:lpstr>
      <vt:lpstr>Étude préliminaire (3/4)</vt:lpstr>
      <vt:lpstr>Étude préliminaire (4/4)</vt:lpstr>
      <vt:lpstr>Spécification des  exigences </vt:lpstr>
      <vt:lpstr>Spécification des  exigences (1/5)</vt:lpstr>
      <vt:lpstr>Spécification des  exigences (2/5)</vt:lpstr>
      <vt:lpstr>Spécification des  exigences (3/5)</vt:lpstr>
      <vt:lpstr>Spécification des  exigences (4/5)</vt:lpstr>
      <vt:lpstr>Spécification des  exigences (5/5)</vt:lpstr>
      <vt:lpstr>  Réalisation  </vt:lpstr>
      <vt:lpstr>   Réalisation (1/8)</vt:lpstr>
      <vt:lpstr>  Réalisation (2/8)</vt:lpstr>
      <vt:lpstr> Réalisation (3/8)</vt:lpstr>
      <vt:lpstr> Réalisation (4/8)</vt:lpstr>
      <vt:lpstr> Réalisation (5/8)</vt:lpstr>
      <vt:lpstr> Réalisation (6/8)</vt:lpstr>
      <vt:lpstr> Réalisation (7/8)</vt:lpstr>
      <vt:lpstr> Réalisation (8/8)</vt:lpstr>
      <vt:lpstr>Vidéo démo </vt:lpstr>
      <vt:lpstr>  Conclusion (1/2)</vt:lpstr>
      <vt:lpstr>  Conclusion (2/2)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maha.montassar</cp:lastModifiedBy>
  <cp:revision>46</cp:revision>
  <dcterms:created xsi:type="dcterms:W3CDTF">2019-06-25T11:06:16Z</dcterms:created>
  <dcterms:modified xsi:type="dcterms:W3CDTF">2021-06-15T20:47:41Z</dcterms:modified>
</cp:coreProperties>
</file>