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123-B374-4788-8C7B-BDAC0032ED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21D86D-A2DE-499B-BCED-B30DE099D0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0E328B-D2CE-4B43-8B3B-05AB5B1C9A88}"/>
              </a:ext>
            </a:extLst>
          </p:cNvPr>
          <p:cNvSpPr>
            <a:spLocks noGrp="1"/>
          </p:cNvSpPr>
          <p:nvPr>
            <p:ph type="dt" sz="half" idx="10"/>
          </p:nvPr>
        </p:nvSpPr>
        <p:spPr/>
        <p:txBody>
          <a:bodyPr/>
          <a:lstStyle/>
          <a:p>
            <a:fld id="{3E50BA4C-B902-4470-8DEC-25A9FB8EF14E}" type="datetimeFigureOut">
              <a:rPr lang="en-US" smtClean="0"/>
              <a:t>4/16/2021</a:t>
            </a:fld>
            <a:endParaRPr lang="en-US"/>
          </a:p>
        </p:txBody>
      </p:sp>
      <p:sp>
        <p:nvSpPr>
          <p:cNvPr id="5" name="Footer Placeholder 4">
            <a:extLst>
              <a:ext uri="{FF2B5EF4-FFF2-40B4-BE49-F238E27FC236}">
                <a16:creationId xmlns:a16="http://schemas.microsoft.com/office/drawing/2014/main" id="{4A49A4E6-FE0D-4FBD-8E1B-10D07B8B2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0D1C8-E5A6-439C-B135-6DA177431465}"/>
              </a:ext>
            </a:extLst>
          </p:cNvPr>
          <p:cNvSpPr>
            <a:spLocks noGrp="1"/>
          </p:cNvSpPr>
          <p:nvPr>
            <p:ph type="sldNum" sz="quarter" idx="12"/>
          </p:nvPr>
        </p:nvSpPr>
        <p:spPr/>
        <p:txBody>
          <a:bodyPr/>
          <a:lstStyle/>
          <a:p>
            <a:fld id="{391F783E-09EF-4605-8376-F35FA5D50B70}" type="slidenum">
              <a:rPr lang="en-US" smtClean="0"/>
              <a:t>‹#›</a:t>
            </a:fld>
            <a:endParaRPr lang="en-US"/>
          </a:p>
        </p:txBody>
      </p:sp>
    </p:spTree>
    <p:extLst>
      <p:ext uri="{BB962C8B-B14F-4D97-AF65-F5344CB8AC3E}">
        <p14:creationId xmlns:p14="http://schemas.microsoft.com/office/powerpoint/2010/main" val="1309725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7A32-EDCA-47A1-A384-3FA35ED4A3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3AC070-3376-4CDE-87EA-8C61675C6E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1F1E0-DD35-4E0F-9506-6439CD897470}"/>
              </a:ext>
            </a:extLst>
          </p:cNvPr>
          <p:cNvSpPr>
            <a:spLocks noGrp="1"/>
          </p:cNvSpPr>
          <p:nvPr>
            <p:ph type="dt" sz="half" idx="10"/>
          </p:nvPr>
        </p:nvSpPr>
        <p:spPr/>
        <p:txBody>
          <a:bodyPr/>
          <a:lstStyle/>
          <a:p>
            <a:fld id="{3E50BA4C-B902-4470-8DEC-25A9FB8EF14E}" type="datetimeFigureOut">
              <a:rPr lang="en-US" smtClean="0"/>
              <a:t>4/16/2021</a:t>
            </a:fld>
            <a:endParaRPr lang="en-US"/>
          </a:p>
        </p:txBody>
      </p:sp>
      <p:sp>
        <p:nvSpPr>
          <p:cNvPr id="5" name="Footer Placeholder 4">
            <a:extLst>
              <a:ext uri="{FF2B5EF4-FFF2-40B4-BE49-F238E27FC236}">
                <a16:creationId xmlns:a16="http://schemas.microsoft.com/office/drawing/2014/main" id="{97C72ACA-EFA5-4255-AB6E-1B246F5B6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72A38-F8DD-4673-8890-55D72D117719}"/>
              </a:ext>
            </a:extLst>
          </p:cNvPr>
          <p:cNvSpPr>
            <a:spLocks noGrp="1"/>
          </p:cNvSpPr>
          <p:nvPr>
            <p:ph type="sldNum" sz="quarter" idx="12"/>
          </p:nvPr>
        </p:nvSpPr>
        <p:spPr/>
        <p:txBody>
          <a:bodyPr/>
          <a:lstStyle/>
          <a:p>
            <a:fld id="{391F783E-09EF-4605-8376-F35FA5D50B70}" type="slidenum">
              <a:rPr lang="en-US" smtClean="0"/>
              <a:t>‹#›</a:t>
            </a:fld>
            <a:endParaRPr lang="en-US"/>
          </a:p>
        </p:txBody>
      </p:sp>
    </p:spTree>
    <p:extLst>
      <p:ext uri="{BB962C8B-B14F-4D97-AF65-F5344CB8AC3E}">
        <p14:creationId xmlns:p14="http://schemas.microsoft.com/office/powerpoint/2010/main" val="147721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107E92-4A79-4A92-BE6A-387F4DBEE6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301BD8-0ED0-4F4A-8C83-0EC1E70F38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F567F-F642-4C16-8E6D-AE129BC4B6BE}"/>
              </a:ext>
            </a:extLst>
          </p:cNvPr>
          <p:cNvSpPr>
            <a:spLocks noGrp="1"/>
          </p:cNvSpPr>
          <p:nvPr>
            <p:ph type="dt" sz="half" idx="10"/>
          </p:nvPr>
        </p:nvSpPr>
        <p:spPr/>
        <p:txBody>
          <a:bodyPr/>
          <a:lstStyle/>
          <a:p>
            <a:fld id="{3E50BA4C-B902-4470-8DEC-25A9FB8EF14E}" type="datetimeFigureOut">
              <a:rPr lang="en-US" smtClean="0"/>
              <a:t>4/16/2021</a:t>
            </a:fld>
            <a:endParaRPr lang="en-US"/>
          </a:p>
        </p:txBody>
      </p:sp>
      <p:sp>
        <p:nvSpPr>
          <p:cNvPr id="5" name="Footer Placeholder 4">
            <a:extLst>
              <a:ext uri="{FF2B5EF4-FFF2-40B4-BE49-F238E27FC236}">
                <a16:creationId xmlns:a16="http://schemas.microsoft.com/office/drawing/2014/main" id="{EB577529-546B-4A86-8409-2EEC26EE2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BB7DF-6080-4E8F-8F7D-642F6DD02695}"/>
              </a:ext>
            </a:extLst>
          </p:cNvPr>
          <p:cNvSpPr>
            <a:spLocks noGrp="1"/>
          </p:cNvSpPr>
          <p:nvPr>
            <p:ph type="sldNum" sz="quarter" idx="12"/>
          </p:nvPr>
        </p:nvSpPr>
        <p:spPr/>
        <p:txBody>
          <a:bodyPr/>
          <a:lstStyle/>
          <a:p>
            <a:fld id="{391F783E-09EF-4605-8376-F35FA5D50B70}" type="slidenum">
              <a:rPr lang="en-US" smtClean="0"/>
              <a:t>‹#›</a:t>
            </a:fld>
            <a:endParaRPr lang="en-US"/>
          </a:p>
        </p:txBody>
      </p:sp>
    </p:spTree>
    <p:extLst>
      <p:ext uri="{BB962C8B-B14F-4D97-AF65-F5344CB8AC3E}">
        <p14:creationId xmlns:p14="http://schemas.microsoft.com/office/powerpoint/2010/main" val="231211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BA3E-2F16-4927-8F9B-D65A40FED1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E6849-B45D-4161-ABD6-EEA2ADBA36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95D80-B0A5-485D-9329-71628B9810FA}"/>
              </a:ext>
            </a:extLst>
          </p:cNvPr>
          <p:cNvSpPr>
            <a:spLocks noGrp="1"/>
          </p:cNvSpPr>
          <p:nvPr>
            <p:ph type="dt" sz="half" idx="10"/>
          </p:nvPr>
        </p:nvSpPr>
        <p:spPr/>
        <p:txBody>
          <a:bodyPr/>
          <a:lstStyle/>
          <a:p>
            <a:fld id="{3E50BA4C-B902-4470-8DEC-25A9FB8EF14E}" type="datetimeFigureOut">
              <a:rPr lang="en-US" smtClean="0"/>
              <a:t>4/16/2021</a:t>
            </a:fld>
            <a:endParaRPr lang="en-US"/>
          </a:p>
        </p:txBody>
      </p:sp>
      <p:sp>
        <p:nvSpPr>
          <p:cNvPr id="5" name="Footer Placeholder 4">
            <a:extLst>
              <a:ext uri="{FF2B5EF4-FFF2-40B4-BE49-F238E27FC236}">
                <a16:creationId xmlns:a16="http://schemas.microsoft.com/office/drawing/2014/main" id="{52789703-5B85-4B3F-BA72-F4256237D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13D43-FD4E-4194-BB75-15B3AE7DD158}"/>
              </a:ext>
            </a:extLst>
          </p:cNvPr>
          <p:cNvSpPr>
            <a:spLocks noGrp="1"/>
          </p:cNvSpPr>
          <p:nvPr>
            <p:ph type="sldNum" sz="quarter" idx="12"/>
          </p:nvPr>
        </p:nvSpPr>
        <p:spPr/>
        <p:txBody>
          <a:bodyPr/>
          <a:lstStyle/>
          <a:p>
            <a:fld id="{391F783E-09EF-4605-8376-F35FA5D50B70}" type="slidenum">
              <a:rPr lang="en-US" smtClean="0"/>
              <a:t>‹#›</a:t>
            </a:fld>
            <a:endParaRPr lang="en-US"/>
          </a:p>
        </p:txBody>
      </p:sp>
    </p:spTree>
    <p:extLst>
      <p:ext uri="{BB962C8B-B14F-4D97-AF65-F5344CB8AC3E}">
        <p14:creationId xmlns:p14="http://schemas.microsoft.com/office/powerpoint/2010/main" val="72514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E46F-2AD9-4CD8-8A0B-E4BA6080E2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D6FE7C-48C9-44A4-9A96-040C23D238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4D968A-888D-42E6-B0C7-359FB2269FE2}"/>
              </a:ext>
            </a:extLst>
          </p:cNvPr>
          <p:cNvSpPr>
            <a:spLocks noGrp="1"/>
          </p:cNvSpPr>
          <p:nvPr>
            <p:ph type="dt" sz="half" idx="10"/>
          </p:nvPr>
        </p:nvSpPr>
        <p:spPr/>
        <p:txBody>
          <a:bodyPr/>
          <a:lstStyle/>
          <a:p>
            <a:fld id="{3E50BA4C-B902-4470-8DEC-25A9FB8EF14E}" type="datetimeFigureOut">
              <a:rPr lang="en-US" smtClean="0"/>
              <a:t>4/16/2021</a:t>
            </a:fld>
            <a:endParaRPr lang="en-US"/>
          </a:p>
        </p:txBody>
      </p:sp>
      <p:sp>
        <p:nvSpPr>
          <p:cNvPr id="5" name="Footer Placeholder 4">
            <a:extLst>
              <a:ext uri="{FF2B5EF4-FFF2-40B4-BE49-F238E27FC236}">
                <a16:creationId xmlns:a16="http://schemas.microsoft.com/office/drawing/2014/main" id="{F2D0C34A-4F12-45D8-8FE7-6F43CE563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266DC-4F62-4331-AB6D-25F4C97CC9F7}"/>
              </a:ext>
            </a:extLst>
          </p:cNvPr>
          <p:cNvSpPr>
            <a:spLocks noGrp="1"/>
          </p:cNvSpPr>
          <p:nvPr>
            <p:ph type="sldNum" sz="quarter" idx="12"/>
          </p:nvPr>
        </p:nvSpPr>
        <p:spPr/>
        <p:txBody>
          <a:bodyPr/>
          <a:lstStyle/>
          <a:p>
            <a:fld id="{391F783E-09EF-4605-8376-F35FA5D50B70}" type="slidenum">
              <a:rPr lang="en-US" smtClean="0"/>
              <a:t>‹#›</a:t>
            </a:fld>
            <a:endParaRPr lang="en-US"/>
          </a:p>
        </p:txBody>
      </p:sp>
    </p:spTree>
    <p:extLst>
      <p:ext uri="{BB962C8B-B14F-4D97-AF65-F5344CB8AC3E}">
        <p14:creationId xmlns:p14="http://schemas.microsoft.com/office/powerpoint/2010/main" val="289597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209B-E5EF-4399-9564-91C7E89805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1D342C-EA28-4564-833D-0136365583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5D33C8-7154-4DE0-ADAA-F78A71B98F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E1CBE6-8A83-4010-8EE9-EC0F9DC5DFF2}"/>
              </a:ext>
            </a:extLst>
          </p:cNvPr>
          <p:cNvSpPr>
            <a:spLocks noGrp="1"/>
          </p:cNvSpPr>
          <p:nvPr>
            <p:ph type="dt" sz="half" idx="10"/>
          </p:nvPr>
        </p:nvSpPr>
        <p:spPr/>
        <p:txBody>
          <a:bodyPr/>
          <a:lstStyle/>
          <a:p>
            <a:fld id="{3E50BA4C-B902-4470-8DEC-25A9FB8EF14E}" type="datetimeFigureOut">
              <a:rPr lang="en-US" smtClean="0"/>
              <a:t>4/16/2021</a:t>
            </a:fld>
            <a:endParaRPr lang="en-US"/>
          </a:p>
        </p:txBody>
      </p:sp>
      <p:sp>
        <p:nvSpPr>
          <p:cNvPr id="6" name="Footer Placeholder 5">
            <a:extLst>
              <a:ext uri="{FF2B5EF4-FFF2-40B4-BE49-F238E27FC236}">
                <a16:creationId xmlns:a16="http://schemas.microsoft.com/office/drawing/2014/main" id="{57DCE184-D0AC-4100-B16C-33872246A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1C9FC-B3D5-4A35-A4EC-F9CC8ADE742A}"/>
              </a:ext>
            </a:extLst>
          </p:cNvPr>
          <p:cNvSpPr>
            <a:spLocks noGrp="1"/>
          </p:cNvSpPr>
          <p:nvPr>
            <p:ph type="sldNum" sz="quarter" idx="12"/>
          </p:nvPr>
        </p:nvSpPr>
        <p:spPr/>
        <p:txBody>
          <a:bodyPr/>
          <a:lstStyle/>
          <a:p>
            <a:fld id="{391F783E-09EF-4605-8376-F35FA5D50B70}" type="slidenum">
              <a:rPr lang="en-US" smtClean="0"/>
              <a:t>‹#›</a:t>
            </a:fld>
            <a:endParaRPr lang="en-US"/>
          </a:p>
        </p:txBody>
      </p:sp>
    </p:spTree>
    <p:extLst>
      <p:ext uri="{BB962C8B-B14F-4D97-AF65-F5344CB8AC3E}">
        <p14:creationId xmlns:p14="http://schemas.microsoft.com/office/powerpoint/2010/main" val="338333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C633-B5FD-4749-892F-6773CAB374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B61191-EDA1-49E9-A07C-206140B6C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BCBBCC-1815-400C-AABD-7F3BC939B1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DE580D-9044-40C3-96D7-8846D56989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23FBFA-44D6-45C6-A86C-3C8EAC6F23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076F36-F9AB-43F3-8707-33F9E4D6A758}"/>
              </a:ext>
            </a:extLst>
          </p:cNvPr>
          <p:cNvSpPr>
            <a:spLocks noGrp="1"/>
          </p:cNvSpPr>
          <p:nvPr>
            <p:ph type="dt" sz="half" idx="10"/>
          </p:nvPr>
        </p:nvSpPr>
        <p:spPr/>
        <p:txBody>
          <a:bodyPr/>
          <a:lstStyle/>
          <a:p>
            <a:fld id="{3E50BA4C-B902-4470-8DEC-25A9FB8EF14E}" type="datetimeFigureOut">
              <a:rPr lang="en-US" smtClean="0"/>
              <a:t>4/16/2021</a:t>
            </a:fld>
            <a:endParaRPr lang="en-US"/>
          </a:p>
        </p:txBody>
      </p:sp>
      <p:sp>
        <p:nvSpPr>
          <p:cNvPr id="8" name="Footer Placeholder 7">
            <a:extLst>
              <a:ext uri="{FF2B5EF4-FFF2-40B4-BE49-F238E27FC236}">
                <a16:creationId xmlns:a16="http://schemas.microsoft.com/office/drawing/2014/main" id="{70B5D106-CB2A-4500-8D4A-FFF6457C5F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0E86F5-E20E-44CD-A0CF-78F83BEB39FD}"/>
              </a:ext>
            </a:extLst>
          </p:cNvPr>
          <p:cNvSpPr>
            <a:spLocks noGrp="1"/>
          </p:cNvSpPr>
          <p:nvPr>
            <p:ph type="sldNum" sz="quarter" idx="12"/>
          </p:nvPr>
        </p:nvSpPr>
        <p:spPr/>
        <p:txBody>
          <a:bodyPr/>
          <a:lstStyle/>
          <a:p>
            <a:fld id="{391F783E-09EF-4605-8376-F35FA5D50B70}" type="slidenum">
              <a:rPr lang="en-US" smtClean="0"/>
              <a:t>‹#›</a:t>
            </a:fld>
            <a:endParaRPr lang="en-US"/>
          </a:p>
        </p:txBody>
      </p:sp>
    </p:spTree>
    <p:extLst>
      <p:ext uri="{BB962C8B-B14F-4D97-AF65-F5344CB8AC3E}">
        <p14:creationId xmlns:p14="http://schemas.microsoft.com/office/powerpoint/2010/main" val="338869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A01F-D368-4CC2-8344-2135914424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3D99DD-6AA5-4F71-B84B-9ECF212C3CAC}"/>
              </a:ext>
            </a:extLst>
          </p:cNvPr>
          <p:cNvSpPr>
            <a:spLocks noGrp="1"/>
          </p:cNvSpPr>
          <p:nvPr>
            <p:ph type="dt" sz="half" idx="10"/>
          </p:nvPr>
        </p:nvSpPr>
        <p:spPr/>
        <p:txBody>
          <a:bodyPr/>
          <a:lstStyle/>
          <a:p>
            <a:fld id="{3E50BA4C-B902-4470-8DEC-25A9FB8EF14E}" type="datetimeFigureOut">
              <a:rPr lang="en-US" smtClean="0"/>
              <a:t>4/16/2021</a:t>
            </a:fld>
            <a:endParaRPr lang="en-US"/>
          </a:p>
        </p:txBody>
      </p:sp>
      <p:sp>
        <p:nvSpPr>
          <p:cNvPr id="4" name="Footer Placeholder 3">
            <a:extLst>
              <a:ext uri="{FF2B5EF4-FFF2-40B4-BE49-F238E27FC236}">
                <a16:creationId xmlns:a16="http://schemas.microsoft.com/office/drawing/2014/main" id="{835029FB-F9CB-49F2-ABFE-70744610F5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A9B54C-E7C1-4890-B475-732AB7CFAF08}"/>
              </a:ext>
            </a:extLst>
          </p:cNvPr>
          <p:cNvSpPr>
            <a:spLocks noGrp="1"/>
          </p:cNvSpPr>
          <p:nvPr>
            <p:ph type="sldNum" sz="quarter" idx="12"/>
          </p:nvPr>
        </p:nvSpPr>
        <p:spPr/>
        <p:txBody>
          <a:bodyPr/>
          <a:lstStyle/>
          <a:p>
            <a:fld id="{391F783E-09EF-4605-8376-F35FA5D50B70}" type="slidenum">
              <a:rPr lang="en-US" smtClean="0"/>
              <a:t>‹#›</a:t>
            </a:fld>
            <a:endParaRPr lang="en-US"/>
          </a:p>
        </p:txBody>
      </p:sp>
    </p:spTree>
    <p:extLst>
      <p:ext uri="{BB962C8B-B14F-4D97-AF65-F5344CB8AC3E}">
        <p14:creationId xmlns:p14="http://schemas.microsoft.com/office/powerpoint/2010/main" val="127042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BF1A95-393F-43E4-944E-B94A7CBC23E7}"/>
              </a:ext>
            </a:extLst>
          </p:cNvPr>
          <p:cNvSpPr>
            <a:spLocks noGrp="1"/>
          </p:cNvSpPr>
          <p:nvPr>
            <p:ph type="dt" sz="half" idx="10"/>
          </p:nvPr>
        </p:nvSpPr>
        <p:spPr/>
        <p:txBody>
          <a:bodyPr/>
          <a:lstStyle/>
          <a:p>
            <a:fld id="{3E50BA4C-B902-4470-8DEC-25A9FB8EF14E}" type="datetimeFigureOut">
              <a:rPr lang="en-US" smtClean="0"/>
              <a:t>4/16/2021</a:t>
            </a:fld>
            <a:endParaRPr lang="en-US"/>
          </a:p>
        </p:txBody>
      </p:sp>
      <p:sp>
        <p:nvSpPr>
          <p:cNvPr id="3" name="Footer Placeholder 2">
            <a:extLst>
              <a:ext uri="{FF2B5EF4-FFF2-40B4-BE49-F238E27FC236}">
                <a16:creationId xmlns:a16="http://schemas.microsoft.com/office/drawing/2014/main" id="{9F57A686-B06C-47EA-90F9-6969D1BD58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8553AF-AAD0-4CDF-A80E-7B6ED53B031D}"/>
              </a:ext>
            </a:extLst>
          </p:cNvPr>
          <p:cNvSpPr>
            <a:spLocks noGrp="1"/>
          </p:cNvSpPr>
          <p:nvPr>
            <p:ph type="sldNum" sz="quarter" idx="12"/>
          </p:nvPr>
        </p:nvSpPr>
        <p:spPr/>
        <p:txBody>
          <a:bodyPr/>
          <a:lstStyle/>
          <a:p>
            <a:fld id="{391F783E-09EF-4605-8376-F35FA5D50B70}" type="slidenum">
              <a:rPr lang="en-US" smtClean="0"/>
              <a:t>‹#›</a:t>
            </a:fld>
            <a:endParaRPr lang="en-US"/>
          </a:p>
        </p:txBody>
      </p:sp>
    </p:spTree>
    <p:extLst>
      <p:ext uri="{BB962C8B-B14F-4D97-AF65-F5344CB8AC3E}">
        <p14:creationId xmlns:p14="http://schemas.microsoft.com/office/powerpoint/2010/main" val="304511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E275-8C01-4A4B-8322-ED52925E3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FD305-4B02-4F53-B62C-293E4FC05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2783A7-536A-46B2-940D-F2DFDE66A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3EA479-93AB-4841-AD6D-D1A789645C0F}"/>
              </a:ext>
            </a:extLst>
          </p:cNvPr>
          <p:cNvSpPr>
            <a:spLocks noGrp="1"/>
          </p:cNvSpPr>
          <p:nvPr>
            <p:ph type="dt" sz="half" idx="10"/>
          </p:nvPr>
        </p:nvSpPr>
        <p:spPr/>
        <p:txBody>
          <a:bodyPr/>
          <a:lstStyle/>
          <a:p>
            <a:fld id="{3E50BA4C-B902-4470-8DEC-25A9FB8EF14E}" type="datetimeFigureOut">
              <a:rPr lang="en-US" smtClean="0"/>
              <a:t>4/16/2021</a:t>
            </a:fld>
            <a:endParaRPr lang="en-US"/>
          </a:p>
        </p:txBody>
      </p:sp>
      <p:sp>
        <p:nvSpPr>
          <p:cNvPr id="6" name="Footer Placeholder 5">
            <a:extLst>
              <a:ext uri="{FF2B5EF4-FFF2-40B4-BE49-F238E27FC236}">
                <a16:creationId xmlns:a16="http://schemas.microsoft.com/office/drawing/2014/main" id="{2DBCE557-3926-493E-AFA2-B78AF0419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615746-4BAD-4531-960C-1A33CF19EC54}"/>
              </a:ext>
            </a:extLst>
          </p:cNvPr>
          <p:cNvSpPr>
            <a:spLocks noGrp="1"/>
          </p:cNvSpPr>
          <p:nvPr>
            <p:ph type="sldNum" sz="quarter" idx="12"/>
          </p:nvPr>
        </p:nvSpPr>
        <p:spPr/>
        <p:txBody>
          <a:bodyPr/>
          <a:lstStyle/>
          <a:p>
            <a:fld id="{391F783E-09EF-4605-8376-F35FA5D50B70}" type="slidenum">
              <a:rPr lang="en-US" smtClean="0"/>
              <a:t>‹#›</a:t>
            </a:fld>
            <a:endParaRPr lang="en-US"/>
          </a:p>
        </p:txBody>
      </p:sp>
    </p:spTree>
    <p:extLst>
      <p:ext uri="{BB962C8B-B14F-4D97-AF65-F5344CB8AC3E}">
        <p14:creationId xmlns:p14="http://schemas.microsoft.com/office/powerpoint/2010/main" val="6985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6905-8C21-4DB1-8252-68492AB07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C1B3AE-131D-40D4-8EE3-B352435BD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CB2895-7577-4B4D-98AA-5B51B74CD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642204-7AA2-4B4E-A774-62EF215B7281}"/>
              </a:ext>
            </a:extLst>
          </p:cNvPr>
          <p:cNvSpPr>
            <a:spLocks noGrp="1"/>
          </p:cNvSpPr>
          <p:nvPr>
            <p:ph type="dt" sz="half" idx="10"/>
          </p:nvPr>
        </p:nvSpPr>
        <p:spPr/>
        <p:txBody>
          <a:bodyPr/>
          <a:lstStyle/>
          <a:p>
            <a:fld id="{3E50BA4C-B902-4470-8DEC-25A9FB8EF14E}" type="datetimeFigureOut">
              <a:rPr lang="en-US" smtClean="0"/>
              <a:t>4/16/2021</a:t>
            </a:fld>
            <a:endParaRPr lang="en-US"/>
          </a:p>
        </p:txBody>
      </p:sp>
      <p:sp>
        <p:nvSpPr>
          <p:cNvPr id="6" name="Footer Placeholder 5">
            <a:extLst>
              <a:ext uri="{FF2B5EF4-FFF2-40B4-BE49-F238E27FC236}">
                <a16:creationId xmlns:a16="http://schemas.microsoft.com/office/drawing/2014/main" id="{FE76AD7F-D21F-488C-9BE9-AF481675D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01D0A1-84EE-44B1-9ACC-554AE4CF77C3}"/>
              </a:ext>
            </a:extLst>
          </p:cNvPr>
          <p:cNvSpPr>
            <a:spLocks noGrp="1"/>
          </p:cNvSpPr>
          <p:nvPr>
            <p:ph type="sldNum" sz="quarter" idx="12"/>
          </p:nvPr>
        </p:nvSpPr>
        <p:spPr/>
        <p:txBody>
          <a:bodyPr/>
          <a:lstStyle/>
          <a:p>
            <a:fld id="{391F783E-09EF-4605-8376-F35FA5D50B70}" type="slidenum">
              <a:rPr lang="en-US" smtClean="0"/>
              <a:t>‹#›</a:t>
            </a:fld>
            <a:endParaRPr lang="en-US"/>
          </a:p>
        </p:txBody>
      </p:sp>
    </p:spTree>
    <p:extLst>
      <p:ext uri="{BB962C8B-B14F-4D97-AF65-F5344CB8AC3E}">
        <p14:creationId xmlns:p14="http://schemas.microsoft.com/office/powerpoint/2010/main" val="207073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5FA7E-9E17-4E44-9F23-DA1C46F33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E4D770-E4CB-4DA4-828B-76F3A186F8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C4144-6D9F-4B79-A7E9-2005E2BD4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0BA4C-B902-4470-8DEC-25A9FB8EF14E}" type="datetimeFigureOut">
              <a:rPr lang="en-US" smtClean="0"/>
              <a:t>4/16/2021</a:t>
            </a:fld>
            <a:endParaRPr lang="en-US"/>
          </a:p>
        </p:txBody>
      </p:sp>
      <p:sp>
        <p:nvSpPr>
          <p:cNvPr id="5" name="Footer Placeholder 4">
            <a:extLst>
              <a:ext uri="{FF2B5EF4-FFF2-40B4-BE49-F238E27FC236}">
                <a16:creationId xmlns:a16="http://schemas.microsoft.com/office/drawing/2014/main" id="{13087B45-7070-49FC-A85C-AD652A5538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63619-828B-426C-AB6E-D9059B26A6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F783E-09EF-4605-8376-F35FA5D50B70}" type="slidenum">
              <a:rPr lang="en-US" smtClean="0"/>
              <a:t>‹#›</a:t>
            </a:fld>
            <a:endParaRPr lang="en-US"/>
          </a:p>
        </p:txBody>
      </p:sp>
    </p:spTree>
    <p:extLst>
      <p:ext uri="{BB962C8B-B14F-4D97-AF65-F5344CB8AC3E}">
        <p14:creationId xmlns:p14="http://schemas.microsoft.com/office/powerpoint/2010/main" val="12413732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62C8-8331-4FFC-B4A0-709D44D88FE2}"/>
              </a:ext>
            </a:extLst>
          </p:cNvPr>
          <p:cNvSpPr>
            <a:spLocks noGrp="1"/>
          </p:cNvSpPr>
          <p:nvPr>
            <p:ph type="ctrTitle"/>
          </p:nvPr>
        </p:nvSpPr>
        <p:spPr>
          <a:xfrm>
            <a:off x="347750" y="1500445"/>
            <a:ext cx="11563002" cy="2443943"/>
          </a:xfrm>
        </p:spPr>
        <p:txBody>
          <a:bodyPr>
            <a:normAutofit/>
          </a:bodyPr>
          <a:lstStyle/>
          <a:p>
            <a:r>
              <a:rPr lang="en-US" sz="5400" b="1" dirty="0"/>
              <a:t>Analyzing data for number of stations Per location and bicycle trips to gain insights on which location has higher traffic</a:t>
            </a:r>
            <a:endParaRPr lang="en-US" sz="5400" dirty="0"/>
          </a:p>
        </p:txBody>
      </p:sp>
    </p:spTree>
    <p:extLst>
      <p:ext uri="{BB962C8B-B14F-4D97-AF65-F5344CB8AC3E}">
        <p14:creationId xmlns:p14="http://schemas.microsoft.com/office/powerpoint/2010/main" val="343935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2497-E706-41FC-80FE-A3631513414A}"/>
              </a:ext>
            </a:extLst>
          </p:cNvPr>
          <p:cNvSpPr>
            <a:spLocks noGrp="1"/>
          </p:cNvSpPr>
          <p:nvPr>
            <p:ph type="title" idx="4294967295"/>
          </p:nvPr>
        </p:nvSpPr>
        <p:spPr>
          <a:xfrm>
            <a:off x="279400" y="200025"/>
            <a:ext cx="11912600" cy="506413"/>
          </a:xfrm>
        </p:spPr>
        <p:txBody>
          <a:bodyPr>
            <a:normAutofit fontScale="90000"/>
          </a:bodyPr>
          <a:lstStyle/>
          <a:p>
            <a:r>
              <a:rPr lang="en-US" sz="2800" b="1" dirty="0"/>
              <a:t>Part 1 investigating station data from the file "Public_transportation_infrastructure.xlsx"</a:t>
            </a:r>
            <a:endParaRPr lang="en-US" sz="2800" dirty="0"/>
          </a:p>
        </p:txBody>
      </p:sp>
      <p:pic>
        <p:nvPicPr>
          <p:cNvPr id="1026" name="Picture 2">
            <a:extLst>
              <a:ext uri="{FF2B5EF4-FFF2-40B4-BE49-F238E27FC236}">
                <a16:creationId xmlns:a16="http://schemas.microsoft.com/office/drawing/2014/main" id="{ADB8B3A0-356B-4FEA-A270-205FF1F31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3641" y="811224"/>
            <a:ext cx="5593311" cy="55287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1AC7B47-C10C-45F0-B909-E57ED9EBD735}"/>
              </a:ext>
            </a:extLst>
          </p:cNvPr>
          <p:cNvSpPr/>
          <p:nvPr/>
        </p:nvSpPr>
        <p:spPr>
          <a:xfrm>
            <a:off x="205048" y="811224"/>
            <a:ext cx="6096000" cy="646331"/>
          </a:xfrm>
          <a:prstGeom prst="rect">
            <a:avLst/>
          </a:prstGeom>
        </p:spPr>
        <p:txBody>
          <a:bodyPr>
            <a:spAutoFit/>
          </a:bodyPr>
          <a:lstStyle/>
          <a:p>
            <a:r>
              <a:rPr lang="en-US" b="1" dirty="0">
                <a:solidFill>
                  <a:srgbClr val="000000"/>
                </a:solidFill>
                <a:latin typeface="Helvetica Neue"/>
              </a:rPr>
              <a:t>The following questions are </a:t>
            </a:r>
            <a:r>
              <a:rPr lang="en-US" b="1">
                <a:solidFill>
                  <a:srgbClr val="000000"/>
                </a:solidFill>
                <a:latin typeface="Helvetica Neue"/>
              </a:rPr>
              <a:t>of interest</a:t>
            </a:r>
            <a:endParaRPr lang="en-US" b="1" dirty="0">
              <a:solidFill>
                <a:srgbClr val="000000"/>
              </a:solidFill>
              <a:latin typeface="Helvetica Neue"/>
            </a:endParaRPr>
          </a:p>
          <a:p>
            <a:r>
              <a:rPr lang="en-US" dirty="0">
                <a:solidFill>
                  <a:srgbClr val="000000"/>
                </a:solidFill>
                <a:latin typeface="Helvetica Neue"/>
              </a:rPr>
              <a:t>1- which location has the most stations?</a:t>
            </a:r>
          </a:p>
        </p:txBody>
      </p:sp>
      <p:sp>
        <p:nvSpPr>
          <p:cNvPr id="5" name="Rectangle 4">
            <a:extLst>
              <a:ext uri="{FF2B5EF4-FFF2-40B4-BE49-F238E27FC236}">
                <a16:creationId xmlns:a16="http://schemas.microsoft.com/office/drawing/2014/main" id="{899DABAA-CE1C-4F84-ABC6-4A41964352F4}"/>
              </a:ext>
            </a:extLst>
          </p:cNvPr>
          <p:cNvSpPr/>
          <p:nvPr/>
        </p:nvSpPr>
        <p:spPr>
          <a:xfrm>
            <a:off x="205048" y="1562341"/>
            <a:ext cx="6096000" cy="646331"/>
          </a:xfrm>
          <a:prstGeom prst="rect">
            <a:avLst/>
          </a:prstGeom>
        </p:spPr>
        <p:txBody>
          <a:bodyPr>
            <a:spAutoFit/>
          </a:bodyPr>
          <a:lstStyle/>
          <a:p>
            <a:r>
              <a:rPr lang="en-US" dirty="0">
                <a:solidFill>
                  <a:srgbClr val="000000"/>
                </a:solidFill>
                <a:latin typeface="Helvetica Neue"/>
              </a:rPr>
              <a:t>Using Univariate Exploration In this section, investigate count of number of stations Per location</a:t>
            </a:r>
            <a:endParaRPr lang="en-US" dirty="0"/>
          </a:p>
        </p:txBody>
      </p:sp>
      <p:sp>
        <p:nvSpPr>
          <p:cNvPr id="6" name="Rectangle 5">
            <a:extLst>
              <a:ext uri="{FF2B5EF4-FFF2-40B4-BE49-F238E27FC236}">
                <a16:creationId xmlns:a16="http://schemas.microsoft.com/office/drawing/2014/main" id="{63FE64D4-A031-4EDB-A7D8-1565E8AE46B9}"/>
              </a:ext>
            </a:extLst>
          </p:cNvPr>
          <p:cNvSpPr/>
          <p:nvPr/>
        </p:nvSpPr>
        <p:spPr>
          <a:xfrm>
            <a:off x="205048" y="2313458"/>
            <a:ext cx="6096000" cy="3970318"/>
          </a:xfrm>
          <a:prstGeom prst="rect">
            <a:avLst/>
          </a:prstGeom>
        </p:spPr>
        <p:txBody>
          <a:bodyPr>
            <a:spAutoFit/>
          </a:bodyPr>
          <a:lstStyle/>
          <a:p>
            <a:r>
              <a:rPr lang="en-US" dirty="0">
                <a:solidFill>
                  <a:srgbClr val="000000"/>
                </a:solidFill>
                <a:latin typeface="Helvetica Neue"/>
              </a:rPr>
              <a:t>As shown by the  graph we would conclude that the top 10 locations to be nominated are: </a:t>
            </a:r>
            <a:r>
              <a:rPr lang="en-US" dirty="0"/>
              <a:t> </a:t>
            </a:r>
          </a:p>
          <a:p>
            <a:pPr marL="342900" indent="-342900">
              <a:buFont typeface="+mj-lt"/>
              <a:buAutoNum type="arabicPeriod"/>
            </a:pPr>
            <a:r>
              <a:rPr lang="en-US" dirty="0"/>
              <a:t>'Oslo </a:t>
            </a:r>
            <a:r>
              <a:rPr lang="en-US" dirty="0" err="1"/>
              <a:t>bussterminal</a:t>
            </a:r>
            <a:r>
              <a:rPr lang="en-US" dirty="0"/>
              <a:t>'</a:t>
            </a:r>
          </a:p>
          <a:p>
            <a:pPr marL="342900" indent="-342900">
              <a:buFont typeface="+mj-lt"/>
              <a:buAutoNum type="arabicPeriod"/>
            </a:pPr>
            <a:r>
              <a:rPr lang="en-US" dirty="0"/>
              <a:t>'</a:t>
            </a:r>
            <a:r>
              <a:rPr lang="en-US" dirty="0" err="1"/>
              <a:t>Grorud</a:t>
            </a:r>
            <a:r>
              <a:rPr lang="en-US" dirty="0"/>
              <a:t> T',</a:t>
            </a:r>
          </a:p>
          <a:p>
            <a:pPr marL="342900" indent="-342900">
              <a:buFont typeface="+mj-lt"/>
              <a:buAutoNum type="arabicPeriod"/>
            </a:pPr>
            <a:r>
              <a:rPr lang="en-US" dirty="0" err="1"/>
              <a:t>Majorstuen</a:t>
            </a:r>
            <a:r>
              <a:rPr lang="en-US" dirty="0"/>
              <a:t>'</a:t>
            </a:r>
          </a:p>
          <a:p>
            <a:pPr marL="342900" indent="-342900">
              <a:buFont typeface="+mj-lt"/>
              <a:buAutoNum type="arabicPeriod"/>
            </a:pPr>
            <a:r>
              <a:rPr lang="en-US" dirty="0" err="1"/>
              <a:t>Jernbanetorget</a:t>
            </a:r>
            <a:r>
              <a:rPr lang="en-US" dirty="0"/>
              <a:t>',</a:t>
            </a:r>
          </a:p>
          <a:p>
            <a:pPr marL="342900" indent="-342900">
              <a:buFont typeface="+mj-lt"/>
              <a:buAutoNum type="arabicPeriod"/>
            </a:pPr>
            <a:r>
              <a:rPr lang="en-US" dirty="0"/>
              <a:t>'Oslo S'</a:t>
            </a:r>
          </a:p>
          <a:p>
            <a:pPr marL="342900" indent="-342900">
              <a:buFont typeface="+mj-lt"/>
              <a:buAutoNum type="arabicPeriod"/>
            </a:pPr>
            <a:r>
              <a:rPr lang="en-US" dirty="0"/>
              <a:t>'Oslo S </a:t>
            </a:r>
            <a:r>
              <a:rPr lang="en-US" dirty="0" err="1"/>
              <a:t>Trelastgata</a:t>
            </a:r>
            <a:r>
              <a:rPr lang="en-US" dirty="0"/>
              <a:t>'</a:t>
            </a:r>
          </a:p>
          <a:p>
            <a:pPr marL="342900" indent="-342900">
              <a:buFont typeface="+mj-lt"/>
              <a:buAutoNum type="arabicPeriod"/>
            </a:pPr>
            <a:r>
              <a:rPr lang="en-US" dirty="0"/>
              <a:t>'</a:t>
            </a:r>
            <a:r>
              <a:rPr lang="en-US" dirty="0" err="1"/>
              <a:t>Lillestrøm</a:t>
            </a:r>
            <a:r>
              <a:rPr lang="en-US" dirty="0"/>
              <a:t> </a:t>
            </a:r>
            <a:r>
              <a:rPr lang="en-US" dirty="0" err="1"/>
              <a:t>bussterminal</a:t>
            </a:r>
            <a:r>
              <a:rPr lang="en-US" dirty="0"/>
              <a:t>'</a:t>
            </a:r>
          </a:p>
          <a:p>
            <a:pPr marL="342900" indent="-342900">
              <a:buFont typeface="+mj-lt"/>
              <a:buAutoNum type="arabicPeriod"/>
            </a:pPr>
            <a:r>
              <a:rPr lang="en-US" dirty="0"/>
              <a:t>'</a:t>
            </a:r>
            <a:r>
              <a:rPr lang="en-US" dirty="0" err="1"/>
              <a:t>Lørenskog</a:t>
            </a:r>
            <a:r>
              <a:rPr lang="en-US" dirty="0"/>
              <a:t> </a:t>
            </a:r>
            <a:r>
              <a:rPr lang="en-US" dirty="0" err="1"/>
              <a:t>sentrum</a:t>
            </a:r>
            <a:r>
              <a:rPr lang="en-US" dirty="0"/>
              <a:t>'</a:t>
            </a:r>
          </a:p>
          <a:p>
            <a:pPr marL="342900" indent="-342900">
              <a:buFont typeface="+mj-lt"/>
              <a:buAutoNum type="arabicPeriod"/>
            </a:pPr>
            <a:r>
              <a:rPr lang="en-US" dirty="0"/>
              <a:t>'Lysaker </a:t>
            </a:r>
            <a:r>
              <a:rPr lang="en-US" dirty="0" err="1"/>
              <a:t>stasjon</a:t>
            </a:r>
            <a:r>
              <a:rPr lang="en-US" dirty="0"/>
              <a:t>'</a:t>
            </a:r>
          </a:p>
          <a:p>
            <a:pPr marL="342900" indent="-342900">
              <a:buFont typeface="+mj-lt"/>
              <a:buAutoNum type="arabicPeriod"/>
            </a:pPr>
            <a:r>
              <a:rPr lang="en-US" dirty="0"/>
              <a:t>'</a:t>
            </a:r>
            <a:r>
              <a:rPr lang="en-US" dirty="0" err="1"/>
              <a:t>Mortensrud</a:t>
            </a:r>
            <a:r>
              <a:rPr lang="en-US" dirty="0"/>
              <a:t> T'</a:t>
            </a:r>
          </a:p>
          <a:p>
            <a:endParaRPr lang="en-US" dirty="0">
              <a:solidFill>
                <a:srgbClr val="000000"/>
              </a:solidFill>
              <a:latin typeface="Helvetica Neue"/>
            </a:endParaRPr>
          </a:p>
          <a:p>
            <a:endParaRPr lang="en-US" dirty="0"/>
          </a:p>
        </p:txBody>
      </p:sp>
    </p:spTree>
    <p:extLst>
      <p:ext uri="{BB962C8B-B14F-4D97-AF65-F5344CB8AC3E}">
        <p14:creationId xmlns:p14="http://schemas.microsoft.com/office/powerpoint/2010/main" val="152860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2497-E706-41FC-80FE-A3631513414A}"/>
              </a:ext>
            </a:extLst>
          </p:cNvPr>
          <p:cNvSpPr>
            <a:spLocks noGrp="1"/>
          </p:cNvSpPr>
          <p:nvPr>
            <p:ph type="title" idx="4294967295"/>
          </p:nvPr>
        </p:nvSpPr>
        <p:spPr>
          <a:xfrm>
            <a:off x="223904" y="100113"/>
            <a:ext cx="11912600" cy="404151"/>
          </a:xfrm>
        </p:spPr>
        <p:txBody>
          <a:bodyPr>
            <a:noAutofit/>
          </a:bodyPr>
          <a:lstStyle/>
          <a:p>
            <a:r>
              <a:rPr lang="en-US" sz="2400" b="1" dirty="0"/>
              <a:t>Part 2 </a:t>
            </a:r>
            <a:r>
              <a:rPr lang="en-US" sz="2400" b="1" dirty="0" err="1"/>
              <a:t>invetigating</a:t>
            </a:r>
            <a:r>
              <a:rPr lang="en-US" sz="2400" b="1" dirty="0"/>
              <a:t> bicycle trip data from the file "Bysykkeloversikt_2019.xlsx"</a:t>
            </a:r>
            <a:endParaRPr lang="en-US" sz="2400" dirty="0"/>
          </a:p>
        </p:txBody>
      </p:sp>
      <p:sp>
        <p:nvSpPr>
          <p:cNvPr id="4" name="Rectangle 3">
            <a:extLst>
              <a:ext uri="{FF2B5EF4-FFF2-40B4-BE49-F238E27FC236}">
                <a16:creationId xmlns:a16="http://schemas.microsoft.com/office/drawing/2014/main" id="{20905092-5739-4A4A-B738-8EC803BB48D8}"/>
              </a:ext>
            </a:extLst>
          </p:cNvPr>
          <p:cNvSpPr/>
          <p:nvPr/>
        </p:nvSpPr>
        <p:spPr>
          <a:xfrm>
            <a:off x="116382" y="626929"/>
            <a:ext cx="6611851" cy="1323439"/>
          </a:xfrm>
          <a:prstGeom prst="rect">
            <a:avLst/>
          </a:prstGeom>
        </p:spPr>
        <p:txBody>
          <a:bodyPr wrap="square">
            <a:spAutoFit/>
          </a:bodyPr>
          <a:lstStyle/>
          <a:p>
            <a:pPr algn="just"/>
            <a:r>
              <a:rPr lang="en-US" sz="1600" b="1" dirty="0">
                <a:solidFill>
                  <a:srgbClr val="000000"/>
                </a:solidFill>
                <a:latin typeface="Helvetica Neue"/>
              </a:rPr>
              <a:t>The following questions are of interest</a:t>
            </a:r>
          </a:p>
          <a:p>
            <a:pPr marL="342900" indent="-342900" algn="just">
              <a:buFont typeface="+mj-lt"/>
              <a:buAutoNum type="arabicPeriod"/>
            </a:pPr>
            <a:r>
              <a:rPr lang="en-US" sz="1600" dirty="0">
                <a:solidFill>
                  <a:srgbClr val="000000"/>
                </a:solidFill>
                <a:latin typeface="Helvetica Neue"/>
              </a:rPr>
              <a:t>which location has the most visits for the both start of the trip or the end of the trip</a:t>
            </a:r>
          </a:p>
          <a:p>
            <a:pPr marL="342900" indent="-342900" algn="just">
              <a:buFont typeface="+mj-lt"/>
              <a:buAutoNum type="arabicPeriod"/>
            </a:pPr>
            <a:r>
              <a:rPr lang="en-US" sz="1600" dirty="0">
                <a:solidFill>
                  <a:srgbClr val="000000"/>
                </a:solidFill>
                <a:latin typeface="Helvetica Neue"/>
              </a:rPr>
              <a:t>which location has the most visits for Start of trip</a:t>
            </a:r>
          </a:p>
          <a:p>
            <a:pPr marL="342900" indent="-342900" algn="just">
              <a:buFont typeface="+mj-lt"/>
              <a:buAutoNum type="arabicPeriod"/>
            </a:pPr>
            <a:r>
              <a:rPr lang="en-US" sz="1600" dirty="0">
                <a:solidFill>
                  <a:srgbClr val="000000"/>
                </a:solidFill>
                <a:latin typeface="Helvetica Neue"/>
              </a:rPr>
              <a:t>which location has the most visits for end of trip</a:t>
            </a:r>
          </a:p>
        </p:txBody>
      </p:sp>
      <p:grpSp>
        <p:nvGrpSpPr>
          <p:cNvPr id="5" name="Group 4">
            <a:extLst>
              <a:ext uri="{FF2B5EF4-FFF2-40B4-BE49-F238E27FC236}">
                <a16:creationId xmlns:a16="http://schemas.microsoft.com/office/drawing/2014/main" id="{D35EFF76-751F-44B2-9940-E289608E2849}"/>
              </a:ext>
            </a:extLst>
          </p:cNvPr>
          <p:cNvGrpSpPr/>
          <p:nvPr/>
        </p:nvGrpSpPr>
        <p:grpSpPr>
          <a:xfrm>
            <a:off x="7647705" y="506909"/>
            <a:ext cx="4427913" cy="3321338"/>
            <a:chOff x="6096000" y="989215"/>
            <a:chExt cx="4878070" cy="3840481"/>
          </a:xfrm>
        </p:grpSpPr>
        <p:pic>
          <p:nvPicPr>
            <p:cNvPr id="2050" name="Picture 2">
              <a:extLst>
                <a:ext uri="{FF2B5EF4-FFF2-40B4-BE49-F238E27FC236}">
                  <a16:creationId xmlns:a16="http://schemas.microsoft.com/office/drawing/2014/main" id="{257C760C-13CB-42A7-8E4E-C1C1563DAF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89"/>
            <a:stretch/>
          </p:blipFill>
          <p:spPr bwMode="auto">
            <a:xfrm>
              <a:off x="6096000" y="1272890"/>
              <a:ext cx="4878070" cy="35568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F53D1B-0093-40F8-998B-9EB9D2815BAC}"/>
                </a:ext>
              </a:extLst>
            </p:cNvPr>
            <p:cNvSpPr txBox="1"/>
            <p:nvPr/>
          </p:nvSpPr>
          <p:spPr>
            <a:xfrm>
              <a:off x="6666807" y="989215"/>
              <a:ext cx="4231178" cy="336154"/>
            </a:xfrm>
            <a:prstGeom prst="rect">
              <a:avLst/>
            </a:prstGeom>
            <a:noFill/>
          </p:spPr>
          <p:txBody>
            <a:bodyPr wrap="square" rtlCol="0">
              <a:spAutoFit/>
            </a:bodyPr>
            <a:lstStyle/>
            <a:p>
              <a:r>
                <a:rPr lang="en-US" sz="1400" dirty="0"/>
                <a:t>Total stations visits for both start and end </a:t>
              </a:r>
            </a:p>
          </p:txBody>
        </p:sp>
      </p:grpSp>
      <p:grpSp>
        <p:nvGrpSpPr>
          <p:cNvPr id="9" name="Group 8">
            <a:extLst>
              <a:ext uri="{FF2B5EF4-FFF2-40B4-BE49-F238E27FC236}">
                <a16:creationId xmlns:a16="http://schemas.microsoft.com/office/drawing/2014/main" id="{C758BD2A-3F6E-4EF4-9B73-A72D1BCFC770}"/>
              </a:ext>
            </a:extLst>
          </p:cNvPr>
          <p:cNvGrpSpPr/>
          <p:nvPr/>
        </p:nvGrpSpPr>
        <p:grpSpPr>
          <a:xfrm>
            <a:off x="4060769" y="3353083"/>
            <a:ext cx="3866933" cy="3430170"/>
            <a:chOff x="4293527" y="3519343"/>
            <a:chExt cx="3866933" cy="3430170"/>
          </a:xfrm>
        </p:grpSpPr>
        <p:pic>
          <p:nvPicPr>
            <p:cNvPr id="2056" name="Picture 8">
              <a:extLst>
                <a:ext uri="{FF2B5EF4-FFF2-40B4-BE49-F238E27FC236}">
                  <a16:creationId xmlns:a16="http://schemas.microsoft.com/office/drawing/2014/main" id="{00BCFA4A-2C26-4739-A438-9A8E2665CF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76"/>
            <a:stretch/>
          </p:blipFill>
          <p:spPr bwMode="auto">
            <a:xfrm>
              <a:off x="4293527" y="3618942"/>
              <a:ext cx="3866933" cy="333057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1D08A1A-195A-40D3-A6FD-F5E9EF376F80}"/>
                </a:ext>
              </a:extLst>
            </p:cNvPr>
            <p:cNvSpPr txBox="1"/>
            <p:nvPr/>
          </p:nvSpPr>
          <p:spPr>
            <a:xfrm>
              <a:off x="4907204" y="3519343"/>
              <a:ext cx="2740501" cy="307777"/>
            </a:xfrm>
            <a:prstGeom prst="rect">
              <a:avLst/>
            </a:prstGeom>
            <a:noFill/>
          </p:spPr>
          <p:txBody>
            <a:bodyPr wrap="square" rtlCol="0">
              <a:spAutoFit/>
            </a:bodyPr>
            <a:lstStyle/>
            <a:p>
              <a:r>
                <a:rPr lang="en-US" sz="1400" dirty="0"/>
                <a:t>Total stations visits for start Station</a:t>
              </a:r>
            </a:p>
          </p:txBody>
        </p:sp>
      </p:grpSp>
      <p:grpSp>
        <p:nvGrpSpPr>
          <p:cNvPr id="10" name="Group 9">
            <a:extLst>
              <a:ext uri="{FF2B5EF4-FFF2-40B4-BE49-F238E27FC236}">
                <a16:creationId xmlns:a16="http://schemas.microsoft.com/office/drawing/2014/main" id="{22B5D25D-0E55-4DFF-861A-CB5EEB63F8C7}"/>
              </a:ext>
            </a:extLst>
          </p:cNvPr>
          <p:cNvGrpSpPr/>
          <p:nvPr/>
        </p:nvGrpSpPr>
        <p:grpSpPr>
          <a:xfrm>
            <a:off x="8160460" y="3722207"/>
            <a:ext cx="3856560" cy="3043837"/>
            <a:chOff x="8160460" y="3797024"/>
            <a:chExt cx="3856560" cy="3043837"/>
          </a:xfrm>
        </p:grpSpPr>
        <p:pic>
          <p:nvPicPr>
            <p:cNvPr id="2053" name="Picture 5">
              <a:extLst>
                <a:ext uri="{FF2B5EF4-FFF2-40B4-BE49-F238E27FC236}">
                  <a16:creationId xmlns:a16="http://schemas.microsoft.com/office/drawing/2014/main" id="{14FBEB43-0DC0-4F42-92AA-68A0416385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29"/>
            <a:stretch/>
          </p:blipFill>
          <p:spPr bwMode="auto">
            <a:xfrm>
              <a:off x="8160460" y="4073577"/>
              <a:ext cx="3856560" cy="276728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E3B83BE-CE4D-4149-9BC2-DF09DBBDAC2A}"/>
                </a:ext>
              </a:extLst>
            </p:cNvPr>
            <p:cNvSpPr txBox="1"/>
            <p:nvPr/>
          </p:nvSpPr>
          <p:spPr>
            <a:xfrm>
              <a:off x="9004166" y="3797024"/>
              <a:ext cx="2740501" cy="307777"/>
            </a:xfrm>
            <a:prstGeom prst="rect">
              <a:avLst/>
            </a:prstGeom>
            <a:noFill/>
          </p:spPr>
          <p:txBody>
            <a:bodyPr wrap="square" rtlCol="0">
              <a:spAutoFit/>
            </a:bodyPr>
            <a:lstStyle/>
            <a:p>
              <a:r>
                <a:rPr lang="en-US" sz="1400" dirty="0"/>
                <a:t>Total stations visits for End Station</a:t>
              </a:r>
            </a:p>
          </p:txBody>
        </p:sp>
      </p:grpSp>
      <p:sp>
        <p:nvSpPr>
          <p:cNvPr id="17" name="Rectangle 16">
            <a:extLst>
              <a:ext uri="{FF2B5EF4-FFF2-40B4-BE49-F238E27FC236}">
                <a16:creationId xmlns:a16="http://schemas.microsoft.com/office/drawing/2014/main" id="{1B9DB302-F3B9-44B8-9C62-68DEB7539C47}"/>
              </a:ext>
            </a:extLst>
          </p:cNvPr>
          <p:cNvSpPr/>
          <p:nvPr/>
        </p:nvSpPr>
        <p:spPr>
          <a:xfrm>
            <a:off x="155977" y="2029436"/>
            <a:ext cx="4285711" cy="4001095"/>
          </a:xfrm>
          <a:prstGeom prst="rect">
            <a:avLst/>
          </a:prstGeom>
        </p:spPr>
        <p:txBody>
          <a:bodyPr wrap="square">
            <a:spAutoFit/>
          </a:bodyPr>
          <a:lstStyle/>
          <a:p>
            <a:r>
              <a:rPr lang="en-US" sz="1600" dirty="0">
                <a:solidFill>
                  <a:srgbClr val="000000"/>
                </a:solidFill>
                <a:latin typeface="Helvetica Neue"/>
              </a:rPr>
              <a:t>As shown by the graphs we would nominate: </a:t>
            </a:r>
            <a:r>
              <a:rPr lang="en-US" sz="1600" dirty="0"/>
              <a:t> </a:t>
            </a:r>
          </a:p>
          <a:p>
            <a:pPr marL="342900" indent="-342900">
              <a:buFont typeface="+mj-lt"/>
              <a:buAutoNum type="arabicPeriod"/>
            </a:pPr>
            <a:r>
              <a:rPr lang="en-US" sz="1400" b="1" dirty="0"/>
              <a:t>'</a:t>
            </a:r>
            <a:r>
              <a:rPr lang="en-US" sz="1400" b="1" dirty="0" err="1"/>
              <a:t>Rådhusbrygge</a:t>
            </a:r>
            <a:r>
              <a:rPr lang="en-US" sz="1400" b="1" dirty="0"/>
              <a:t> 4’</a:t>
            </a:r>
          </a:p>
          <a:p>
            <a:pPr marL="342900" indent="-342900">
              <a:buFont typeface="+mj-lt"/>
              <a:buAutoNum type="arabicPeriod"/>
            </a:pPr>
            <a:r>
              <a:rPr lang="en-US" sz="1400" b="1" dirty="0"/>
              <a:t>'</a:t>
            </a:r>
            <a:r>
              <a:rPr lang="en-US" sz="1400" b="1" dirty="0" err="1"/>
              <a:t>Torggata</a:t>
            </a:r>
            <a:r>
              <a:rPr lang="en-US" sz="1400" b="1" dirty="0"/>
              <a:t>’</a:t>
            </a:r>
          </a:p>
          <a:p>
            <a:pPr marL="342900" indent="-342900">
              <a:buFont typeface="+mj-lt"/>
              <a:buAutoNum type="arabicPeriod"/>
            </a:pPr>
            <a:r>
              <a:rPr lang="en-US" sz="1400" b="1" dirty="0"/>
              <a:t>'</a:t>
            </a:r>
            <a:r>
              <a:rPr lang="en-US" sz="1400" b="1" dirty="0" err="1"/>
              <a:t>Ringnes</a:t>
            </a:r>
            <a:r>
              <a:rPr lang="en-US" sz="1400" b="1" dirty="0"/>
              <a:t> Park’</a:t>
            </a:r>
          </a:p>
          <a:p>
            <a:pPr marL="342900" indent="-342900">
              <a:buFont typeface="+mj-lt"/>
              <a:buAutoNum type="arabicPeriod"/>
            </a:pPr>
            <a:r>
              <a:rPr lang="en-US" sz="1400" b="1" dirty="0"/>
              <a:t>'Alexander </a:t>
            </a:r>
            <a:r>
              <a:rPr lang="en-US" sz="1400" b="1" dirty="0" err="1"/>
              <a:t>Kiellands</a:t>
            </a:r>
            <a:r>
              <a:rPr lang="en-US" sz="1400" b="1" dirty="0"/>
              <a:t> </a:t>
            </a:r>
            <a:r>
              <a:rPr lang="en-US" sz="1400" b="1" dirty="0" err="1"/>
              <a:t>Plass</a:t>
            </a:r>
            <a:r>
              <a:rPr lang="en-US" sz="1400" b="1" dirty="0"/>
              <a:t>’</a:t>
            </a:r>
          </a:p>
          <a:p>
            <a:pPr marL="342900" indent="-342900">
              <a:buFont typeface="+mj-lt"/>
              <a:buAutoNum type="arabicPeriod"/>
            </a:pPr>
            <a:r>
              <a:rPr lang="en-US" sz="1400" b="1" dirty="0"/>
              <a:t>'Olaf Ryes </a:t>
            </a:r>
            <a:r>
              <a:rPr lang="en-US" sz="1400" b="1" dirty="0" err="1"/>
              <a:t>plass</a:t>
            </a:r>
            <a:r>
              <a:rPr lang="en-US" sz="1400" b="1" dirty="0"/>
              <a:t>’</a:t>
            </a:r>
          </a:p>
          <a:p>
            <a:pPr marL="342900" indent="-342900">
              <a:buFont typeface="+mj-lt"/>
              <a:buAutoNum type="arabicPeriod"/>
            </a:pPr>
            <a:r>
              <a:rPr lang="en-US" sz="1400" b="1" dirty="0"/>
              <a:t>'</a:t>
            </a:r>
            <a:r>
              <a:rPr lang="en-US" sz="1400" b="1" dirty="0" err="1"/>
              <a:t>Tjuvholmen</a:t>
            </a:r>
            <a:r>
              <a:rPr lang="en-US" sz="1400" b="1" dirty="0"/>
              <a:t>’</a:t>
            </a:r>
          </a:p>
          <a:p>
            <a:pPr marL="342900" indent="-342900">
              <a:buFont typeface="+mj-lt"/>
              <a:buAutoNum type="arabicPeriod"/>
            </a:pPr>
            <a:r>
              <a:rPr lang="en-US" sz="1400" b="1" dirty="0"/>
              <a:t>'</a:t>
            </a:r>
            <a:r>
              <a:rPr lang="en-US" sz="1400" b="1" dirty="0" err="1"/>
              <a:t>Sentrum</a:t>
            </a:r>
            <a:r>
              <a:rPr lang="en-US" sz="1400" b="1" dirty="0"/>
              <a:t> Scene’</a:t>
            </a:r>
          </a:p>
          <a:p>
            <a:pPr marL="342900" indent="-342900">
              <a:buFont typeface="+mj-lt"/>
              <a:buAutoNum type="arabicPeriod"/>
            </a:pPr>
            <a:r>
              <a:rPr lang="en-US" sz="1400" b="1" dirty="0"/>
              <a:t>'Helga </a:t>
            </a:r>
            <a:r>
              <a:rPr lang="en-US" sz="1400" b="1" dirty="0" err="1"/>
              <a:t>Helgesens</a:t>
            </a:r>
            <a:r>
              <a:rPr lang="en-US" sz="1400" b="1" dirty="0"/>
              <a:t> </a:t>
            </a:r>
            <a:r>
              <a:rPr lang="en-US" sz="1400" b="1" dirty="0" err="1"/>
              <a:t>plass</a:t>
            </a:r>
            <a:r>
              <a:rPr lang="en-US" sz="1400" b="1" dirty="0"/>
              <a:t>’</a:t>
            </a:r>
          </a:p>
          <a:p>
            <a:pPr marL="342900" indent="-342900">
              <a:buFont typeface="+mj-lt"/>
              <a:buAutoNum type="arabicPeriod"/>
            </a:pPr>
            <a:r>
              <a:rPr lang="en-US" sz="1400" b="1" dirty="0"/>
              <a:t>'</a:t>
            </a:r>
            <a:r>
              <a:rPr lang="en-US" sz="1400" b="1" dirty="0" err="1"/>
              <a:t>Schous</a:t>
            </a:r>
            <a:r>
              <a:rPr lang="en-US" sz="1400" b="1" dirty="0"/>
              <a:t> </a:t>
            </a:r>
            <a:r>
              <a:rPr lang="en-US" sz="1400" b="1" dirty="0" err="1"/>
              <a:t>plass</a:t>
            </a:r>
            <a:r>
              <a:rPr lang="en-US" sz="1400" b="1" dirty="0"/>
              <a:t>’</a:t>
            </a:r>
          </a:p>
          <a:p>
            <a:pPr marL="342900" indent="-342900">
              <a:buFont typeface="+mj-lt"/>
              <a:buAutoNum type="arabicPeriod"/>
            </a:pPr>
            <a:r>
              <a:rPr lang="en-US" sz="1400" b="1" dirty="0"/>
              <a:t>'</a:t>
            </a:r>
            <a:r>
              <a:rPr lang="en-US" sz="1400" b="1" dirty="0" err="1"/>
              <a:t>Bislett</a:t>
            </a:r>
            <a:r>
              <a:rPr lang="en-US" sz="1400" b="1" dirty="0"/>
              <a:t> Stadion’</a:t>
            </a:r>
          </a:p>
          <a:p>
            <a:r>
              <a:rPr lang="en-US" sz="1400" dirty="0">
                <a:solidFill>
                  <a:srgbClr val="000000"/>
                </a:solidFill>
                <a:latin typeface="Helvetica Neue"/>
              </a:rPr>
              <a:t>In addition two the following for shops that can benefit from needs for the beginning of the trip:</a:t>
            </a:r>
          </a:p>
          <a:p>
            <a:pPr marL="342900" indent="-342900">
              <a:buFont typeface="+mj-lt"/>
              <a:buAutoNum type="arabicPeriod"/>
            </a:pPr>
            <a:r>
              <a:rPr lang="en-US" sz="1400" b="1" dirty="0"/>
              <a:t>'</a:t>
            </a:r>
            <a:r>
              <a:rPr lang="en-US" sz="1400" b="1" dirty="0" err="1"/>
              <a:t>Jernbanetorget</a:t>
            </a:r>
            <a:r>
              <a:rPr lang="en-US" sz="1400" b="1" dirty="0"/>
              <a:t>’</a:t>
            </a:r>
          </a:p>
          <a:p>
            <a:pPr marL="342900" indent="-342900">
              <a:buFont typeface="+mj-lt"/>
              <a:buAutoNum type="arabicPeriod"/>
            </a:pPr>
            <a:r>
              <a:rPr lang="en-US" sz="1400" b="1" dirty="0"/>
              <a:t>'</a:t>
            </a:r>
            <a:r>
              <a:rPr lang="en-US" sz="1400" b="1" dirty="0" err="1"/>
              <a:t>Tøyen</a:t>
            </a:r>
            <a:r>
              <a:rPr lang="en-US" sz="1400" b="1" dirty="0"/>
              <a:t> </a:t>
            </a:r>
            <a:r>
              <a:rPr lang="en-US" sz="1400" b="1" dirty="0" err="1"/>
              <a:t>skole</a:t>
            </a:r>
            <a:r>
              <a:rPr lang="en-US" sz="1400" b="1" dirty="0"/>
              <a:t>’ </a:t>
            </a:r>
          </a:p>
          <a:p>
            <a:r>
              <a:rPr lang="en-US" sz="1400" dirty="0"/>
              <a:t>For shops who would benefit from the needs :</a:t>
            </a:r>
          </a:p>
          <a:p>
            <a:pPr marL="342900" indent="-342900">
              <a:buFont typeface="+mj-lt"/>
              <a:buAutoNum type="arabicPeriod"/>
            </a:pPr>
            <a:r>
              <a:rPr lang="en-US" sz="1400" b="1" dirty="0"/>
              <a:t>'</a:t>
            </a:r>
            <a:r>
              <a:rPr lang="en-US" sz="1400" b="1" dirty="0" err="1"/>
              <a:t>Spikersuppa</a:t>
            </a:r>
            <a:r>
              <a:rPr lang="en-US" sz="1400" b="1" dirty="0"/>
              <a:t> Vest’</a:t>
            </a:r>
          </a:p>
          <a:p>
            <a:pPr marL="342900" indent="-342900">
              <a:buFont typeface="+mj-lt"/>
              <a:buAutoNum type="arabicPeriod"/>
            </a:pPr>
            <a:r>
              <a:rPr lang="en-US" sz="1400" b="1" dirty="0"/>
              <a:t>'</a:t>
            </a:r>
            <a:r>
              <a:rPr lang="en-US" sz="1400" b="1" dirty="0" err="1"/>
              <a:t>Bjørvika</a:t>
            </a:r>
            <a:r>
              <a:rPr lang="en-US" sz="1400" b="1" dirty="0"/>
              <a:t>' </a:t>
            </a:r>
          </a:p>
        </p:txBody>
      </p:sp>
    </p:spTree>
    <p:extLst>
      <p:ext uri="{BB962C8B-B14F-4D97-AF65-F5344CB8AC3E}">
        <p14:creationId xmlns:p14="http://schemas.microsoft.com/office/powerpoint/2010/main" val="91615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905092-5739-4A4A-B738-8EC803BB48D8}"/>
              </a:ext>
            </a:extLst>
          </p:cNvPr>
          <p:cNvSpPr/>
          <p:nvPr/>
        </p:nvSpPr>
        <p:spPr>
          <a:xfrm>
            <a:off x="82746" y="94151"/>
            <a:ext cx="5622174" cy="1077218"/>
          </a:xfrm>
          <a:prstGeom prst="rect">
            <a:avLst/>
          </a:prstGeom>
        </p:spPr>
        <p:txBody>
          <a:bodyPr wrap="square">
            <a:spAutoFit/>
          </a:bodyPr>
          <a:lstStyle/>
          <a:p>
            <a:r>
              <a:rPr lang="en-US" sz="1600" b="1" dirty="0">
                <a:solidFill>
                  <a:srgbClr val="000000"/>
                </a:solidFill>
                <a:latin typeface="Helvetica Neue"/>
              </a:rPr>
              <a:t>The following questions are of </a:t>
            </a:r>
            <a:r>
              <a:rPr lang="en-US" sz="1600" b="1" dirty="0" err="1">
                <a:solidFill>
                  <a:srgbClr val="000000"/>
                </a:solidFill>
                <a:latin typeface="Helvetica Neue"/>
              </a:rPr>
              <a:t>of</a:t>
            </a:r>
            <a:r>
              <a:rPr lang="en-US" sz="1600" b="1" dirty="0">
                <a:solidFill>
                  <a:srgbClr val="000000"/>
                </a:solidFill>
                <a:latin typeface="Helvetica Neue"/>
              </a:rPr>
              <a:t> interest</a:t>
            </a:r>
          </a:p>
          <a:p>
            <a:r>
              <a:rPr lang="en-US" sz="1600" dirty="0">
                <a:solidFill>
                  <a:srgbClr val="000000"/>
                </a:solidFill>
                <a:latin typeface="Helvetica Neue"/>
              </a:rPr>
              <a:t>4- Does change in Month institute change in location Ranking?</a:t>
            </a:r>
          </a:p>
          <a:p>
            <a:r>
              <a:rPr lang="en-US" sz="1600" dirty="0">
                <a:solidFill>
                  <a:srgbClr val="000000"/>
                </a:solidFill>
                <a:latin typeface="Helvetica Neue"/>
              </a:rPr>
              <a:t>.</a:t>
            </a:r>
            <a:endParaRPr lang="en-US" sz="1600" b="0" i="0" dirty="0">
              <a:solidFill>
                <a:srgbClr val="000000"/>
              </a:solidFill>
              <a:effectLst/>
              <a:latin typeface="Helvetica Neue"/>
            </a:endParaRPr>
          </a:p>
        </p:txBody>
      </p:sp>
      <p:sp>
        <p:nvSpPr>
          <p:cNvPr id="7" name="Rectangle 6">
            <a:extLst>
              <a:ext uri="{FF2B5EF4-FFF2-40B4-BE49-F238E27FC236}">
                <a16:creationId xmlns:a16="http://schemas.microsoft.com/office/drawing/2014/main" id="{40D48A86-47A5-4C2A-BD7B-54E669DAE1A7}"/>
              </a:ext>
            </a:extLst>
          </p:cNvPr>
          <p:cNvSpPr/>
          <p:nvPr/>
        </p:nvSpPr>
        <p:spPr>
          <a:xfrm>
            <a:off x="50534" y="905231"/>
            <a:ext cx="5329879" cy="252376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Helvetica Neue"/>
              </a:rPr>
              <a:t>According to the </a:t>
            </a:r>
            <a:r>
              <a:rPr lang="en-US" sz="1600" b="1" dirty="0">
                <a:solidFill>
                  <a:srgbClr val="000000"/>
                </a:solidFill>
                <a:latin typeface="Helvetica Neue"/>
              </a:rPr>
              <a:t>point plot</a:t>
            </a:r>
            <a:r>
              <a:rPr lang="en-US" sz="1600" dirty="0">
                <a:solidFill>
                  <a:srgbClr val="000000"/>
                </a:solidFill>
                <a:latin typeface="Helvetica Neue"/>
              </a:rPr>
              <a:t> (Fig1) graph of the top visits counts of location per month we find that they all have the same ranking and with the same trend of differences so there is no major change in ranking</a:t>
            </a:r>
          </a:p>
          <a:p>
            <a:pPr marL="285750" indent="-285750">
              <a:buFont typeface="Arial" panose="020B0604020202020204" pitchFamily="34" charset="0"/>
              <a:buChar char="•"/>
            </a:pPr>
            <a:r>
              <a:rPr lang="en-US" sz="1600" dirty="0">
                <a:solidFill>
                  <a:srgbClr val="000000"/>
                </a:solidFill>
                <a:latin typeface="Helvetica Neue"/>
              </a:rPr>
              <a:t>The monthly highest count decreases significantly  starting from September which indicate climate change would affect visits and should be investigated more and also using a count plot Fig2 for top 5 visit counts relay the same message </a:t>
            </a:r>
          </a:p>
          <a:p>
            <a:pPr marL="285750" indent="-285750">
              <a:buFont typeface="Arial" panose="020B0604020202020204" pitchFamily="34" charset="0"/>
              <a:buChar char="•"/>
            </a:pPr>
            <a:endParaRPr lang="en-US" sz="1400" dirty="0"/>
          </a:p>
        </p:txBody>
      </p:sp>
      <p:grpSp>
        <p:nvGrpSpPr>
          <p:cNvPr id="6" name="Group 5">
            <a:extLst>
              <a:ext uri="{FF2B5EF4-FFF2-40B4-BE49-F238E27FC236}">
                <a16:creationId xmlns:a16="http://schemas.microsoft.com/office/drawing/2014/main" id="{741EC2E5-B99D-410B-8326-1FC477B7AC1C}"/>
              </a:ext>
            </a:extLst>
          </p:cNvPr>
          <p:cNvGrpSpPr/>
          <p:nvPr/>
        </p:nvGrpSpPr>
        <p:grpSpPr>
          <a:xfrm>
            <a:off x="5737132" y="88375"/>
            <a:ext cx="6463181" cy="6681249"/>
            <a:chOff x="5737132" y="88375"/>
            <a:chExt cx="6463181" cy="6681249"/>
          </a:xfrm>
        </p:grpSpPr>
        <p:pic>
          <p:nvPicPr>
            <p:cNvPr id="3078" name="Picture 6">
              <a:extLst>
                <a:ext uri="{FF2B5EF4-FFF2-40B4-BE49-F238E27FC236}">
                  <a16:creationId xmlns:a16="http://schemas.microsoft.com/office/drawing/2014/main" id="{DCD997F8-7EA0-4C9E-8570-66003BCCF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132" y="88375"/>
              <a:ext cx="6463181" cy="66812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1CEAE8-5759-4319-B43F-F1A70BD29FC1}"/>
                </a:ext>
              </a:extLst>
            </p:cNvPr>
            <p:cNvSpPr txBox="1"/>
            <p:nvPr/>
          </p:nvSpPr>
          <p:spPr>
            <a:xfrm>
              <a:off x="8968722" y="4962698"/>
              <a:ext cx="1339060" cy="369332"/>
            </a:xfrm>
            <a:prstGeom prst="rect">
              <a:avLst/>
            </a:prstGeom>
            <a:noFill/>
          </p:spPr>
          <p:txBody>
            <a:bodyPr wrap="square" rtlCol="0">
              <a:spAutoFit/>
            </a:bodyPr>
            <a:lstStyle/>
            <a:p>
              <a:r>
                <a:rPr lang="en-US" dirty="0"/>
                <a:t>Fig 1</a:t>
              </a:r>
            </a:p>
          </p:txBody>
        </p:sp>
      </p:grpSp>
      <p:grpSp>
        <p:nvGrpSpPr>
          <p:cNvPr id="8" name="Group 7">
            <a:extLst>
              <a:ext uri="{FF2B5EF4-FFF2-40B4-BE49-F238E27FC236}">
                <a16:creationId xmlns:a16="http://schemas.microsoft.com/office/drawing/2014/main" id="{232B7451-CE06-4451-8A0D-79F3000B4099}"/>
              </a:ext>
            </a:extLst>
          </p:cNvPr>
          <p:cNvGrpSpPr/>
          <p:nvPr/>
        </p:nvGrpSpPr>
        <p:grpSpPr>
          <a:xfrm>
            <a:off x="82746" y="3299945"/>
            <a:ext cx="5457525" cy="3661585"/>
            <a:chOff x="314706" y="3839786"/>
            <a:chExt cx="4913755" cy="3051464"/>
          </a:xfrm>
        </p:grpSpPr>
        <p:pic>
          <p:nvPicPr>
            <p:cNvPr id="15" name="Picture 9">
              <a:extLst>
                <a:ext uri="{FF2B5EF4-FFF2-40B4-BE49-F238E27FC236}">
                  <a16:creationId xmlns:a16="http://schemas.microsoft.com/office/drawing/2014/main" id="{8854D248-C0AE-49F0-A18A-685714E8F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706" y="3839786"/>
              <a:ext cx="4913755" cy="305146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6E1D05B-FA87-4780-96D6-9AC80468D295}"/>
                </a:ext>
              </a:extLst>
            </p:cNvPr>
            <p:cNvSpPr txBox="1"/>
            <p:nvPr/>
          </p:nvSpPr>
          <p:spPr>
            <a:xfrm>
              <a:off x="4752085" y="4601125"/>
              <a:ext cx="476376" cy="256493"/>
            </a:xfrm>
            <a:prstGeom prst="rect">
              <a:avLst/>
            </a:prstGeom>
            <a:noFill/>
          </p:spPr>
          <p:txBody>
            <a:bodyPr wrap="square" rtlCol="0">
              <a:spAutoFit/>
            </a:bodyPr>
            <a:lstStyle/>
            <a:p>
              <a:r>
                <a:rPr lang="en-US" sz="1400" dirty="0"/>
                <a:t>Fig 2</a:t>
              </a:r>
            </a:p>
          </p:txBody>
        </p:sp>
      </p:grpSp>
      <p:sp>
        <p:nvSpPr>
          <p:cNvPr id="9" name="TextBox 8">
            <a:extLst>
              <a:ext uri="{FF2B5EF4-FFF2-40B4-BE49-F238E27FC236}">
                <a16:creationId xmlns:a16="http://schemas.microsoft.com/office/drawing/2014/main" id="{19ACE18A-F441-4832-B886-90481C6593D6}"/>
              </a:ext>
            </a:extLst>
          </p:cNvPr>
          <p:cNvSpPr txBox="1"/>
          <p:nvPr/>
        </p:nvSpPr>
        <p:spPr>
          <a:xfrm>
            <a:off x="1884218" y="3428999"/>
            <a:ext cx="2654531" cy="369332"/>
          </a:xfrm>
          <a:prstGeom prst="rect">
            <a:avLst/>
          </a:prstGeom>
          <a:noFill/>
        </p:spPr>
        <p:txBody>
          <a:bodyPr wrap="square" rtlCol="0">
            <a:spAutoFit/>
          </a:bodyPr>
          <a:lstStyle/>
          <a:p>
            <a:r>
              <a:rPr lang="en-US" dirty="0"/>
              <a:t>Visit counts Per Month</a:t>
            </a:r>
          </a:p>
        </p:txBody>
      </p:sp>
    </p:spTree>
    <p:extLst>
      <p:ext uri="{BB962C8B-B14F-4D97-AF65-F5344CB8AC3E}">
        <p14:creationId xmlns:p14="http://schemas.microsoft.com/office/powerpoint/2010/main" val="275751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905092-5739-4A4A-B738-8EC803BB48D8}"/>
              </a:ext>
            </a:extLst>
          </p:cNvPr>
          <p:cNvSpPr/>
          <p:nvPr/>
        </p:nvSpPr>
        <p:spPr>
          <a:xfrm>
            <a:off x="146859" y="162832"/>
            <a:ext cx="4400204" cy="1077218"/>
          </a:xfrm>
          <a:prstGeom prst="rect">
            <a:avLst/>
          </a:prstGeom>
        </p:spPr>
        <p:txBody>
          <a:bodyPr wrap="square">
            <a:spAutoFit/>
          </a:bodyPr>
          <a:lstStyle/>
          <a:p>
            <a:r>
              <a:rPr lang="en-US" sz="1600" b="1" dirty="0">
                <a:solidFill>
                  <a:srgbClr val="000000"/>
                </a:solidFill>
                <a:latin typeface="Helvetica Neue"/>
              </a:rPr>
              <a:t>The following questions are of interest</a:t>
            </a:r>
          </a:p>
          <a:p>
            <a:r>
              <a:rPr lang="en-US" sz="1600" dirty="0">
                <a:solidFill>
                  <a:srgbClr val="000000"/>
                </a:solidFill>
                <a:latin typeface="Helvetica Neue"/>
              </a:rPr>
              <a:t>5- Can the study of the durations and distances help in suggesting more things for further analysis and recommendations</a:t>
            </a:r>
          </a:p>
        </p:txBody>
      </p:sp>
      <p:sp>
        <p:nvSpPr>
          <p:cNvPr id="7" name="Rectangle 6">
            <a:extLst>
              <a:ext uri="{FF2B5EF4-FFF2-40B4-BE49-F238E27FC236}">
                <a16:creationId xmlns:a16="http://schemas.microsoft.com/office/drawing/2014/main" id="{40D48A86-47A5-4C2A-BD7B-54E669DAE1A7}"/>
              </a:ext>
            </a:extLst>
          </p:cNvPr>
          <p:cNvSpPr/>
          <p:nvPr/>
        </p:nvSpPr>
        <p:spPr>
          <a:xfrm>
            <a:off x="128442" y="1462390"/>
            <a:ext cx="4322616" cy="2308324"/>
          </a:xfrm>
          <a:prstGeom prst="rect">
            <a:avLst/>
          </a:prstGeom>
        </p:spPr>
        <p:txBody>
          <a:bodyPr wrap="square">
            <a:spAutoFit/>
          </a:bodyPr>
          <a:lstStyle/>
          <a:p>
            <a:pPr algn="just"/>
            <a:r>
              <a:rPr lang="en-US" sz="1600" dirty="0"/>
              <a:t>From the histogram and relation plot we found :</a:t>
            </a:r>
          </a:p>
          <a:p>
            <a:pPr marL="285750" indent="-285750" algn="just">
              <a:buFont typeface="Arial" panose="020B0604020202020204" pitchFamily="34" charset="0"/>
              <a:buChar char="•"/>
            </a:pPr>
            <a:r>
              <a:rPr lang="en-US" sz="1600" dirty="0"/>
              <a:t>99.5% of rides are below 80 min</a:t>
            </a:r>
          </a:p>
          <a:p>
            <a:pPr marL="285750" indent="-285750" algn="just">
              <a:buFont typeface="Arial" panose="020B0604020202020204" pitchFamily="34" charset="0"/>
              <a:buChar char="•"/>
            </a:pPr>
            <a:r>
              <a:rPr lang="en-US" sz="1600" dirty="0"/>
              <a:t>99% of rides are below 4km</a:t>
            </a:r>
          </a:p>
          <a:p>
            <a:pPr marL="285750" indent="-285750" algn="just">
              <a:buFont typeface="Arial" panose="020B0604020202020204" pitchFamily="34" charset="0"/>
              <a:buChar char="•"/>
            </a:pPr>
            <a:r>
              <a:rPr lang="en-US" sz="1600" dirty="0"/>
              <a:t>And there is a quite similarity between the two distribution which might suggest a +</a:t>
            </a:r>
            <a:r>
              <a:rPr lang="en-US" sz="1600" dirty="0" err="1"/>
              <a:t>ve</a:t>
            </a:r>
            <a:r>
              <a:rPr lang="en-US" sz="1600" dirty="0"/>
              <a:t> relationship and maybe linear</a:t>
            </a:r>
          </a:p>
          <a:p>
            <a:pPr marL="285750" indent="-285750" algn="just">
              <a:buFont typeface="Arial" panose="020B0604020202020204" pitchFamily="34" charset="0"/>
              <a:buChar char="•"/>
            </a:pPr>
            <a:r>
              <a:rPr lang="en-US" sz="1600" dirty="0"/>
              <a:t>Also their might be a linear relationship between them so we might use only one as an estimator latter </a:t>
            </a:r>
          </a:p>
        </p:txBody>
      </p:sp>
      <p:graphicFrame>
        <p:nvGraphicFramePr>
          <p:cNvPr id="5" name="Table 4">
            <a:extLst>
              <a:ext uri="{FF2B5EF4-FFF2-40B4-BE49-F238E27FC236}">
                <a16:creationId xmlns:a16="http://schemas.microsoft.com/office/drawing/2014/main" id="{8A999C32-EA11-4F49-8444-086F58378A15}"/>
              </a:ext>
            </a:extLst>
          </p:cNvPr>
          <p:cNvGraphicFramePr>
            <a:graphicFrameLocks noGrp="1"/>
          </p:cNvGraphicFramePr>
          <p:nvPr>
            <p:extLst>
              <p:ext uri="{D42A27DB-BD31-4B8C-83A1-F6EECF244321}">
                <p14:modId xmlns:p14="http://schemas.microsoft.com/office/powerpoint/2010/main" val="778107235"/>
              </p:ext>
            </p:extLst>
          </p:nvPr>
        </p:nvGraphicFramePr>
        <p:xfrm>
          <a:off x="8924150" y="4004618"/>
          <a:ext cx="3208017" cy="2765367"/>
        </p:xfrm>
        <a:graphic>
          <a:graphicData uri="http://schemas.openxmlformats.org/drawingml/2006/table">
            <a:tbl>
              <a:tblPr firstRow="1" bandRow="1">
                <a:tableStyleId>{FABFCF23-3B69-468F-B69F-88F6DE6A72F2}</a:tableStyleId>
              </a:tblPr>
              <a:tblGrid>
                <a:gridCol w="1069339">
                  <a:extLst>
                    <a:ext uri="{9D8B030D-6E8A-4147-A177-3AD203B41FA5}">
                      <a16:colId xmlns:a16="http://schemas.microsoft.com/office/drawing/2014/main" val="3779118632"/>
                    </a:ext>
                  </a:extLst>
                </a:gridCol>
                <a:gridCol w="1069339">
                  <a:extLst>
                    <a:ext uri="{9D8B030D-6E8A-4147-A177-3AD203B41FA5}">
                      <a16:colId xmlns:a16="http://schemas.microsoft.com/office/drawing/2014/main" val="3903166768"/>
                    </a:ext>
                  </a:extLst>
                </a:gridCol>
                <a:gridCol w="1069339">
                  <a:extLst>
                    <a:ext uri="{9D8B030D-6E8A-4147-A177-3AD203B41FA5}">
                      <a16:colId xmlns:a16="http://schemas.microsoft.com/office/drawing/2014/main" val="77214146"/>
                    </a:ext>
                  </a:extLst>
                </a:gridCol>
              </a:tblGrid>
              <a:tr h="307263">
                <a:tc>
                  <a:txBody>
                    <a:bodyPr/>
                    <a:lstStyle/>
                    <a:p>
                      <a:pPr algn="ctr" fontAlgn="ctr"/>
                      <a:r>
                        <a:rPr lang="en-US" sz="1200" dirty="0">
                          <a:effectLst/>
                        </a:rPr>
                        <a:t>Stats</a:t>
                      </a:r>
                      <a:endParaRPr lang="en-US" sz="1200" b="1" dirty="0">
                        <a:effectLst/>
                      </a:endParaRPr>
                    </a:p>
                  </a:txBody>
                  <a:tcPr anchor="ctr"/>
                </a:tc>
                <a:tc>
                  <a:txBody>
                    <a:bodyPr/>
                    <a:lstStyle/>
                    <a:p>
                      <a:pPr algn="ctr" fontAlgn="ctr"/>
                      <a:r>
                        <a:rPr lang="en-US" sz="1200" dirty="0">
                          <a:effectLst/>
                        </a:rPr>
                        <a:t>Duration min</a:t>
                      </a:r>
                    </a:p>
                  </a:txBody>
                  <a:tcPr anchor="ctr"/>
                </a:tc>
                <a:tc>
                  <a:txBody>
                    <a:bodyPr/>
                    <a:lstStyle/>
                    <a:p>
                      <a:pPr algn="ctr" fontAlgn="ctr"/>
                      <a:r>
                        <a:rPr lang="en-US" sz="1200" dirty="0">
                          <a:effectLst/>
                        </a:rPr>
                        <a:t>Distance</a:t>
                      </a:r>
                    </a:p>
                  </a:txBody>
                  <a:tcPr anchor="ctr"/>
                </a:tc>
                <a:extLst>
                  <a:ext uri="{0D108BD9-81ED-4DB2-BD59-A6C34878D82A}">
                    <a16:rowId xmlns:a16="http://schemas.microsoft.com/office/drawing/2014/main" val="1335582725"/>
                  </a:ext>
                </a:extLst>
              </a:tr>
              <a:tr h="307263">
                <a:tc>
                  <a:txBody>
                    <a:bodyPr/>
                    <a:lstStyle/>
                    <a:p>
                      <a:pPr algn="ctr" fontAlgn="ctr"/>
                      <a:r>
                        <a:rPr lang="en-US" sz="1200" dirty="0">
                          <a:effectLst/>
                        </a:rPr>
                        <a:t>count</a:t>
                      </a:r>
                      <a:endParaRPr lang="en-US" sz="1200" b="1" dirty="0">
                        <a:effectLst/>
                      </a:endParaRPr>
                    </a:p>
                  </a:txBody>
                  <a:tcPr anchor="ctr"/>
                </a:tc>
                <a:tc>
                  <a:txBody>
                    <a:bodyPr/>
                    <a:lstStyle/>
                    <a:p>
                      <a:pPr algn="ctr" fontAlgn="ctr"/>
                      <a:r>
                        <a:rPr lang="en-US" sz="1200" dirty="0">
                          <a:effectLst/>
                        </a:rPr>
                        <a:t>10.000000</a:t>
                      </a:r>
                    </a:p>
                  </a:txBody>
                  <a:tcPr anchor="ctr"/>
                </a:tc>
                <a:tc>
                  <a:txBody>
                    <a:bodyPr/>
                    <a:lstStyle/>
                    <a:p>
                      <a:pPr algn="ctr" fontAlgn="ctr"/>
                      <a:r>
                        <a:rPr lang="en-US" sz="1200">
                          <a:effectLst/>
                        </a:rPr>
                        <a:t>10.000000</a:t>
                      </a:r>
                    </a:p>
                  </a:txBody>
                  <a:tcPr anchor="ctr"/>
                </a:tc>
                <a:extLst>
                  <a:ext uri="{0D108BD9-81ED-4DB2-BD59-A6C34878D82A}">
                    <a16:rowId xmlns:a16="http://schemas.microsoft.com/office/drawing/2014/main" val="3021195115"/>
                  </a:ext>
                </a:extLst>
              </a:tr>
              <a:tr h="307263">
                <a:tc>
                  <a:txBody>
                    <a:bodyPr/>
                    <a:lstStyle/>
                    <a:p>
                      <a:pPr algn="ctr" fontAlgn="ctr"/>
                      <a:r>
                        <a:rPr lang="en-US" sz="1200" dirty="0">
                          <a:effectLst/>
                        </a:rPr>
                        <a:t>mean</a:t>
                      </a:r>
                      <a:endParaRPr lang="en-US" sz="1200" b="1" dirty="0">
                        <a:effectLst/>
                      </a:endParaRPr>
                    </a:p>
                  </a:txBody>
                  <a:tcPr anchor="ctr"/>
                </a:tc>
                <a:tc>
                  <a:txBody>
                    <a:bodyPr/>
                    <a:lstStyle/>
                    <a:p>
                      <a:pPr algn="ctr" fontAlgn="ctr"/>
                      <a:r>
                        <a:rPr lang="en-US" sz="1200" dirty="0">
                          <a:effectLst/>
                        </a:rPr>
                        <a:t>12.716317</a:t>
                      </a:r>
                    </a:p>
                  </a:txBody>
                  <a:tcPr anchor="ctr"/>
                </a:tc>
                <a:tc>
                  <a:txBody>
                    <a:bodyPr/>
                    <a:lstStyle/>
                    <a:p>
                      <a:pPr algn="ctr" fontAlgn="ctr"/>
                      <a:r>
                        <a:rPr lang="en-US" sz="1200">
                          <a:effectLst/>
                        </a:rPr>
                        <a:t>1.276334</a:t>
                      </a:r>
                    </a:p>
                  </a:txBody>
                  <a:tcPr anchor="ctr"/>
                </a:tc>
                <a:extLst>
                  <a:ext uri="{0D108BD9-81ED-4DB2-BD59-A6C34878D82A}">
                    <a16:rowId xmlns:a16="http://schemas.microsoft.com/office/drawing/2014/main" val="3226874841"/>
                  </a:ext>
                </a:extLst>
              </a:tr>
              <a:tr h="307263">
                <a:tc>
                  <a:txBody>
                    <a:bodyPr/>
                    <a:lstStyle/>
                    <a:p>
                      <a:pPr algn="ctr" fontAlgn="ctr"/>
                      <a:r>
                        <a:rPr lang="en-US" sz="1200">
                          <a:effectLst/>
                        </a:rPr>
                        <a:t>std</a:t>
                      </a:r>
                      <a:endParaRPr lang="en-US" sz="1200" b="1">
                        <a:effectLst/>
                      </a:endParaRPr>
                    </a:p>
                  </a:txBody>
                  <a:tcPr anchor="ctr"/>
                </a:tc>
                <a:tc>
                  <a:txBody>
                    <a:bodyPr/>
                    <a:lstStyle/>
                    <a:p>
                      <a:pPr algn="ctr" fontAlgn="ctr"/>
                      <a:r>
                        <a:rPr lang="en-US" sz="1200" dirty="0">
                          <a:effectLst/>
                        </a:rPr>
                        <a:t>1.797352</a:t>
                      </a:r>
                    </a:p>
                  </a:txBody>
                  <a:tcPr anchor="ctr"/>
                </a:tc>
                <a:tc>
                  <a:txBody>
                    <a:bodyPr/>
                    <a:lstStyle/>
                    <a:p>
                      <a:pPr algn="ctr" fontAlgn="ctr"/>
                      <a:r>
                        <a:rPr lang="en-US" sz="1200" dirty="0">
                          <a:effectLst/>
                        </a:rPr>
                        <a:t>0.114455</a:t>
                      </a:r>
                    </a:p>
                  </a:txBody>
                  <a:tcPr anchor="ctr"/>
                </a:tc>
                <a:extLst>
                  <a:ext uri="{0D108BD9-81ED-4DB2-BD59-A6C34878D82A}">
                    <a16:rowId xmlns:a16="http://schemas.microsoft.com/office/drawing/2014/main" val="2307088813"/>
                  </a:ext>
                </a:extLst>
              </a:tr>
              <a:tr h="307263">
                <a:tc>
                  <a:txBody>
                    <a:bodyPr/>
                    <a:lstStyle/>
                    <a:p>
                      <a:pPr algn="ctr" fontAlgn="ctr"/>
                      <a:r>
                        <a:rPr lang="en-US" sz="1200" dirty="0">
                          <a:effectLst/>
                        </a:rPr>
                        <a:t>min</a:t>
                      </a:r>
                      <a:endParaRPr lang="en-US" sz="1200" b="1" dirty="0">
                        <a:effectLst/>
                      </a:endParaRPr>
                    </a:p>
                  </a:txBody>
                  <a:tcPr anchor="ctr"/>
                </a:tc>
                <a:tc>
                  <a:txBody>
                    <a:bodyPr/>
                    <a:lstStyle/>
                    <a:p>
                      <a:pPr algn="ctr" fontAlgn="ctr"/>
                      <a:r>
                        <a:rPr lang="en-US" sz="1200" dirty="0">
                          <a:effectLst/>
                        </a:rPr>
                        <a:t>11.081041</a:t>
                      </a:r>
                    </a:p>
                  </a:txBody>
                  <a:tcPr anchor="ctr"/>
                </a:tc>
                <a:tc>
                  <a:txBody>
                    <a:bodyPr/>
                    <a:lstStyle/>
                    <a:p>
                      <a:pPr algn="ctr" fontAlgn="ctr"/>
                      <a:r>
                        <a:rPr lang="en-US" sz="1200" dirty="0">
                          <a:effectLst/>
                        </a:rPr>
                        <a:t>1.150420</a:t>
                      </a:r>
                    </a:p>
                  </a:txBody>
                  <a:tcPr anchor="ctr"/>
                </a:tc>
                <a:extLst>
                  <a:ext uri="{0D108BD9-81ED-4DB2-BD59-A6C34878D82A}">
                    <a16:rowId xmlns:a16="http://schemas.microsoft.com/office/drawing/2014/main" val="900373385"/>
                  </a:ext>
                </a:extLst>
              </a:tr>
              <a:tr h="307263">
                <a:tc>
                  <a:txBody>
                    <a:bodyPr/>
                    <a:lstStyle/>
                    <a:p>
                      <a:pPr algn="ctr" fontAlgn="ctr"/>
                      <a:r>
                        <a:rPr lang="en-US" sz="1200">
                          <a:effectLst/>
                        </a:rPr>
                        <a:t>25%</a:t>
                      </a:r>
                      <a:endParaRPr lang="en-US" sz="1200" b="1">
                        <a:effectLst/>
                      </a:endParaRPr>
                    </a:p>
                  </a:txBody>
                  <a:tcPr anchor="ctr"/>
                </a:tc>
                <a:tc>
                  <a:txBody>
                    <a:bodyPr/>
                    <a:lstStyle/>
                    <a:p>
                      <a:pPr algn="ctr" fontAlgn="ctr"/>
                      <a:r>
                        <a:rPr lang="en-US" sz="1200" dirty="0">
                          <a:effectLst/>
                        </a:rPr>
                        <a:t>11.689482</a:t>
                      </a:r>
                    </a:p>
                  </a:txBody>
                  <a:tcPr anchor="ctr"/>
                </a:tc>
                <a:tc>
                  <a:txBody>
                    <a:bodyPr/>
                    <a:lstStyle/>
                    <a:p>
                      <a:pPr algn="ctr" fontAlgn="ctr"/>
                      <a:r>
                        <a:rPr lang="en-US" sz="1200" dirty="0">
                          <a:effectLst/>
                        </a:rPr>
                        <a:t>1.175598</a:t>
                      </a:r>
                    </a:p>
                  </a:txBody>
                  <a:tcPr anchor="ctr"/>
                </a:tc>
                <a:extLst>
                  <a:ext uri="{0D108BD9-81ED-4DB2-BD59-A6C34878D82A}">
                    <a16:rowId xmlns:a16="http://schemas.microsoft.com/office/drawing/2014/main" val="156071809"/>
                  </a:ext>
                </a:extLst>
              </a:tr>
              <a:tr h="307263">
                <a:tc>
                  <a:txBody>
                    <a:bodyPr/>
                    <a:lstStyle/>
                    <a:p>
                      <a:pPr algn="ctr" fontAlgn="ctr"/>
                      <a:r>
                        <a:rPr lang="en-US" sz="1200">
                          <a:effectLst/>
                        </a:rPr>
                        <a:t>50%</a:t>
                      </a:r>
                      <a:endParaRPr lang="en-US" sz="1200" b="1">
                        <a:effectLst/>
                      </a:endParaRPr>
                    </a:p>
                  </a:txBody>
                  <a:tcPr anchor="ctr"/>
                </a:tc>
                <a:tc>
                  <a:txBody>
                    <a:bodyPr/>
                    <a:lstStyle/>
                    <a:p>
                      <a:pPr algn="ctr" fontAlgn="ctr"/>
                      <a:r>
                        <a:rPr lang="en-US" sz="1200" dirty="0">
                          <a:effectLst/>
                        </a:rPr>
                        <a:t>12.098294</a:t>
                      </a:r>
                    </a:p>
                  </a:txBody>
                  <a:tcPr anchor="ctr"/>
                </a:tc>
                <a:tc>
                  <a:txBody>
                    <a:bodyPr/>
                    <a:lstStyle/>
                    <a:p>
                      <a:pPr algn="ctr" fontAlgn="ctr"/>
                      <a:r>
                        <a:rPr lang="en-US" sz="1200" dirty="0">
                          <a:effectLst/>
                        </a:rPr>
                        <a:t>1.253740</a:t>
                      </a:r>
                    </a:p>
                  </a:txBody>
                  <a:tcPr anchor="ctr"/>
                </a:tc>
                <a:extLst>
                  <a:ext uri="{0D108BD9-81ED-4DB2-BD59-A6C34878D82A}">
                    <a16:rowId xmlns:a16="http://schemas.microsoft.com/office/drawing/2014/main" val="3622278567"/>
                  </a:ext>
                </a:extLst>
              </a:tr>
              <a:tr h="307263">
                <a:tc>
                  <a:txBody>
                    <a:bodyPr/>
                    <a:lstStyle/>
                    <a:p>
                      <a:pPr algn="ctr" fontAlgn="ctr"/>
                      <a:r>
                        <a:rPr lang="en-US" sz="1200">
                          <a:effectLst/>
                        </a:rPr>
                        <a:t>75%</a:t>
                      </a:r>
                      <a:endParaRPr lang="en-US" sz="1200" b="1">
                        <a:effectLst/>
                      </a:endParaRPr>
                    </a:p>
                  </a:txBody>
                  <a:tcPr anchor="ctr"/>
                </a:tc>
                <a:tc>
                  <a:txBody>
                    <a:bodyPr/>
                    <a:lstStyle/>
                    <a:p>
                      <a:pPr algn="ctr" fontAlgn="ctr"/>
                      <a:r>
                        <a:rPr lang="en-US" sz="1200" dirty="0">
                          <a:effectLst/>
                        </a:rPr>
                        <a:t>12.468035</a:t>
                      </a:r>
                    </a:p>
                  </a:txBody>
                  <a:tcPr anchor="ctr"/>
                </a:tc>
                <a:tc>
                  <a:txBody>
                    <a:bodyPr/>
                    <a:lstStyle/>
                    <a:p>
                      <a:pPr algn="ctr" fontAlgn="ctr"/>
                      <a:r>
                        <a:rPr lang="en-US" sz="1200" dirty="0">
                          <a:effectLst/>
                        </a:rPr>
                        <a:t>1.364036</a:t>
                      </a:r>
                    </a:p>
                  </a:txBody>
                  <a:tcPr anchor="ctr"/>
                </a:tc>
                <a:extLst>
                  <a:ext uri="{0D108BD9-81ED-4DB2-BD59-A6C34878D82A}">
                    <a16:rowId xmlns:a16="http://schemas.microsoft.com/office/drawing/2014/main" val="2708340447"/>
                  </a:ext>
                </a:extLst>
              </a:tr>
              <a:tr h="307263">
                <a:tc>
                  <a:txBody>
                    <a:bodyPr/>
                    <a:lstStyle/>
                    <a:p>
                      <a:pPr algn="ctr" fontAlgn="ctr"/>
                      <a:r>
                        <a:rPr lang="en-US" sz="1200">
                          <a:effectLst/>
                        </a:rPr>
                        <a:t>max</a:t>
                      </a:r>
                      <a:endParaRPr lang="en-US" sz="1200" b="1">
                        <a:effectLst/>
                      </a:endParaRPr>
                    </a:p>
                  </a:txBody>
                  <a:tcPr anchor="ctr"/>
                </a:tc>
                <a:tc>
                  <a:txBody>
                    <a:bodyPr/>
                    <a:lstStyle/>
                    <a:p>
                      <a:pPr algn="ctr" fontAlgn="ctr"/>
                      <a:r>
                        <a:rPr lang="en-US" sz="1200" dirty="0">
                          <a:effectLst/>
                        </a:rPr>
                        <a:t>16.066064</a:t>
                      </a:r>
                    </a:p>
                  </a:txBody>
                  <a:tcPr anchor="ctr"/>
                </a:tc>
                <a:tc>
                  <a:txBody>
                    <a:bodyPr/>
                    <a:lstStyle/>
                    <a:p>
                      <a:pPr algn="ctr" fontAlgn="ctr"/>
                      <a:r>
                        <a:rPr lang="en-US" sz="1200" dirty="0">
                          <a:effectLst/>
                        </a:rPr>
                        <a:t>1.460372</a:t>
                      </a:r>
                    </a:p>
                  </a:txBody>
                  <a:tcPr anchor="ctr"/>
                </a:tc>
                <a:extLst>
                  <a:ext uri="{0D108BD9-81ED-4DB2-BD59-A6C34878D82A}">
                    <a16:rowId xmlns:a16="http://schemas.microsoft.com/office/drawing/2014/main" val="3094322037"/>
                  </a:ext>
                </a:extLst>
              </a:tr>
            </a:tbl>
          </a:graphicData>
        </a:graphic>
      </p:graphicFrame>
      <p:grpSp>
        <p:nvGrpSpPr>
          <p:cNvPr id="10" name="Group 9">
            <a:extLst>
              <a:ext uri="{FF2B5EF4-FFF2-40B4-BE49-F238E27FC236}">
                <a16:creationId xmlns:a16="http://schemas.microsoft.com/office/drawing/2014/main" id="{C997820F-B462-4D1A-BA19-38A3D8696DF3}"/>
              </a:ext>
            </a:extLst>
          </p:cNvPr>
          <p:cNvGrpSpPr/>
          <p:nvPr/>
        </p:nvGrpSpPr>
        <p:grpSpPr>
          <a:xfrm>
            <a:off x="5073630" y="27163"/>
            <a:ext cx="3557159" cy="2023502"/>
            <a:chOff x="4349729" y="393664"/>
            <a:chExt cx="4063453" cy="2772820"/>
          </a:xfrm>
        </p:grpSpPr>
        <p:sp>
          <p:nvSpPr>
            <p:cNvPr id="6" name="Rectangle 5">
              <a:extLst>
                <a:ext uri="{FF2B5EF4-FFF2-40B4-BE49-F238E27FC236}">
                  <a16:creationId xmlns:a16="http://schemas.microsoft.com/office/drawing/2014/main" id="{2AD42E99-FF6A-4255-A55F-E7372A501D53}"/>
                </a:ext>
              </a:extLst>
            </p:cNvPr>
            <p:cNvSpPr/>
            <p:nvPr/>
          </p:nvSpPr>
          <p:spPr>
            <a:xfrm>
              <a:off x="4956686" y="393664"/>
              <a:ext cx="3369127" cy="276999"/>
            </a:xfrm>
            <a:prstGeom prst="rect">
              <a:avLst/>
            </a:prstGeom>
          </p:spPr>
          <p:txBody>
            <a:bodyPr wrap="square">
              <a:spAutoFit/>
            </a:bodyPr>
            <a:lstStyle/>
            <a:p>
              <a:r>
                <a:rPr lang="en-US" sz="1200" b="1" dirty="0"/>
                <a:t>Histogram of duration in minutes &lt;=80 min </a:t>
              </a:r>
            </a:p>
          </p:txBody>
        </p:sp>
        <p:grpSp>
          <p:nvGrpSpPr>
            <p:cNvPr id="9" name="Group 8">
              <a:extLst>
                <a:ext uri="{FF2B5EF4-FFF2-40B4-BE49-F238E27FC236}">
                  <a16:creationId xmlns:a16="http://schemas.microsoft.com/office/drawing/2014/main" id="{6706503B-98D1-422E-891F-C9147A04D779}"/>
                </a:ext>
              </a:extLst>
            </p:cNvPr>
            <p:cNvGrpSpPr/>
            <p:nvPr/>
          </p:nvGrpSpPr>
          <p:grpSpPr>
            <a:xfrm>
              <a:off x="4349729" y="741630"/>
              <a:ext cx="4063453" cy="2424854"/>
              <a:chOff x="4831017" y="664037"/>
              <a:chExt cx="4063602" cy="2596445"/>
            </a:xfrm>
          </p:grpSpPr>
          <p:pic>
            <p:nvPicPr>
              <p:cNvPr id="4098" name="Picture 2">
                <a:extLst>
                  <a:ext uri="{FF2B5EF4-FFF2-40B4-BE49-F238E27FC236}">
                    <a16:creationId xmlns:a16="http://schemas.microsoft.com/office/drawing/2014/main" id="{AB82F02F-2681-4F77-A4E9-9E2A6BF94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769" y="664037"/>
                <a:ext cx="3752850" cy="2362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543FB56-E695-46A9-BD82-59E476F4EC09}"/>
                  </a:ext>
                </a:extLst>
              </p:cNvPr>
              <p:cNvSpPr txBox="1"/>
              <p:nvPr/>
            </p:nvSpPr>
            <p:spPr>
              <a:xfrm>
                <a:off x="6600307" y="2942666"/>
                <a:ext cx="1044632" cy="317816"/>
              </a:xfrm>
              <a:prstGeom prst="rect">
                <a:avLst/>
              </a:prstGeom>
              <a:noFill/>
            </p:spPr>
            <p:txBody>
              <a:bodyPr wrap="square" rtlCol="0">
                <a:spAutoFit/>
              </a:bodyPr>
              <a:lstStyle/>
              <a:p>
                <a:r>
                  <a:rPr lang="en-US" sz="1000" b="1" dirty="0"/>
                  <a:t>Duration min</a:t>
                </a:r>
              </a:p>
            </p:txBody>
          </p:sp>
          <p:sp>
            <p:nvSpPr>
              <p:cNvPr id="11" name="TextBox 10">
                <a:extLst>
                  <a:ext uri="{FF2B5EF4-FFF2-40B4-BE49-F238E27FC236}">
                    <a16:creationId xmlns:a16="http://schemas.microsoft.com/office/drawing/2014/main" id="{D125ED19-4038-4AD5-A337-9152F6ACEC24}"/>
                  </a:ext>
                </a:extLst>
              </p:cNvPr>
              <p:cNvSpPr txBox="1"/>
              <p:nvPr/>
            </p:nvSpPr>
            <p:spPr>
              <a:xfrm>
                <a:off x="4831017" y="1479666"/>
                <a:ext cx="386755" cy="750771"/>
              </a:xfrm>
              <a:prstGeom prst="rect">
                <a:avLst/>
              </a:prstGeom>
              <a:noFill/>
            </p:spPr>
            <p:txBody>
              <a:bodyPr vert="vert" wrap="square" rtlCol="0">
                <a:spAutoFit/>
              </a:bodyPr>
              <a:lstStyle/>
              <a:p>
                <a:r>
                  <a:rPr lang="en-US" sz="1000" b="1" dirty="0"/>
                  <a:t>Count</a:t>
                </a:r>
              </a:p>
            </p:txBody>
          </p:sp>
        </p:grpSp>
      </p:grpSp>
      <p:grpSp>
        <p:nvGrpSpPr>
          <p:cNvPr id="12" name="Group 11">
            <a:extLst>
              <a:ext uri="{FF2B5EF4-FFF2-40B4-BE49-F238E27FC236}">
                <a16:creationId xmlns:a16="http://schemas.microsoft.com/office/drawing/2014/main" id="{788CB314-E1DB-42BB-9FAA-FF2A955FE1C3}"/>
              </a:ext>
            </a:extLst>
          </p:cNvPr>
          <p:cNvGrpSpPr/>
          <p:nvPr/>
        </p:nvGrpSpPr>
        <p:grpSpPr>
          <a:xfrm>
            <a:off x="8842525" y="88015"/>
            <a:ext cx="3268364" cy="1899396"/>
            <a:chOff x="8447283" y="440859"/>
            <a:chExt cx="3655354" cy="2711002"/>
          </a:xfrm>
        </p:grpSpPr>
        <p:pic>
          <p:nvPicPr>
            <p:cNvPr id="4100" name="Picture 4">
              <a:extLst>
                <a:ext uri="{FF2B5EF4-FFF2-40B4-BE49-F238E27FC236}">
                  <a16:creationId xmlns:a16="http://schemas.microsoft.com/office/drawing/2014/main" id="{A026D566-E3A2-417F-A86B-3FF5D40C8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9944" y="701441"/>
              <a:ext cx="3422692" cy="218044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7172BF2-A303-4F64-AA1F-63CD9D24C2FC}"/>
                </a:ext>
              </a:extLst>
            </p:cNvPr>
            <p:cNvSpPr txBox="1"/>
            <p:nvPr/>
          </p:nvSpPr>
          <p:spPr>
            <a:xfrm>
              <a:off x="9810208" y="2865470"/>
              <a:ext cx="1044594" cy="286391"/>
            </a:xfrm>
            <a:prstGeom prst="rect">
              <a:avLst/>
            </a:prstGeom>
            <a:noFill/>
          </p:spPr>
          <p:txBody>
            <a:bodyPr wrap="square" rtlCol="0">
              <a:spAutoFit/>
            </a:bodyPr>
            <a:lstStyle/>
            <a:p>
              <a:r>
                <a:rPr lang="en-US" sz="1000" b="1" dirty="0"/>
                <a:t>Distance KM</a:t>
              </a:r>
            </a:p>
          </p:txBody>
        </p:sp>
        <p:sp>
          <p:nvSpPr>
            <p:cNvPr id="15" name="TextBox 14">
              <a:extLst>
                <a:ext uri="{FF2B5EF4-FFF2-40B4-BE49-F238E27FC236}">
                  <a16:creationId xmlns:a16="http://schemas.microsoft.com/office/drawing/2014/main" id="{AFCA2767-8624-49A2-8AB3-B5EB38CFEC38}"/>
                </a:ext>
              </a:extLst>
            </p:cNvPr>
            <p:cNvSpPr txBox="1"/>
            <p:nvPr/>
          </p:nvSpPr>
          <p:spPr>
            <a:xfrm>
              <a:off x="8447283" y="1311690"/>
              <a:ext cx="378640" cy="854438"/>
            </a:xfrm>
            <a:prstGeom prst="rect">
              <a:avLst/>
            </a:prstGeom>
            <a:noFill/>
          </p:spPr>
          <p:txBody>
            <a:bodyPr vert="vert" wrap="square" rtlCol="0">
              <a:spAutoFit/>
            </a:bodyPr>
            <a:lstStyle/>
            <a:p>
              <a:r>
                <a:rPr lang="en-US" sz="1000" b="1" dirty="0"/>
                <a:t>Count</a:t>
              </a:r>
            </a:p>
          </p:txBody>
        </p:sp>
        <p:sp>
          <p:nvSpPr>
            <p:cNvPr id="17" name="Rectangle 16">
              <a:extLst>
                <a:ext uri="{FF2B5EF4-FFF2-40B4-BE49-F238E27FC236}">
                  <a16:creationId xmlns:a16="http://schemas.microsoft.com/office/drawing/2014/main" id="{7C78AE22-1C3A-432F-B58D-F9EA9EA13EF1}"/>
                </a:ext>
              </a:extLst>
            </p:cNvPr>
            <p:cNvSpPr/>
            <p:nvPr/>
          </p:nvSpPr>
          <p:spPr>
            <a:xfrm>
              <a:off x="9087640" y="440859"/>
              <a:ext cx="3014997" cy="395360"/>
            </a:xfrm>
            <a:prstGeom prst="rect">
              <a:avLst/>
            </a:prstGeom>
          </p:spPr>
          <p:txBody>
            <a:bodyPr wrap="square">
              <a:spAutoFit/>
            </a:bodyPr>
            <a:lstStyle/>
            <a:p>
              <a:r>
                <a:rPr lang="en-US" sz="1200" b="1" dirty="0"/>
                <a:t>Histogram of distance in KM&lt;=4KM</a:t>
              </a:r>
            </a:p>
          </p:txBody>
        </p:sp>
      </p:grpSp>
      <p:sp>
        <p:nvSpPr>
          <p:cNvPr id="19" name="Rectangle 18">
            <a:extLst>
              <a:ext uri="{FF2B5EF4-FFF2-40B4-BE49-F238E27FC236}">
                <a16:creationId xmlns:a16="http://schemas.microsoft.com/office/drawing/2014/main" id="{7F62E5AA-9F55-4607-94C8-3613D36CA911}"/>
              </a:ext>
            </a:extLst>
          </p:cNvPr>
          <p:cNvSpPr/>
          <p:nvPr/>
        </p:nvSpPr>
        <p:spPr>
          <a:xfrm>
            <a:off x="185653" y="4004618"/>
            <a:ext cx="4322616" cy="1569660"/>
          </a:xfrm>
          <a:prstGeom prst="rect">
            <a:avLst/>
          </a:prstGeom>
        </p:spPr>
        <p:txBody>
          <a:bodyPr wrap="square">
            <a:spAutoFit/>
          </a:bodyPr>
          <a:lstStyle/>
          <a:p>
            <a:pPr algn="just"/>
            <a:r>
              <a:rPr lang="en-US" sz="1600" dirty="0"/>
              <a:t>From getting the stats for the top 10 locations we found that :</a:t>
            </a:r>
          </a:p>
          <a:p>
            <a:pPr marL="285750" indent="-285750" algn="just">
              <a:buFont typeface="Arial" panose="020B0604020202020204" pitchFamily="34" charset="0"/>
              <a:buChar char="•"/>
            </a:pPr>
            <a:r>
              <a:rPr lang="en-US" sz="1600" dirty="0"/>
              <a:t>The mean duration time is 12.7 min  and the mean Distance is 1.27</a:t>
            </a:r>
          </a:p>
          <a:p>
            <a:pPr marL="285750" indent="-285750" algn="just">
              <a:buFont typeface="Arial" panose="020B0604020202020204" pitchFamily="34" charset="0"/>
              <a:buChar char="•"/>
            </a:pPr>
            <a:r>
              <a:rPr lang="en-US" sz="1600" dirty="0"/>
              <a:t>The Heat map shows that clustering to be significant around the two means </a:t>
            </a:r>
          </a:p>
        </p:txBody>
      </p:sp>
      <p:grpSp>
        <p:nvGrpSpPr>
          <p:cNvPr id="13" name="Group 12">
            <a:extLst>
              <a:ext uri="{FF2B5EF4-FFF2-40B4-BE49-F238E27FC236}">
                <a16:creationId xmlns:a16="http://schemas.microsoft.com/office/drawing/2014/main" id="{61918F78-562C-4398-8424-41261E7B4550}"/>
              </a:ext>
            </a:extLst>
          </p:cNvPr>
          <p:cNvGrpSpPr/>
          <p:nvPr/>
        </p:nvGrpSpPr>
        <p:grpSpPr>
          <a:xfrm>
            <a:off x="4720942" y="2978497"/>
            <a:ext cx="4042163" cy="3822307"/>
            <a:chOff x="4720942" y="2381482"/>
            <a:chExt cx="4042163" cy="3822307"/>
          </a:xfrm>
        </p:grpSpPr>
        <p:pic>
          <p:nvPicPr>
            <p:cNvPr id="4102" name="Picture 6">
              <a:extLst>
                <a:ext uri="{FF2B5EF4-FFF2-40B4-BE49-F238E27FC236}">
                  <a16:creationId xmlns:a16="http://schemas.microsoft.com/office/drawing/2014/main" id="{D68996DF-2F88-4B93-A3B6-61A2AB22AA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630" y="2381482"/>
              <a:ext cx="3689475" cy="372198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595BDC48-911E-45A2-BE07-9F3AC6CACC2C}"/>
                </a:ext>
              </a:extLst>
            </p:cNvPr>
            <p:cNvSpPr txBox="1"/>
            <p:nvPr/>
          </p:nvSpPr>
          <p:spPr>
            <a:xfrm>
              <a:off x="4720942" y="3790889"/>
              <a:ext cx="338554" cy="992196"/>
            </a:xfrm>
            <a:prstGeom prst="rect">
              <a:avLst/>
            </a:prstGeom>
            <a:noFill/>
          </p:spPr>
          <p:txBody>
            <a:bodyPr vert="vert" wrap="square" rtlCol="0">
              <a:spAutoFit/>
            </a:bodyPr>
            <a:lstStyle/>
            <a:p>
              <a:r>
                <a:rPr lang="en-US" sz="1000" b="1" dirty="0"/>
                <a:t>Duration min</a:t>
              </a:r>
            </a:p>
          </p:txBody>
        </p:sp>
        <p:sp>
          <p:nvSpPr>
            <p:cNvPr id="23" name="TextBox 22">
              <a:extLst>
                <a:ext uri="{FF2B5EF4-FFF2-40B4-BE49-F238E27FC236}">
                  <a16:creationId xmlns:a16="http://schemas.microsoft.com/office/drawing/2014/main" id="{2CE5F490-58F8-418B-8122-1AF9982B0043}"/>
                </a:ext>
              </a:extLst>
            </p:cNvPr>
            <p:cNvSpPr txBox="1"/>
            <p:nvPr/>
          </p:nvSpPr>
          <p:spPr>
            <a:xfrm>
              <a:off x="6186534" y="6003136"/>
              <a:ext cx="934003" cy="200653"/>
            </a:xfrm>
            <a:prstGeom prst="rect">
              <a:avLst/>
            </a:prstGeom>
            <a:noFill/>
          </p:spPr>
          <p:txBody>
            <a:bodyPr wrap="square" rtlCol="0">
              <a:spAutoFit/>
            </a:bodyPr>
            <a:lstStyle/>
            <a:p>
              <a:r>
                <a:rPr lang="en-US" sz="1000" b="1" dirty="0"/>
                <a:t>Distance KM</a:t>
              </a:r>
            </a:p>
          </p:txBody>
        </p:sp>
      </p:grpSp>
      <p:sp>
        <p:nvSpPr>
          <p:cNvPr id="25" name="Rectangle 24">
            <a:extLst>
              <a:ext uri="{FF2B5EF4-FFF2-40B4-BE49-F238E27FC236}">
                <a16:creationId xmlns:a16="http://schemas.microsoft.com/office/drawing/2014/main" id="{87665BE5-92C0-4AF7-9054-A3EED4EA785C}"/>
              </a:ext>
            </a:extLst>
          </p:cNvPr>
          <p:cNvSpPr/>
          <p:nvPr/>
        </p:nvSpPr>
        <p:spPr>
          <a:xfrm>
            <a:off x="5178863" y="2747723"/>
            <a:ext cx="2949344" cy="276999"/>
          </a:xfrm>
          <a:prstGeom prst="rect">
            <a:avLst/>
          </a:prstGeom>
        </p:spPr>
        <p:txBody>
          <a:bodyPr wrap="square">
            <a:spAutoFit/>
          </a:bodyPr>
          <a:lstStyle/>
          <a:p>
            <a:pPr algn="ctr"/>
            <a:r>
              <a:rPr lang="en-US" sz="1200" b="1" dirty="0"/>
              <a:t>"Distance vs Duration"</a:t>
            </a:r>
          </a:p>
        </p:txBody>
      </p:sp>
      <p:grpSp>
        <p:nvGrpSpPr>
          <p:cNvPr id="16" name="Group 15">
            <a:extLst>
              <a:ext uri="{FF2B5EF4-FFF2-40B4-BE49-F238E27FC236}">
                <a16:creationId xmlns:a16="http://schemas.microsoft.com/office/drawing/2014/main" id="{CE367BB5-B3A0-4635-9B05-82511A50AB37}"/>
              </a:ext>
            </a:extLst>
          </p:cNvPr>
          <p:cNvGrpSpPr/>
          <p:nvPr/>
        </p:nvGrpSpPr>
        <p:grpSpPr>
          <a:xfrm>
            <a:off x="4720942" y="2756036"/>
            <a:ext cx="4042163" cy="4053081"/>
            <a:chOff x="4720942" y="2756036"/>
            <a:chExt cx="4042163" cy="4053081"/>
          </a:xfrm>
        </p:grpSpPr>
        <p:grpSp>
          <p:nvGrpSpPr>
            <p:cNvPr id="26" name="Group 25">
              <a:extLst>
                <a:ext uri="{FF2B5EF4-FFF2-40B4-BE49-F238E27FC236}">
                  <a16:creationId xmlns:a16="http://schemas.microsoft.com/office/drawing/2014/main" id="{2A2719EB-CC8D-4281-AB09-5386EA4A22C0}"/>
                </a:ext>
              </a:extLst>
            </p:cNvPr>
            <p:cNvGrpSpPr/>
            <p:nvPr/>
          </p:nvGrpSpPr>
          <p:grpSpPr>
            <a:xfrm>
              <a:off x="4720942" y="2986810"/>
              <a:ext cx="4042163" cy="3822307"/>
              <a:chOff x="4720942" y="2381482"/>
              <a:chExt cx="4042163" cy="3822307"/>
            </a:xfrm>
          </p:grpSpPr>
          <p:pic>
            <p:nvPicPr>
              <p:cNvPr id="27" name="Picture 6">
                <a:extLst>
                  <a:ext uri="{FF2B5EF4-FFF2-40B4-BE49-F238E27FC236}">
                    <a16:creationId xmlns:a16="http://schemas.microsoft.com/office/drawing/2014/main" id="{28F7338A-83AF-4A27-9E4D-5713B770B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630" y="2381482"/>
                <a:ext cx="3689475" cy="372198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0E78272D-EF75-46D9-BF38-C99E9D7B2001}"/>
                  </a:ext>
                </a:extLst>
              </p:cNvPr>
              <p:cNvSpPr txBox="1"/>
              <p:nvPr/>
            </p:nvSpPr>
            <p:spPr>
              <a:xfrm>
                <a:off x="4720942" y="3789777"/>
                <a:ext cx="338554" cy="992196"/>
              </a:xfrm>
              <a:prstGeom prst="rect">
                <a:avLst/>
              </a:prstGeom>
              <a:noFill/>
            </p:spPr>
            <p:txBody>
              <a:bodyPr vert="vert" wrap="square" rtlCol="0">
                <a:spAutoFit/>
              </a:bodyPr>
              <a:lstStyle/>
              <a:p>
                <a:r>
                  <a:rPr lang="en-US" sz="1000" b="1" dirty="0"/>
                  <a:t>Duration min</a:t>
                </a:r>
              </a:p>
            </p:txBody>
          </p:sp>
          <p:sp>
            <p:nvSpPr>
              <p:cNvPr id="29" name="TextBox 28">
                <a:extLst>
                  <a:ext uri="{FF2B5EF4-FFF2-40B4-BE49-F238E27FC236}">
                    <a16:creationId xmlns:a16="http://schemas.microsoft.com/office/drawing/2014/main" id="{4DFFB319-61FD-4321-9EAC-77A3A4BC8DCF}"/>
                  </a:ext>
                </a:extLst>
              </p:cNvPr>
              <p:cNvSpPr txBox="1"/>
              <p:nvPr/>
            </p:nvSpPr>
            <p:spPr>
              <a:xfrm>
                <a:off x="6186534" y="6003136"/>
                <a:ext cx="934003" cy="200653"/>
              </a:xfrm>
              <a:prstGeom prst="rect">
                <a:avLst/>
              </a:prstGeom>
              <a:noFill/>
            </p:spPr>
            <p:txBody>
              <a:bodyPr wrap="square" rtlCol="0">
                <a:spAutoFit/>
              </a:bodyPr>
              <a:lstStyle/>
              <a:p>
                <a:r>
                  <a:rPr lang="en-US" sz="1000" b="1" dirty="0"/>
                  <a:t>Distance KM</a:t>
                </a:r>
              </a:p>
            </p:txBody>
          </p:sp>
        </p:grpSp>
        <p:sp>
          <p:nvSpPr>
            <p:cNvPr id="30" name="Rectangle 29">
              <a:extLst>
                <a:ext uri="{FF2B5EF4-FFF2-40B4-BE49-F238E27FC236}">
                  <a16:creationId xmlns:a16="http://schemas.microsoft.com/office/drawing/2014/main" id="{E8F60BCA-D0C2-4E09-A4F3-D5255FE6C767}"/>
                </a:ext>
              </a:extLst>
            </p:cNvPr>
            <p:cNvSpPr/>
            <p:nvPr/>
          </p:nvSpPr>
          <p:spPr>
            <a:xfrm>
              <a:off x="5178863" y="2756036"/>
              <a:ext cx="2949344" cy="276999"/>
            </a:xfrm>
            <a:prstGeom prst="rect">
              <a:avLst/>
            </a:prstGeom>
          </p:spPr>
          <p:txBody>
            <a:bodyPr wrap="square">
              <a:spAutoFit/>
            </a:bodyPr>
            <a:lstStyle/>
            <a:p>
              <a:pPr algn="ctr"/>
              <a:r>
                <a:rPr lang="en-US" sz="1200" b="1" dirty="0"/>
                <a:t>"Distance vs Duration"</a:t>
              </a:r>
            </a:p>
          </p:txBody>
        </p:sp>
      </p:grpSp>
      <p:grpSp>
        <p:nvGrpSpPr>
          <p:cNvPr id="18" name="Group 17">
            <a:extLst>
              <a:ext uri="{FF2B5EF4-FFF2-40B4-BE49-F238E27FC236}">
                <a16:creationId xmlns:a16="http://schemas.microsoft.com/office/drawing/2014/main" id="{7FA1616B-BF58-4862-B62E-0407B2EBFEE4}"/>
              </a:ext>
            </a:extLst>
          </p:cNvPr>
          <p:cNvGrpSpPr/>
          <p:nvPr/>
        </p:nvGrpSpPr>
        <p:grpSpPr>
          <a:xfrm>
            <a:off x="9095797" y="1907757"/>
            <a:ext cx="2949344" cy="2037767"/>
            <a:chOff x="9053486" y="1926807"/>
            <a:chExt cx="2949344" cy="2037767"/>
          </a:xfrm>
        </p:grpSpPr>
        <p:pic>
          <p:nvPicPr>
            <p:cNvPr id="4104" name="Picture 8">
              <a:extLst>
                <a:ext uri="{FF2B5EF4-FFF2-40B4-BE49-F238E27FC236}">
                  <a16:creationId xmlns:a16="http://schemas.microsoft.com/office/drawing/2014/main" id="{7D6D66DA-C12B-4748-9A06-80B13B2D64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73585" y="2101496"/>
              <a:ext cx="2713152" cy="186307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D75347E7-07E2-4E02-8E0D-AAA5F46874BE}"/>
                </a:ext>
              </a:extLst>
            </p:cNvPr>
            <p:cNvSpPr/>
            <p:nvPr/>
          </p:nvSpPr>
          <p:spPr>
            <a:xfrm>
              <a:off x="9053486" y="1926807"/>
              <a:ext cx="2949344" cy="276999"/>
            </a:xfrm>
            <a:prstGeom prst="rect">
              <a:avLst/>
            </a:prstGeom>
          </p:spPr>
          <p:txBody>
            <a:bodyPr wrap="square">
              <a:spAutoFit/>
            </a:bodyPr>
            <a:lstStyle/>
            <a:p>
              <a:pPr algn="ctr"/>
              <a:r>
                <a:rPr lang="en-US" sz="1200" b="1" dirty="0"/>
                <a:t>"Distance vs Duration"</a:t>
              </a:r>
            </a:p>
          </p:txBody>
        </p:sp>
      </p:grpSp>
    </p:spTree>
    <p:extLst>
      <p:ext uri="{BB962C8B-B14F-4D97-AF65-F5344CB8AC3E}">
        <p14:creationId xmlns:p14="http://schemas.microsoft.com/office/powerpoint/2010/main" val="152569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06F8B6-D108-46D4-963B-212BD1D7DB7D}"/>
              </a:ext>
            </a:extLst>
          </p:cNvPr>
          <p:cNvSpPr/>
          <p:nvPr/>
        </p:nvSpPr>
        <p:spPr>
          <a:xfrm>
            <a:off x="2201983" y="0"/>
            <a:ext cx="8007927" cy="584775"/>
          </a:xfrm>
          <a:prstGeom prst="rect">
            <a:avLst/>
          </a:prstGeom>
        </p:spPr>
        <p:txBody>
          <a:bodyPr wrap="square">
            <a:spAutoFit/>
          </a:bodyPr>
          <a:lstStyle/>
          <a:p>
            <a:r>
              <a:rPr lang="en-US" sz="3200" b="1" dirty="0"/>
              <a:t>CONCLUSIONS AND FUTURE SUGGESTIONS</a:t>
            </a:r>
            <a:endParaRPr lang="en-US" sz="3200" dirty="0"/>
          </a:p>
        </p:txBody>
      </p:sp>
      <p:sp>
        <p:nvSpPr>
          <p:cNvPr id="3" name="Rectangle 2">
            <a:extLst>
              <a:ext uri="{FF2B5EF4-FFF2-40B4-BE49-F238E27FC236}">
                <a16:creationId xmlns:a16="http://schemas.microsoft.com/office/drawing/2014/main" id="{34AC92EB-EA6D-44C4-B393-DF143F9B801D}"/>
              </a:ext>
            </a:extLst>
          </p:cNvPr>
          <p:cNvSpPr/>
          <p:nvPr/>
        </p:nvSpPr>
        <p:spPr>
          <a:xfrm>
            <a:off x="362308" y="3754874"/>
            <a:ext cx="11657895" cy="1754326"/>
          </a:xfrm>
          <a:prstGeom prst="rect">
            <a:avLst/>
          </a:prstGeom>
        </p:spPr>
        <p:txBody>
          <a:bodyPr wrap="square">
            <a:spAutoFit/>
          </a:bodyPr>
          <a:lstStyle/>
          <a:p>
            <a:pPr algn="just"/>
            <a:r>
              <a:rPr lang="en-US" b="1" dirty="0"/>
              <a:t>Suggestions:</a:t>
            </a:r>
          </a:p>
          <a:p>
            <a:pPr marL="285750" indent="-285750" algn="just">
              <a:buFont typeface="Arial" panose="020B0604020202020204" pitchFamily="34" charset="0"/>
              <a:buChar char="•"/>
            </a:pPr>
            <a:r>
              <a:rPr lang="en-US" dirty="0"/>
              <a:t>Get more geo location data to link between Public station locations and Bike locations </a:t>
            </a:r>
          </a:p>
          <a:p>
            <a:pPr marL="285750" indent="-285750" algn="just">
              <a:buFont typeface="Arial" panose="020B0604020202020204" pitchFamily="34" charset="0"/>
              <a:buChar char="•"/>
            </a:pPr>
            <a:r>
              <a:rPr lang="en-US" dirty="0"/>
              <a:t>Try to cluster these locations proximity of distance between them</a:t>
            </a:r>
          </a:p>
          <a:p>
            <a:pPr marL="285750" indent="-285750" algn="just">
              <a:buFont typeface="Arial" panose="020B0604020202020204" pitchFamily="34" charset="0"/>
              <a:buChar char="•"/>
            </a:pPr>
            <a:r>
              <a:rPr lang="en-US" dirty="0"/>
              <a:t>Analyze low traffic locations to get insights on how to make them a better place </a:t>
            </a:r>
            <a:r>
              <a:rPr lang="en-US" dirty="0" err="1"/>
              <a:t>e.g</a:t>
            </a:r>
            <a:r>
              <a:rPr lang="en-US" dirty="0"/>
              <a:t> Promoting bike rides</a:t>
            </a:r>
          </a:p>
          <a:p>
            <a:pPr marL="285750" indent="-285750" algn="just">
              <a:buFont typeface="Arial" panose="020B0604020202020204" pitchFamily="34" charset="0"/>
              <a:buChar char="•"/>
            </a:pPr>
            <a:r>
              <a:rPr lang="en-US" dirty="0"/>
              <a:t>Make surveys to see what  bike riders /station visitors services seek mostly categorized by when start and end</a:t>
            </a:r>
          </a:p>
          <a:p>
            <a:pPr marL="285750" indent="-285750" algn="just">
              <a:buFont typeface="Arial" panose="020B0604020202020204" pitchFamily="34" charset="0"/>
              <a:buChar char="•"/>
            </a:pPr>
            <a:r>
              <a:rPr lang="en-US" dirty="0"/>
              <a:t>Get data on services in each location distributed by kind</a:t>
            </a:r>
          </a:p>
        </p:txBody>
      </p:sp>
      <p:sp>
        <p:nvSpPr>
          <p:cNvPr id="20" name="Rectangle 19">
            <a:extLst>
              <a:ext uri="{FF2B5EF4-FFF2-40B4-BE49-F238E27FC236}">
                <a16:creationId xmlns:a16="http://schemas.microsoft.com/office/drawing/2014/main" id="{4292F956-888B-414B-B10F-A104491BE9AB}"/>
              </a:ext>
            </a:extLst>
          </p:cNvPr>
          <p:cNvSpPr/>
          <p:nvPr/>
        </p:nvSpPr>
        <p:spPr>
          <a:xfrm>
            <a:off x="240715" y="764024"/>
            <a:ext cx="11508461" cy="2893100"/>
          </a:xfrm>
          <a:prstGeom prst="rect">
            <a:avLst/>
          </a:prstGeom>
        </p:spPr>
        <p:txBody>
          <a:bodyPr wrap="square">
            <a:spAutoFit/>
          </a:bodyPr>
          <a:lstStyle/>
          <a:p>
            <a:pPr algn="just"/>
            <a:r>
              <a:rPr lang="en-US" sz="2000" b="1" dirty="0"/>
              <a:t>Conclusions:</a:t>
            </a:r>
          </a:p>
          <a:p>
            <a:pPr marL="285750" indent="-285750" algn="just">
              <a:buFont typeface="Wingdings" panose="05000000000000000000" pitchFamily="2" charset="2"/>
              <a:buChar char="q"/>
            </a:pPr>
            <a:r>
              <a:rPr lang="en-US" dirty="0"/>
              <a:t>On the assumption that more stations would lead to higher Traffic visits to a location we would nominate the following locations:</a:t>
            </a:r>
            <a:r>
              <a:rPr lang="en-US" b="1" dirty="0"/>
              <a:t>'</a:t>
            </a:r>
            <a:r>
              <a:rPr lang="en-US" b="1" dirty="0" err="1"/>
              <a:t>Grorud</a:t>
            </a:r>
            <a:r>
              <a:rPr lang="en-US" b="1" dirty="0"/>
              <a:t> T',’</a:t>
            </a:r>
            <a:r>
              <a:rPr lang="en-US" b="1" dirty="0" err="1"/>
              <a:t>Majorstuen</a:t>
            </a:r>
            <a:r>
              <a:rPr lang="en-US" b="1" dirty="0"/>
              <a:t>‘,’</a:t>
            </a:r>
            <a:r>
              <a:rPr lang="en-US" b="1" dirty="0" err="1"/>
              <a:t>Jernbanetorget</a:t>
            </a:r>
            <a:r>
              <a:rPr lang="en-US" b="1" dirty="0"/>
              <a:t>','Oslo </a:t>
            </a:r>
            <a:r>
              <a:rPr lang="en-US" b="1" dirty="0" err="1"/>
              <a:t>S’,'Oslo</a:t>
            </a:r>
            <a:r>
              <a:rPr lang="en-US" b="1" dirty="0"/>
              <a:t> S </a:t>
            </a:r>
            <a:r>
              <a:rPr lang="en-US" b="1" dirty="0" err="1"/>
              <a:t>Trelastgata</a:t>
            </a:r>
            <a:r>
              <a:rPr lang="en-US" b="1" dirty="0"/>
              <a:t>’,'</a:t>
            </a:r>
            <a:r>
              <a:rPr lang="en-US" b="1" dirty="0" err="1"/>
              <a:t>Lillestrøm</a:t>
            </a:r>
            <a:r>
              <a:rPr lang="en-US" b="1" dirty="0"/>
              <a:t> </a:t>
            </a:r>
            <a:r>
              <a:rPr lang="en-US" b="1" dirty="0" err="1"/>
              <a:t>bussterminal</a:t>
            </a:r>
            <a:r>
              <a:rPr lang="en-US" b="1" dirty="0"/>
              <a:t>’,'</a:t>
            </a:r>
            <a:r>
              <a:rPr lang="en-US" b="1" dirty="0" err="1"/>
              <a:t>Lørenskog</a:t>
            </a:r>
            <a:r>
              <a:rPr lang="en-US" b="1" dirty="0"/>
              <a:t> </a:t>
            </a:r>
            <a:r>
              <a:rPr lang="en-US" b="1" dirty="0" err="1"/>
              <a:t>sentrum</a:t>
            </a:r>
            <a:r>
              <a:rPr lang="en-US" b="1" dirty="0"/>
              <a:t>’,'Lysaker </a:t>
            </a:r>
            <a:r>
              <a:rPr lang="en-US" b="1" dirty="0" err="1"/>
              <a:t>stasjon</a:t>
            </a:r>
            <a:r>
              <a:rPr lang="en-US" b="1" dirty="0"/>
              <a:t>’,'</a:t>
            </a:r>
            <a:r>
              <a:rPr lang="en-US" b="1" dirty="0" err="1"/>
              <a:t>Mortensrud</a:t>
            </a:r>
            <a:r>
              <a:rPr lang="en-US" b="1" dirty="0"/>
              <a:t> T’.</a:t>
            </a:r>
          </a:p>
          <a:p>
            <a:pPr marL="285750" indent="-285750" algn="just">
              <a:buFont typeface="Wingdings" panose="05000000000000000000" pitchFamily="2" charset="2"/>
              <a:buChar char="q"/>
            </a:pPr>
            <a:r>
              <a:rPr lang="en-US" dirty="0"/>
              <a:t>The Bike Rides Data  would recommend the following locations:</a:t>
            </a:r>
            <a:r>
              <a:rPr lang="en-US" b="1" dirty="0"/>
              <a:t>'</a:t>
            </a:r>
            <a:r>
              <a:rPr lang="en-US" b="1" dirty="0" err="1"/>
              <a:t>Rådhusbrygge</a:t>
            </a:r>
            <a:r>
              <a:rPr lang="en-US" b="1" dirty="0"/>
              <a:t> 4’,'Torggata’,'Ringnes </a:t>
            </a:r>
            <a:r>
              <a:rPr lang="en-US" b="1" dirty="0" err="1"/>
              <a:t>Park’,'Alexander</a:t>
            </a:r>
            <a:r>
              <a:rPr lang="en-US" b="1" dirty="0"/>
              <a:t> </a:t>
            </a:r>
            <a:r>
              <a:rPr lang="en-US" b="1" dirty="0" err="1"/>
              <a:t>Kiellands</a:t>
            </a:r>
            <a:r>
              <a:rPr lang="en-US" b="1" dirty="0"/>
              <a:t> </a:t>
            </a:r>
            <a:r>
              <a:rPr lang="en-US" b="1" dirty="0" err="1"/>
              <a:t>Plass</a:t>
            </a:r>
            <a:r>
              <a:rPr lang="en-US" b="1" dirty="0"/>
              <a:t>’,'Olaf Ryes </a:t>
            </a:r>
            <a:r>
              <a:rPr lang="en-US" b="1" dirty="0" err="1"/>
              <a:t>plass</a:t>
            </a:r>
            <a:r>
              <a:rPr lang="en-US" b="1" dirty="0"/>
              <a:t>’,'</a:t>
            </a:r>
            <a:r>
              <a:rPr lang="en-US" b="1" dirty="0" err="1"/>
              <a:t>Tjuvholmen</a:t>
            </a:r>
            <a:r>
              <a:rPr lang="en-US" b="1" dirty="0"/>
              <a:t>’,'</a:t>
            </a:r>
            <a:r>
              <a:rPr lang="en-US" b="1" dirty="0" err="1"/>
              <a:t>Sentrum</a:t>
            </a:r>
            <a:r>
              <a:rPr lang="en-US" b="1" dirty="0"/>
              <a:t> </a:t>
            </a:r>
            <a:r>
              <a:rPr lang="en-US" b="1" dirty="0" err="1"/>
              <a:t>Scene’,'Helga</a:t>
            </a:r>
            <a:r>
              <a:rPr lang="en-US" b="1" dirty="0"/>
              <a:t> </a:t>
            </a:r>
            <a:r>
              <a:rPr lang="en-US" b="1" dirty="0" err="1"/>
              <a:t>Helgesens</a:t>
            </a:r>
            <a:r>
              <a:rPr lang="en-US" b="1" dirty="0"/>
              <a:t> </a:t>
            </a:r>
            <a:r>
              <a:rPr lang="en-US" b="1" dirty="0" err="1"/>
              <a:t>plass</a:t>
            </a:r>
            <a:r>
              <a:rPr lang="en-US" b="1" dirty="0"/>
              <a:t>’,'</a:t>
            </a:r>
            <a:r>
              <a:rPr lang="en-US" b="1" dirty="0" err="1"/>
              <a:t>Schous</a:t>
            </a:r>
            <a:r>
              <a:rPr lang="en-US" b="1" dirty="0"/>
              <a:t> </a:t>
            </a:r>
            <a:r>
              <a:rPr lang="en-US" b="1" dirty="0" err="1"/>
              <a:t>plass</a:t>
            </a:r>
            <a:r>
              <a:rPr lang="en-US" b="1" dirty="0"/>
              <a:t>’,'</a:t>
            </a:r>
            <a:r>
              <a:rPr lang="en-US" b="1" dirty="0" err="1"/>
              <a:t>Bislett</a:t>
            </a:r>
            <a:r>
              <a:rPr lang="en-US" b="1" dirty="0"/>
              <a:t> Stadion’ </a:t>
            </a:r>
            <a:r>
              <a:rPr lang="en-US" dirty="0">
                <a:solidFill>
                  <a:srgbClr val="000000"/>
                </a:solidFill>
                <a:latin typeface="Helvetica Neue"/>
              </a:rPr>
              <a:t>in addition to</a:t>
            </a:r>
            <a:r>
              <a:rPr lang="en-US" b="1" dirty="0"/>
              <a:t>   </a:t>
            </a:r>
            <a:r>
              <a:rPr lang="en-US" b="1" dirty="0">
                <a:solidFill>
                  <a:srgbClr val="000000"/>
                </a:solidFill>
                <a:latin typeface="Helvetica Neue"/>
              </a:rPr>
              <a:t>'</a:t>
            </a:r>
            <a:r>
              <a:rPr lang="en-US" b="1" dirty="0" err="1">
                <a:solidFill>
                  <a:srgbClr val="000000"/>
                </a:solidFill>
                <a:latin typeface="Helvetica Neue"/>
              </a:rPr>
              <a:t>Jernbanetorget</a:t>
            </a:r>
            <a:r>
              <a:rPr lang="en-US" b="1" dirty="0"/>
              <a:t>’ , '</a:t>
            </a:r>
            <a:r>
              <a:rPr lang="en-US" b="1" dirty="0" err="1"/>
              <a:t>Tøyen</a:t>
            </a:r>
            <a:r>
              <a:rPr lang="en-US" b="1" dirty="0"/>
              <a:t> </a:t>
            </a:r>
            <a:r>
              <a:rPr lang="en-US" b="1" dirty="0" err="1"/>
              <a:t>skole</a:t>
            </a:r>
            <a:r>
              <a:rPr lang="en-US" b="1" dirty="0"/>
              <a:t>’  </a:t>
            </a:r>
            <a:r>
              <a:rPr lang="en-US" dirty="0"/>
              <a:t>t</a:t>
            </a:r>
            <a:r>
              <a:rPr lang="en-US" dirty="0">
                <a:solidFill>
                  <a:srgbClr val="000000"/>
                </a:solidFill>
                <a:latin typeface="Helvetica Neue"/>
              </a:rPr>
              <a:t>he beginning of the trip</a:t>
            </a:r>
            <a:r>
              <a:rPr lang="en-US" b="1" dirty="0">
                <a:solidFill>
                  <a:srgbClr val="000000"/>
                </a:solidFill>
                <a:latin typeface="Helvetica Neue"/>
              </a:rPr>
              <a:t> </a:t>
            </a:r>
            <a:r>
              <a:rPr lang="en-US" b="1" dirty="0"/>
              <a:t>'</a:t>
            </a:r>
            <a:r>
              <a:rPr lang="en-US" b="1" dirty="0" err="1"/>
              <a:t>Spikersuppa</a:t>
            </a:r>
            <a:r>
              <a:rPr lang="en-US" b="1" dirty="0"/>
              <a:t> Vest’, '</a:t>
            </a:r>
            <a:r>
              <a:rPr lang="en-US" b="1" dirty="0" err="1"/>
              <a:t>Bjørvika</a:t>
            </a:r>
            <a:r>
              <a:rPr lang="en-US" b="1" dirty="0"/>
              <a:t>’  </a:t>
            </a:r>
            <a:r>
              <a:rPr lang="en-US" dirty="0"/>
              <a:t>End trip </a:t>
            </a:r>
          </a:p>
          <a:p>
            <a:pPr marL="285750" indent="-285750" algn="just">
              <a:buFont typeface="Wingdings" panose="05000000000000000000" pitchFamily="2" charset="2"/>
              <a:buChar char="q"/>
            </a:pPr>
            <a:r>
              <a:rPr lang="en-US" dirty="0"/>
              <a:t>Ranking isn’t affected by month </a:t>
            </a:r>
            <a:r>
              <a:rPr lang="en-US" dirty="0" err="1"/>
              <a:t>i.e</a:t>
            </a:r>
            <a:r>
              <a:rPr lang="en-US" dirty="0"/>
              <a:t> climate </a:t>
            </a:r>
          </a:p>
          <a:p>
            <a:pPr marL="285750" indent="-285750" algn="just">
              <a:buFont typeface="Wingdings" panose="05000000000000000000" pitchFamily="2" charset="2"/>
              <a:buChar char="q"/>
            </a:pPr>
            <a:r>
              <a:rPr lang="en-US" dirty="0"/>
              <a:t>Number of visitors are affected according to month hence climate change </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463437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TotalTime>
  <Words>694</Words>
  <Application>Microsoft Office PowerPoint</Application>
  <PresentationFormat>Widescreen</PresentationFormat>
  <Paragraphs>111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Helvetica Neue</vt:lpstr>
      <vt:lpstr>Wingdings</vt:lpstr>
      <vt:lpstr>Office Theme</vt:lpstr>
      <vt:lpstr>Analyzing data for number of stations Per location and bicycle trips to gain insights on which location has higher traffic</vt:lpstr>
      <vt:lpstr>Part 1 investigating station data from the file "Public_transportation_infrastructure.xlsx"</vt:lpstr>
      <vt:lpstr>Part 2 invetigating bicycle trip data from the file "Bysykkeloversikt_2019.xlsx"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Nada</dc:creator>
  <cp:lastModifiedBy>Nada</cp:lastModifiedBy>
  <cp:revision>25</cp:revision>
  <dcterms:created xsi:type="dcterms:W3CDTF">2021-04-16T09:30:22Z</dcterms:created>
  <dcterms:modified xsi:type="dcterms:W3CDTF">2021-04-16T13:53:23Z</dcterms:modified>
</cp:coreProperties>
</file>