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8" r:id="rId3"/>
    <p:sldId id="257" r:id="rId4"/>
    <p:sldId id="259" r:id="rId5"/>
    <p:sldId id="262" r:id="rId6"/>
    <p:sldId id="263" r:id="rId7"/>
    <p:sldId id="260" r:id="rId8"/>
    <p:sldId id="261" r:id="rId9"/>
    <p:sldId id="264" r:id="rId10"/>
    <p:sldId id="265" r:id="rId11"/>
    <p:sldId id="266" r:id="rId12"/>
    <p:sldId id="267" r:id="rId13"/>
    <p:sldId id="268" r:id="rId14"/>
    <p:sldId id="269" r:id="rId15"/>
  </p:sldIdLst>
  <p:sldSz cx="12192000" cy="6858000"/>
  <p:notesSz cx="6858000" cy="9144000"/>
  <p:defaultTextStyle>
    <a:defPPr>
      <a:defRPr lang="en-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BE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9"/>
    <p:restoredTop sz="95659"/>
  </p:normalViewPr>
  <p:slideViewPr>
    <p:cSldViewPr snapToGrid="0">
      <p:cViewPr>
        <p:scale>
          <a:sx n="100" d="100"/>
          <a:sy n="100" d="100"/>
        </p:scale>
        <p:origin x="1640"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99783-7C2E-E34A-BAE2-C0127770F984}" type="datetimeFigureOut">
              <a:rPr lang="en-EG" smtClean="0"/>
              <a:t>17/10/2024</a:t>
            </a:fld>
            <a:endParaRPr lang="en-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1EBB8-7D6D-764D-B97F-3480F233D98D}" type="slidenum">
              <a:rPr lang="en-EG" smtClean="0"/>
              <a:t>‹#›</a:t>
            </a:fld>
            <a:endParaRPr lang="en-EG"/>
          </a:p>
        </p:txBody>
      </p:sp>
    </p:spTree>
    <p:extLst>
      <p:ext uri="{BB962C8B-B14F-4D97-AF65-F5344CB8AC3E}">
        <p14:creationId xmlns:p14="http://schemas.microsoft.com/office/powerpoint/2010/main" val="1372763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CD6BC-C09A-9D7C-8F98-F25B4682010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EG"/>
          </a:p>
        </p:txBody>
      </p:sp>
      <p:sp>
        <p:nvSpPr>
          <p:cNvPr id="3" name="Subtitle 2">
            <a:extLst>
              <a:ext uri="{FF2B5EF4-FFF2-40B4-BE49-F238E27FC236}">
                <a16:creationId xmlns:a16="http://schemas.microsoft.com/office/drawing/2014/main" id="{1FDE080C-B402-FA63-69BB-06B7413DF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EG"/>
          </a:p>
        </p:txBody>
      </p:sp>
      <p:sp>
        <p:nvSpPr>
          <p:cNvPr id="4" name="Date Placeholder 3">
            <a:extLst>
              <a:ext uri="{FF2B5EF4-FFF2-40B4-BE49-F238E27FC236}">
                <a16:creationId xmlns:a16="http://schemas.microsoft.com/office/drawing/2014/main" id="{AB5E0831-C1ED-3489-97F5-C2A4036DB012}"/>
              </a:ext>
            </a:extLst>
          </p:cNvPr>
          <p:cNvSpPr>
            <a:spLocks noGrp="1"/>
          </p:cNvSpPr>
          <p:nvPr>
            <p:ph type="dt" sz="half" idx="10"/>
          </p:nvPr>
        </p:nvSpPr>
        <p:spPr/>
        <p:txBody>
          <a:bodyPr/>
          <a:lstStyle/>
          <a:p>
            <a:fld id="{9DF0E9FA-5744-644C-AAFC-3950B53FDD0B}" type="datetimeFigureOut">
              <a:rPr lang="en-EG" smtClean="0"/>
              <a:t>17/10/2024</a:t>
            </a:fld>
            <a:endParaRPr lang="en-EG"/>
          </a:p>
        </p:txBody>
      </p:sp>
      <p:sp>
        <p:nvSpPr>
          <p:cNvPr id="5" name="Footer Placeholder 4">
            <a:extLst>
              <a:ext uri="{FF2B5EF4-FFF2-40B4-BE49-F238E27FC236}">
                <a16:creationId xmlns:a16="http://schemas.microsoft.com/office/drawing/2014/main" id="{21D0B082-3DDC-34F2-C1D7-C758542AA254}"/>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58C46CCF-EB08-D166-82EF-181773B8E77E}"/>
              </a:ext>
            </a:extLst>
          </p:cNvPr>
          <p:cNvSpPr>
            <a:spLocks noGrp="1"/>
          </p:cNvSpPr>
          <p:nvPr>
            <p:ph type="sldNum" sz="quarter" idx="12"/>
          </p:nvPr>
        </p:nvSpPr>
        <p:spPr/>
        <p:txBody>
          <a:bodyPr/>
          <a:lstStyle/>
          <a:p>
            <a:fld id="{083ED295-D0CE-3549-A1AA-7B5609E2EE26}" type="slidenum">
              <a:rPr lang="en-EG" smtClean="0"/>
              <a:t>‹#›</a:t>
            </a:fld>
            <a:endParaRPr lang="en-EG"/>
          </a:p>
        </p:txBody>
      </p:sp>
    </p:spTree>
    <p:extLst>
      <p:ext uri="{BB962C8B-B14F-4D97-AF65-F5344CB8AC3E}">
        <p14:creationId xmlns:p14="http://schemas.microsoft.com/office/powerpoint/2010/main" val="1560938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36D3-E52E-DE6B-9BFA-581E0FC277AE}"/>
              </a:ext>
            </a:extLst>
          </p:cNvPr>
          <p:cNvSpPr>
            <a:spLocks noGrp="1"/>
          </p:cNvSpPr>
          <p:nvPr>
            <p:ph type="title"/>
          </p:nvPr>
        </p:nvSpPr>
        <p:spPr/>
        <p:txBody>
          <a:bodyPr/>
          <a:lstStyle/>
          <a:p>
            <a:r>
              <a:rPr lang="en-GB"/>
              <a:t>Click to edit Master title style</a:t>
            </a:r>
            <a:endParaRPr lang="en-EG"/>
          </a:p>
        </p:txBody>
      </p:sp>
      <p:sp>
        <p:nvSpPr>
          <p:cNvPr id="3" name="Vertical Text Placeholder 2">
            <a:extLst>
              <a:ext uri="{FF2B5EF4-FFF2-40B4-BE49-F238E27FC236}">
                <a16:creationId xmlns:a16="http://schemas.microsoft.com/office/drawing/2014/main" id="{DB31E9EC-7A51-3241-98B4-E5B4753D109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G"/>
          </a:p>
        </p:txBody>
      </p:sp>
      <p:sp>
        <p:nvSpPr>
          <p:cNvPr id="4" name="Date Placeholder 3">
            <a:extLst>
              <a:ext uri="{FF2B5EF4-FFF2-40B4-BE49-F238E27FC236}">
                <a16:creationId xmlns:a16="http://schemas.microsoft.com/office/drawing/2014/main" id="{8FEB46E1-CB10-5F27-C424-70F905EAE7AC}"/>
              </a:ext>
            </a:extLst>
          </p:cNvPr>
          <p:cNvSpPr>
            <a:spLocks noGrp="1"/>
          </p:cNvSpPr>
          <p:nvPr>
            <p:ph type="dt" sz="half" idx="10"/>
          </p:nvPr>
        </p:nvSpPr>
        <p:spPr/>
        <p:txBody>
          <a:bodyPr/>
          <a:lstStyle/>
          <a:p>
            <a:fld id="{9DF0E9FA-5744-644C-AAFC-3950B53FDD0B}" type="datetimeFigureOut">
              <a:rPr lang="en-EG" smtClean="0"/>
              <a:t>17/10/2024</a:t>
            </a:fld>
            <a:endParaRPr lang="en-EG"/>
          </a:p>
        </p:txBody>
      </p:sp>
      <p:sp>
        <p:nvSpPr>
          <p:cNvPr id="5" name="Footer Placeholder 4">
            <a:extLst>
              <a:ext uri="{FF2B5EF4-FFF2-40B4-BE49-F238E27FC236}">
                <a16:creationId xmlns:a16="http://schemas.microsoft.com/office/drawing/2014/main" id="{7970A055-85E5-5DE7-6A92-D8687DAC91A7}"/>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8389539D-F7DD-5FEA-2DCF-B5F60584F71C}"/>
              </a:ext>
            </a:extLst>
          </p:cNvPr>
          <p:cNvSpPr>
            <a:spLocks noGrp="1"/>
          </p:cNvSpPr>
          <p:nvPr>
            <p:ph type="sldNum" sz="quarter" idx="12"/>
          </p:nvPr>
        </p:nvSpPr>
        <p:spPr/>
        <p:txBody>
          <a:bodyPr/>
          <a:lstStyle/>
          <a:p>
            <a:fld id="{083ED295-D0CE-3549-A1AA-7B5609E2EE26}" type="slidenum">
              <a:rPr lang="en-EG" smtClean="0"/>
              <a:t>‹#›</a:t>
            </a:fld>
            <a:endParaRPr lang="en-EG"/>
          </a:p>
        </p:txBody>
      </p:sp>
    </p:spTree>
    <p:extLst>
      <p:ext uri="{BB962C8B-B14F-4D97-AF65-F5344CB8AC3E}">
        <p14:creationId xmlns:p14="http://schemas.microsoft.com/office/powerpoint/2010/main" val="315428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1CFFC1-45B2-3D83-29D0-04D408F974E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EG"/>
          </a:p>
        </p:txBody>
      </p:sp>
      <p:sp>
        <p:nvSpPr>
          <p:cNvPr id="3" name="Vertical Text Placeholder 2">
            <a:extLst>
              <a:ext uri="{FF2B5EF4-FFF2-40B4-BE49-F238E27FC236}">
                <a16:creationId xmlns:a16="http://schemas.microsoft.com/office/drawing/2014/main" id="{68DD1B9B-18CC-6BCE-EFCB-A452BFCB35D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G"/>
          </a:p>
        </p:txBody>
      </p:sp>
      <p:sp>
        <p:nvSpPr>
          <p:cNvPr id="4" name="Date Placeholder 3">
            <a:extLst>
              <a:ext uri="{FF2B5EF4-FFF2-40B4-BE49-F238E27FC236}">
                <a16:creationId xmlns:a16="http://schemas.microsoft.com/office/drawing/2014/main" id="{4514820A-045C-B2B0-EACF-F74C2624541D}"/>
              </a:ext>
            </a:extLst>
          </p:cNvPr>
          <p:cNvSpPr>
            <a:spLocks noGrp="1"/>
          </p:cNvSpPr>
          <p:nvPr>
            <p:ph type="dt" sz="half" idx="10"/>
          </p:nvPr>
        </p:nvSpPr>
        <p:spPr/>
        <p:txBody>
          <a:bodyPr/>
          <a:lstStyle/>
          <a:p>
            <a:fld id="{9DF0E9FA-5744-644C-AAFC-3950B53FDD0B}" type="datetimeFigureOut">
              <a:rPr lang="en-EG" smtClean="0"/>
              <a:t>17/10/2024</a:t>
            </a:fld>
            <a:endParaRPr lang="en-EG"/>
          </a:p>
        </p:txBody>
      </p:sp>
      <p:sp>
        <p:nvSpPr>
          <p:cNvPr id="5" name="Footer Placeholder 4">
            <a:extLst>
              <a:ext uri="{FF2B5EF4-FFF2-40B4-BE49-F238E27FC236}">
                <a16:creationId xmlns:a16="http://schemas.microsoft.com/office/drawing/2014/main" id="{E2FD648B-83FA-34FE-DB98-6D4A153A9871}"/>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BE40E259-A846-413A-5273-11F86F7070CA}"/>
              </a:ext>
            </a:extLst>
          </p:cNvPr>
          <p:cNvSpPr>
            <a:spLocks noGrp="1"/>
          </p:cNvSpPr>
          <p:nvPr>
            <p:ph type="sldNum" sz="quarter" idx="12"/>
          </p:nvPr>
        </p:nvSpPr>
        <p:spPr/>
        <p:txBody>
          <a:bodyPr/>
          <a:lstStyle/>
          <a:p>
            <a:fld id="{083ED295-D0CE-3549-A1AA-7B5609E2EE26}" type="slidenum">
              <a:rPr lang="en-EG" smtClean="0"/>
              <a:t>‹#›</a:t>
            </a:fld>
            <a:endParaRPr lang="en-EG"/>
          </a:p>
        </p:txBody>
      </p:sp>
    </p:spTree>
    <p:extLst>
      <p:ext uri="{BB962C8B-B14F-4D97-AF65-F5344CB8AC3E}">
        <p14:creationId xmlns:p14="http://schemas.microsoft.com/office/powerpoint/2010/main" val="1793263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543B0-DE63-7967-435D-75651F1F35F6}"/>
              </a:ext>
            </a:extLst>
          </p:cNvPr>
          <p:cNvSpPr>
            <a:spLocks noGrp="1"/>
          </p:cNvSpPr>
          <p:nvPr>
            <p:ph type="title"/>
          </p:nvPr>
        </p:nvSpPr>
        <p:spPr/>
        <p:txBody>
          <a:bodyPr/>
          <a:lstStyle/>
          <a:p>
            <a:r>
              <a:rPr lang="en-GB"/>
              <a:t>Click to edit Master title style</a:t>
            </a:r>
            <a:endParaRPr lang="en-EG"/>
          </a:p>
        </p:txBody>
      </p:sp>
      <p:sp>
        <p:nvSpPr>
          <p:cNvPr id="3" name="Content Placeholder 2">
            <a:extLst>
              <a:ext uri="{FF2B5EF4-FFF2-40B4-BE49-F238E27FC236}">
                <a16:creationId xmlns:a16="http://schemas.microsoft.com/office/drawing/2014/main" id="{CFDDEADC-9F64-3D6C-8906-083BC0C64C4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G"/>
          </a:p>
        </p:txBody>
      </p:sp>
      <p:sp>
        <p:nvSpPr>
          <p:cNvPr id="4" name="Date Placeholder 3">
            <a:extLst>
              <a:ext uri="{FF2B5EF4-FFF2-40B4-BE49-F238E27FC236}">
                <a16:creationId xmlns:a16="http://schemas.microsoft.com/office/drawing/2014/main" id="{95994A9E-0547-D844-D5CF-CDDB4603006C}"/>
              </a:ext>
            </a:extLst>
          </p:cNvPr>
          <p:cNvSpPr>
            <a:spLocks noGrp="1"/>
          </p:cNvSpPr>
          <p:nvPr>
            <p:ph type="dt" sz="half" idx="10"/>
          </p:nvPr>
        </p:nvSpPr>
        <p:spPr/>
        <p:txBody>
          <a:bodyPr/>
          <a:lstStyle/>
          <a:p>
            <a:fld id="{9DF0E9FA-5744-644C-AAFC-3950B53FDD0B}" type="datetimeFigureOut">
              <a:rPr lang="en-EG" smtClean="0"/>
              <a:t>17/10/2024</a:t>
            </a:fld>
            <a:endParaRPr lang="en-EG"/>
          </a:p>
        </p:txBody>
      </p:sp>
      <p:sp>
        <p:nvSpPr>
          <p:cNvPr id="5" name="Footer Placeholder 4">
            <a:extLst>
              <a:ext uri="{FF2B5EF4-FFF2-40B4-BE49-F238E27FC236}">
                <a16:creationId xmlns:a16="http://schemas.microsoft.com/office/drawing/2014/main" id="{86A1FEBD-4223-A264-854C-90B71AE49BFB}"/>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E415C19E-6941-B4D6-67E6-3B3D9B3449B9}"/>
              </a:ext>
            </a:extLst>
          </p:cNvPr>
          <p:cNvSpPr>
            <a:spLocks noGrp="1"/>
          </p:cNvSpPr>
          <p:nvPr>
            <p:ph type="sldNum" sz="quarter" idx="12"/>
          </p:nvPr>
        </p:nvSpPr>
        <p:spPr/>
        <p:txBody>
          <a:bodyPr/>
          <a:lstStyle/>
          <a:p>
            <a:fld id="{083ED295-D0CE-3549-A1AA-7B5609E2EE26}" type="slidenum">
              <a:rPr lang="en-EG" smtClean="0"/>
              <a:t>‹#›</a:t>
            </a:fld>
            <a:endParaRPr lang="en-EG"/>
          </a:p>
        </p:txBody>
      </p:sp>
    </p:spTree>
    <p:extLst>
      <p:ext uri="{BB962C8B-B14F-4D97-AF65-F5344CB8AC3E}">
        <p14:creationId xmlns:p14="http://schemas.microsoft.com/office/powerpoint/2010/main" val="4061851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E6C98-71EA-985F-BD18-3FEF30C7ADB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EG"/>
          </a:p>
        </p:txBody>
      </p:sp>
      <p:sp>
        <p:nvSpPr>
          <p:cNvPr id="3" name="Text Placeholder 2">
            <a:extLst>
              <a:ext uri="{FF2B5EF4-FFF2-40B4-BE49-F238E27FC236}">
                <a16:creationId xmlns:a16="http://schemas.microsoft.com/office/drawing/2014/main" id="{E8410D1D-0247-0575-8787-389CA3278F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DFA0B62-5032-72C8-1B01-926F932907BC}"/>
              </a:ext>
            </a:extLst>
          </p:cNvPr>
          <p:cNvSpPr>
            <a:spLocks noGrp="1"/>
          </p:cNvSpPr>
          <p:nvPr>
            <p:ph type="dt" sz="half" idx="10"/>
          </p:nvPr>
        </p:nvSpPr>
        <p:spPr/>
        <p:txBody>
          <a:bodyPr/>
          <a:lstStyle/>
          <a:p>
            <a:fld id="{9DF0E9FA-5744-644C-AAFC-3950B53FDD0B}" type="datetimeFigureOut">
              <a:rPr lang="en-EG" smtClean="0"/>
              <a:t>17/10/2024</a:t>
            </a:fld>
            <a:endParaRPr lang="en-EG"/>
          </a:p>
        </p:txBody>
      </p:sp>
      <p:sp>
        <p:nvSpPr>
          <p:cNvPr id="5" name="Footer Placeholder 4">
            <a:extLst>
              <a:ext uri="{FF2B5EF4-FFF2-40B4-BE49-F238E27FC236}">
                <a16:creationId xmlns:a16="http://schemas.microsoft.com/office/drawing/2014/main" id="{E25C9B73-698E-B853-D679-A0C6B9505AE1}"/>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5C1A0FCC-0437-E52E-9113-D10917E8DF42}"/>
              </a:ext>
            </a:extLst>
          </p:cNvPr>
          <p:cNvSpPr>
            <a:spLocks noGrp="1"/>
          </p:cNvSpPr>
          <p:nvPr>
            <p:ph type="sldNum" sz="quarter" idx="12"/>
          </p:nvPr>
        </p:nvSpPr>
        <p:spPr/>
        <p:txBody>
          <a:bodyPr/>
          <a:lstStyle/>
          <a:p>
            <a:fld id="{083ED295-D0CE-3549-A1AA-7B5609E2EE26}" type="slidenum">
              <a:rPr lang="en-EG" smtClean="0"/>
              <a:t>‹#›</a:t>
            </a:fld>
            <a:endParaRPr lang="en-EG"/>
          </a:p>
        </p:txBody>
      </p:sp>
    </p:spTree>
    <p:extLst>
      <p:ext uri="{BB962C8B-B14F-4D97-AF65-F5344CB8AC3E}">
        <p14:creationId xmlns:p14="http://schemas.microsoft.com/office/powerpoint/2010/main" val="1878740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FD0A-E48E-2AE5-343F-4E0F490A73C9}"/>
              </a:ext>
            </a:extLst>
          </p:cNvPr>
          <p:cNvSpPr>
            <a:spLocks noGrp="1"/>
          </p:cNvSpPr>
          <p:nvPr>
            <p:ph type="title"/>
          </p:nvPr>
        </p:nvSpPr>
        <p:spPr/>
        <p:txBody>
          <a:bodyPr/>
          <a:lstStyle/>
          <a:p>
            <a:r>
              <a:rPr lang="en-GB"/>
              <a:t>Click to edit Master title style</a:t>
            </a:r>
            <a:endParaRPr lang="en-EG"/>
          </a:p>
        </p:txBody>
      </p:sp>
      <p:sp>
        <p:nvSpPr>
          <p:cNvPr id="3" name="Content Placeholder 2">
            <a:extLst>
              <a:ext uri="{FF2B5EF4-FFF2-40B4-BE49-F238E27FC236}">
                <a16:creationId xmlns:a16="http://schemas.microsoft.com/office/drawing/2014/main" id="{EC061010-D73E-AEE7-296E-1D914B8A29A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G"/>
          </a:p>
        </p:txBody>
      </p:sp>
      <p:sp>
        <p:nvSpPr>
          <p:cNvPr id="4" name="Content Placeholder 3">
            <a:extLst>
              <a:ext uri="{FF2B5EF4-FFF2-40B4-BE49-F238E27FC236}">
                <a16:creationId xmlns:a16="http://schemas.microsoft.com/office/drawing/2014/main" id="{C8A378F2-7B43-CB3F-4927-9232A9C855B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G"/>
          </a:p>
        </p:txBody>
      </p:sp>
      <p:sp>
        <p:nvSpPr>
          <p:cNvPr id="5" name="Date Placeholder 4">
            <a:extLst>
              <a:ext uri="{FF2B5EF4-FFF2-40B4-BE49-F238E27FC236}">
                <a16:creationId xmlns:a16="http://schemas.microsoft.com/office/drawing/2014/main" id="{46C81437-C85A-33A0-6E2C-A090A920F8ED}"/>
              </a:ext>
            </a:extLst>
          </p:cNvPr>
          <p:cNvSpPr>
            <a:spLocks noGrp="1"/>
          </p:cNvSpPr>
          <p:nvPr>
            <p:ph type="dt" sz="half" idx="10"/>
          </p:nvPr>
        </p:nvSpPr>
        <p:spPr/>
        <p:txBody>
          <a:bodyPr/>
          <a:lstStyle/>
          <a:p>
            <a:fld id="{9DF0E9FA-5744-644C-AAFC-3950B53FDD0B}" type="datetimeFigureOut">
              <a:rPr lang="en-EG" smtClean="0"/>
              <a:t>17/10/2024</a:t>
            </a:fld>
            <a:endParaRPr lang="en-EG"/>
          </a:p>
        </p:txBody>
      </p:sp>
      <p:sp>
        <p:nvSpPr>
          <p:cNvPr id="6" name="Footer Placeholder 5">
            <a:extLst>
              <a:ext uri="{FF2B5EF4-FFF2-40B4-BE49-F238E27FC236}">
                <a16:creationId xmlns:a16="http://schemas.microsoft.com/office/drawing/2014/main" id="{6984EF36-D57B-1564-8CC4-F7DE1C20352A}"/>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18075D48-D430-0DEA-C82A-77CF35F37CE8}"/>
              </a:ext>
            </a:extLst>
          </p:cNvPr>
          <p:cNvSpPr>
            <a:spLocks noGrp="1"/>
          </p:cNvSpPr>
          <p:nvPr>
            <p:ph type="sldNum" sz="quarter" idx="12"/>
          </p:nvPr>
        </p:nvSpPr>
        <p:spPr/>
        <p:txBody>
          <a:bodyPr/>
          <a:lstStyle/>
          <a:p>
            <a:fld id="{083ED295-D0CE-3549-A1AA-7B5609E2EE26}" type="slidenum">
              <a:rPr lang="en-EG" smtClean="0"/>
              <a:t>‹#›</a:t>
            </a:fld>
            <a:endParaRPr lang="en-EG"/>
          </a:p>
        </p:txBody>
      </p:sp>
    </p:spTree>
    <p:extLst>
      <p:ext uri="{BB962C8B-B14F-4D97-AF65-F5344CB8AC3E}">
        <p14:creationId xmlns:p14="http://schemas.microsoft.com/office/powerpoint/2010/main" val="2275377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45FA3-DFDF-F869-1923-7660C5DBD325}"/>
              </a:ext>
            </a:extLst>
          </p:cNvPr>
          <p:cNvSpPr>
            <a:spLocks noGrp="1"/>
          </p:cNvSpPr>
          <p:nvPr>
            <p:ph type="title"/>
          </p:nvPr>
        </p:nvSpPr>
        <p:spPr>
          <a:xfrm>
            <a:off x="839788" y="365125"/>
            <a:ext cx="10515600" cy="1325563"/>
          </a:xfrm>
        </p:spPr>
        <p:txBody>
          <a:bodyPr/>
          <a:lstStyle/>
          <a:p>
            <a:r>
              <a:rPr lang="en-GB"/>
              <a:t>Click to edit Master title style</a:t>
            </a:r>
            <a:endParaRPr lang="en-EG"/>
          </a:p>
        </p:txBody>
      </p:sp>
      <p:sp>
        <p:nvSpPr>
          <p:cNvPr id="3" name="Text Placeholder 2">
            <a:extLst>
              <a:ext uri="{FF2B5EF4-FFF2-40B4-BE49-F238E27FC236}">
                <a16:creationId xmlns:a16="http://schemas.microsoft.com/office/drawing/2014/main" id="{1D5915AD-BB8F-E538-D5E4-69DE46F43A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AF92C83-73DE-B503-9B42-38329BAD31B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G"/>
          </a:p>
        </p:txBody>
      </p:sp>
      <p:sp>
        <p:nvSpPr>
          <p:cNvPr id="5" name="Text Placeholder 4">
            <a:extLst>
              <a:ext uri="{FF2B5EF4-FFF2-40B4-BE49-F238E27FC236}">
                <a16:creationId xmlns:a16="http://schemas.microsoft.com/office/drawing/2014/main" id="{50AC830A-2AC8-2D32-525E-3540B5D6A0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699E3D-9FD7-5910-25DA-6D9D6D096DE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G"/>
          </a:p>
        </p:txBody>
      </p:sp>
      <p:sp>
        <p:nvSpPr>
          <p:cNvPr id="7" name="Date Placeholder 6">
            <a:extLst>
              <a:ext uri="{FF2B5EF4-FFF2-40B4-BE49-F238E27FC236}">
                <a16:creationId xmlns:a16="http://schemas.microsoft.com/office/drawing/2014/main" id="{93FA449F-883B-2266-809F-514FF8C02DF9}"/>
              </a:ext>
            </a:extLst>
          </p:cNvPr>
          <p:cNvSpPr>
            <a:spLocks noGrp="1"/>
          </p:cNvSpPr>
          <p:nvPr>
            <p:ph type="dt" sz="half" idx="10"/>
          </p:nvPr>
        </p:nvSpPr>
        <p:spPr/>
        <p:txBody>
          <a:bodyPr/>
          <a:lstStyle/>
          <a:p>
            <a:fld id="{9DF0E9FA-5744-644C-AAFC-3950B53FDD0B}" type="datetimeFigureOut">
              <a:rPr lang="en-EG" smtClean="0"/>
              <a:t>17/10/2024</a:t>
            </a:fld>
            <a:endParaRPr lang="en-EG"/>
          </a:p>
        </p:txBody>
      </p:sp>
      <p:sp>
        <p:nvSpPr>
          <p:cNvPr id="8" name="Footer Placeholder 7">
            <a:extLst>
              <a:ext uri="{FF2B5EF4-FFF2-40B4-BE49-F238E27FC236}">
                <a16:creationId xmlns:a16="http://schemas.microsoft.com/office/drawing/2014/main" id="{C89111F8-F678-49AC-23C4-80CE0FFA2BC8}"/>
              </a:ext>
            </a:extLst>
          </p:cNvPr>
          <p:cNvSpPr>
            <a:spLocks noGrp="1"/>
          </p:cNvSpPr>
          <p:nvPr>
            <p:ph type="ftr" sz="quarter" idx="11"/>
          </p:nvPr>
        </p:nvSpPr>
        <p:spPr/>
        <p:txBody>
          <a:bodyPr/>
          <a:lstStyle/>
          <a:p>
            <a:endParaRPr lang="en-EG"/>
          </a:p>
        </p:txBody>
      </p:sp>
      <p:sp>
        <p:nvSpPr>
          <p:cNvPr id="9" name="Slide Number Placeholder 8">
            <a:extLst>
              <a:ext uri="{FF2B5EF4-FFF2-40B4-BE49-F238E27FC236}">
                <a16:creationId xmlns:a16="http://schemas.microsoft.com/office/drawing/2014/main" id="{87303CA5-40F5-B7C9-7D89-593F1F9F5188}"/>
              </a:ext>
            </a:extLst>
          </p:cNvPr>
          <p:cNvSpPr>
            <a:spLocks noGrp="1"/>
          </p:cNvSpPr>
          <p:nvPr>
            <p:ph type="sldNum" sz="quarter" idx="12"/>
          </p:nvPr>
        </p:nvSpPr>
        <p:spPr/>
        <p:txBody>
          <a:bodyPr/>
          <a:lstStyle/>
          <a:p>
            <a:fld id="{083ED295-D0CE-3549-A1AA-7B5609E2EE26}" type="slidenum">
              <a:rPr lang="en-EG" smtClean="0"/>
              <a:t>‹#›</a:t>
            </a:fld>
            <a:endParaRPr lang="en-EG"/>
          </a:p>
        </p:txBody>
      </p:sp>
    </p:spTree>
    <p:extLst>
      <p:ext uri="{BB962C8B-B14F-4D97-AF65-F5344CB8AC3E}">
        <p14:creationId xmlns:p14="http://schemas.microsoft.com/office/powerpoint/2010/main" val="3881693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965A-E85C-6239-0A8F-BBB01394B168}"/>
              </a:ext>
            </a:extLst>
          </p:cNvPr>
          <p:cNvSpPr>
            <a:spLocks noGrp="1"/>
          </p:cNvSpPr>
          <p:nvPr>
            <p:ph type="title"/>
          </p:nvPr>
        </p:nvSpPr>
        <p:spPr/>
        <p:txBody>
          <a:bodyPr/>
          <a:lstStyle/>
          <a:p>
            <a:r>
              <a:rPr lang="en-GB"/>
              <a:t>Click to edit Master title style</a:t>
            </a:r>
            <a:endParaRPr lang="en-EG"/>
          </a:p>
        </p:txBody>
      </p:sp>
      <p:sp>
        <p:nvSpPr>
          <p:cNvPr id="3" name="Date Placeholder 2">
            <a:extLst>
              <a:ext uri="{FF2B5EF4-FFF2-40B4-BE49-F238E27FC236}">
                <a16:creationId xmlns:a16="http://schemas.microsoft.com/office/drawing/2014/main" id="{237DBC92-8A18-9F40-7C51-F5C8384DD0B7}"/>
              </a:ext>
            </a:extLst>
          </p:cNvPr>
          <p:cNvSpPr>
            <a:spLocks noGrp="1"/>
          </p:cNvSpPr>
          <p:nvPr>
            <p:ph type="dt" sz="half" idx="10"/>
          </p:nvPr>
        </p:nvSpPr>
        <p:spPr/>
        <p:txBody>
          <a:bodyPr/>
          <a:lstStyle/>
          <a:p>
            <a:fld id="{9DF0E9FA-5744-644C-AAFC-3950B53FDD0B}" type="datetimeFigureOut">
              <a:rPr lang="en-EG" smtClean="0"/>
              <a:t>17/10/2024</a:t>
            </a:fld>
            <a:endParaRPr lang="en-EG"/>
          </a:p>
        </p:txBody>
      </p:sp>
      <p:sp>
        <p:nvSpPr>
          <p:cNvPr id="4" name="Footer Placeholder 3">
            <a:extLst>
              <a:ext uri="{FF2B5EF4-FFF2-40B4-BE49-F238E27FC236}">
                <a16:creationId xmlns:a16="http://schemas.microsoft.com/office/drawing/2014/main" id="{46BF07E1-4756-4BA0-DD44-7542D3D5DD6B}"/>
              </a:ext>
            </a:extLst>
          </p:cNvPr>
          <p:cNvSpPr>
            <a:spLocks noGrp="1"/>
          </p:cNvSpPr>
          <p:nvPr>
            <p:ph type="ftr" sz="quarter" idx="11"/>
          </p:nvPr>
        </p:nvSpPr>
        <p:spPr/>
        <p:txBody>
          <a:bodyPr/>
          <a:lstStyle/>
          <a:p>
            <a:endParaRPr lang="en-EG"/>
          </a:p>
        </p:txBody>
      </p:sp>
      <p:sp>
        <p:nvSpPr>
          <p:cNvPr id="5" name="Slide Number Placeholder 4">
            <a:extLst>
              <a:ext uri="{FF2B5EF4-FFF2-40B4-BE49-F238E27FC236}">
                <a16:creationId xmlns:a16="http://schemas.microsoft.com/office/drawing/2014/main" id="{0D52BAA5-E662-89E3-BC8A-F89E251716D0}"/>
              </a:ext>
            </a:extLst>
          </p:cNvPr>
          <p:cNvSpPr>
            <a:spLocks noGrp="1"/>
          </p:cNvSpPr>
          <p:nvPr>
            <p:ph type="sldNum" sz="quarter" idx="12"/>
          </p:nvPr>
        </p:nvSpPr>
        <p:spPr/>
        <p:txBody>
          <a:bodyPr/>
          <a:lstStyle/>
          <a:p>
            <a:fld id="{083ED295-D0CE-3549-A1AA-7B5609E2EE26}" type="slidenum">
              <a:rPr lang="en-EG" smtClean="0"/>
              <a:t>‹#›</a:t>
            </a:fld>
            <a:endParaRPr lang="en-EG"/>
          </a:p>
        </p:txBody>
      </p:sp>
    </p:spTree>
    <p:extLst>
      <p:ext uri="{BB962C8B-B14F-4D97-AF65-F5344CB8AC3E}">
        <p14:creationId xmlns:p14="http://schemas.microsoft.com/office/powerpoint/2010/main" val="238252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695620-2D78-FD2B-ABF5-BDB63A5660F7}"/>
              </a:ext>
            </a:extLst>
          </p:cNvPr>
          <p:cNvSpPr>
            <a:spLocks noGrp="1"/>
          </p:cNvSpPr>
          <p:nvPr>
            <p:ph type="dt" sz="half" idx="10"/>
          </p:nvPr>
        </p:nvSpPr>
        <p:spPr/>
        <p:txBody>
          <a:bodyPr/>
          <a:lstStyle/>
          <a:p>
            <a:fld id="{9DF0E9FA-5744-644C-AAFC-3950B53FDD0B}" type="datetimeFigureOut">
              <a:rPr lang="en-EG" smtClean="0"/>
              <a:t>17/10/2024</a:t>
            </a:fld>
            <a:endParaRPr lang="en-EG"/>
          </a:p>
        </p:txBody>
      </p:sp>
      <p:sp>
        <p:nvSpPr>
          <p:cNvPr id="3" name="Footer Placeholder 2">
            <a:extLst>
              <a:ext uri="{FF2B5EF4-FFF2-40B4-BE49-F238E27FC236}">
                <a16:creationId xmlns:a16="http://schemas.microsoft.com/office/drawing/2014/main" id="{D42B01D6-600A-DDDB-5368-193C11838495}"/>
              </a:ext>
            </a:extLst>
          </p:cNvPr>
          <p:cNvSpPr>
            <a:spLocks noGrp="1"/>
          </p:cNvSpPr>
          <p:nvPr>
            <p:ph type="ftr" sz="quarter" idx="11"/>
          </p:nvPr>
        </p:nvSpPr>
        <p:spPr/>
        <p:txBody>
          <a:bodyPr/>
          <a:lstStyle/>
          <a:p>
            <a:endParaRPr lang="en-EG"/>
          </a:p>
        </p:txBody>
      </p:sp>
      <p:sp>
        <p:nvSpPr>
          <p:cNvPr id="4" name="Slide Number Placeholder 3">
            <a:extLst>
              <a:ext uri="{FF2B5EF4-FFF2-40B4-BE49-F238E27FC236}">
                <a16:creationId xmlns:a16="http://schemas.microsoft.com/office/drawing/2014/main" id="{4F3B091A-8372-1120-DFD6-B82BB2AE864F}"/>
              </a:ext>
            </a:extLst>
          </p:cNvPr>
          <p:cNvSpPr>
            <a:spLocks noGrp="1"/>
          </p:cNvSpPr>
          <p:nvPr>
            <p:ph type="sldNum" sz="quarter" idx="12"/>
          </p:nvPr>
        </p:nvSpPr>
        <p:spPr/>
        <p:txBody>
          <a:bodyPr/>
          <a:lstStyle/>
          <a:p>
            <a:fld id="{083ED295-D0CE-3549-A1AA-7B5609E2EE26}" type="slidenum">
              <a:rPr lang="en-EG" smtClean="0"/>
              <a:t>‹#›</a:t>
            </a:fld>
            <a:endParaRPr lang="en-EG"/>
          </a:p>
        </p:txBody>
      </p:sp>
    </p:spTree>
    <p:extLst>
      <p:ext uri="{BB962C8B-B14F-4D97-AF65-F5344CB8AC3E}">
        <p14:creationId xmlns:p14="http://schemas.microsoft.com/office/powerpoint/2010/main" val="1935170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1E85-C52E-1368-54D2-61019F24F5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EG"/>
          </a:p>
        </p:txBody>
      </p:sp>
      <p:sp>
        <p:nvSpPr>
          <p:cNvPr id="3" name="Content Placeholder 2">
            <a:extLst>
              <a:ext uri="{FF2B5EF4-FFF2-40B4-BE49-F238E27FC236}">
                <a16:creationId xmlns:a16="http://schemas.microsoft.com/office/drawing/2014/main" id="{D1A84D0C-A8A5-A993-9C9E-22FC23B955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G"/>
          </a:p>
        </p:txBody>
      </p:sp>
      <p:sp>
        <p:nvSpPr>
          <p:cNvPr id="4" name="Text Placeholder 3">
            <a:extLst>
              <a:ext uri="{FF2B5EF4-FFF2-40B4-BE49-F238E27FC236}">
                <a16:creationId xmlns:a16="http://schemas.microsoft.com/office/drawing/2014/main" id="{4B1B4A3B-CFD1-2763-6936-2FD9B060B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2299702-43B7-6237-530F-6E4784C18311}"/>
              </a:ext>
            </a:extLst>
          </p:cNvPr>
          <p:cNvSpPr>
            <a:spLocks noGrp="1"/>
          </p:cNvSpPr>
          <p:nvPr>
            <p:ph type="dt" sz="half" idx="10"/>
          </p:nvPr>
        </p:nvSpPr>
        <p:spPr/>
        <p:txBody>
          <a:bodyPr/>
          <a:lstStyle/>
          <a:p>
            <a:fld id="{9DF0E9FA-5744-644C-AAFC-3950B53FDD0B}" type="datetimeFigureOut">
              <a:rPr lang="en-EG" smtClean="0"/>
              <a:t>17/10/2024</a:t>
            </a:fld>
            <a:endParaRPr lang="en-EG"/>
          </a:p>
        </p:txBody>
      </p:sp>
      <p:sp>
        <p:nvSpPr>
          <p:cNvPr id="6" name="Footer Placeholder 5">
            <a:extLst>
              <a:ext uri="{FF2B5EF4-FFF2-40B4-BE49-F238E27FC236}">
                <a16:creationId xmlns:a16="http://schemas.microsoft.com/office/drawing/2014/main" id="{38A2E749-E817-C4D9-D2CE-433D811C82DA}"/>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92D28972-16E5-751D-E8DC-3FBFF3D877A9}"/>
              </a:ext>
            </a:extLst>
          </p:cNvPr>
          <p:cNvSpPr>
            <a:spLocks noGrp="1"/>
          </p:cNvSpPr>
          <p:nvPr>
            <p:ph type="sldNum" sz="quarter" idx="12"/>
          </p:nvPr>
        </p:nvSpPr>
        <p:spPr/>
        <p:txBody>
          <a:bodyPr/>
          <a:lstStyle/>
          <a:p>
            <a:fld id="{083ED295-D0CE-3549-A1AA-7B5609E2EE26}" type="slidenum">
              <a:rPr lang="en-EG" smtClean="0"/>
              <a:t>‹#›</a:t>
            </a:fld>
            <a:endParaRPr lang="en-EG"/>
          </a:p>
        </p:txBody>
      </p:sp>
    </p:spTree>
    <p:extLst>
      <p:ext uri="{BB962C8B-B14F-4D97-AF65-F5344CB8AC3E}">
        <p14:creationId xmlns:p14="http://schemas.microsoft.com/office/powerpoint/2010/main" val="668485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F85F-278F-9203-8A8C-34295FDA9B2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EG"/>
          </a:p>
        </p:txBody>
      </p:sp>
      <p:sp>
        <p:nvSpPr>
          <p:cNvPr id="3" name="Picture Placeholder 2">
            <a:extLst>
              <a:ext uri="{FF2B5EF4-FFF2-40B4-BE49-F238E27FC236}">
                <a16:creationId xmlns:a16="http://schemas.microsoft.com/office/drawing/2014/main" id="{D3C84EE4-9BF2-3182-9DEB-D25E808CC8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G"/>
          </a:p>
        </p:txBody>
      </p:sp>
      <p:sp>
        <p:nvSpPr>
          <p:cNvPr id="4" name="Text Placeholder 3">
            <a:extLst>
              <a:ext uri="{FF2B5EF4-FFF2-40B4-BE49-F238E27FC236}">
                <a16:creationId xmlns:a16="http://schemas.microsoft.com/office/drawing/2014/main" id="{B4E24B68-C6AC-EDBE-2A98-D357DEFC8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A865DE-2FC5-DE9E-ACEA-12B5AF8861E5}"/>
              </a:ext>
            </a:extLst>
          </p:cNvPr>
          <p:cNvSpPr>
            <a:spLocks noGrp="1"/>
          </p:cNvSpPr>
          <p:nvPr>
            <p:ph type="dt" sz="half" idx="10"/>
          </p:nvPr>
        </p:nvSpPr>
        <p:spPr/>
        <p:txBody>
          <a:bodyPr/>
          <a:lstStyle/>
          <a:p>
            <a:fld id="{9DF0E9FA-5744-644C-AAFC-3950B53FDD0B}" type="datetimeFigureOut">
              <a:rPr lang="en-EG" smtClean="0"/>
              <a:t>17/10/2024</a:t>
            </a:fld>
            <a:endParaRPr lang="en-EG"/>
          </a:p>
        </p:txBody>
      </p:sp>
      <p:sp>
        <p:nvSpPr>
          <p:cNvPr id="6" name="Footer Placeholder 5">
            <a:extLst>
              <a:ext uri="{FF2B5EF4-FFF2-40B4-BE49-F238E27FC236}">
                <a16:creationId xmlns:a16="http://schemas.microsoft.com/office/drawing/2014/main" id="{32E79F6C-1DAB-1B1E-BD52-283DCD0F0A38}"/>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918FB66B-EB00-5DFA-F475-9BA8B0990645}"/>
              </a:ext>
            </a:extLst>
          </p:cNvPr>
          <p:cNvSpPr>
            <a:spLocks noGrp="1"/>
          </p:cNvSpPr>
          <p:nvPr>
            <p:ph type="sldNum" sz="quarter" idx="12"/>
          </p:nvPr>
        </p:nvSpPr>
        <p:spPr/>
        <p:txBody>
          <a:bodyPr/>
          <a:lstStyle/>
          <a:p>
            <a:fld id="{083ED295-D0CE-3549-A1AA-7B5609E2EE26}" type="slidenum">
              <a:rPr lang="en-EG" smtClean="0"/>
              <a:t>‹#›</a:t>
            </a:fld>
            <a:endParaRPr lang="en-EG"/>
          </a:p>
        </p:txBody>
      </p:sp>
    </p:spTree>
    <p:extLst>
      <p:ext uri="{BB962C8B-B14F-4D97-AF65-F5344CB8AC3E}">
        <p14:creationId xmlns:p14="http://schemas.microsoft.com/office/powerpoint/2010/main" val="3391268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4DB946-5903-2C1C-B2DF-3CA04D7123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EG"/>
          </a:p>
        </p:txBody>
      </p:sp>
      <p:sp>
        <p:nvSpPr>
          <p:cNvPr id="3" name="Text Placeholder 2">
            <a:extLst>
              <a:ext uri="{FF2B5EF4-FFF2-40B4-BE49-F238E27FC236}">
                <a16:creationId xmlns:a16="http://schemas.microsoft.com/office/drawing/2014/main" id="{3EF7F428-5409-5307-7CBF-BA1630A917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G"/>
          </a:p>
        </p:txBody>
      </p:sp>
      <p:sp>
        <p:nvSpPr>
          <p:cNvPr id="4" name="Date Placeholder 3">
            <a:extLst>
              <a:ext uri="{FF2B5EF4-FFF2-40B4-BE49-F238E27FC236}">
                <a16:creationId xmlns:a16="http://schemas.microsoft.com/office/drawing/2014/main" id="{B3DC3581-A2E9-ADD4-65A8-6B0BE6955B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F0E9FA-5744-644C-AAFC-3950B53FDD0B}" type="datetimeFigureOut">
              <a:rPr lang="en-EG" smtClean="0"/>
              <a:t>17/10/2024</a:t>
            </a:fld>
            <a:endParaRPr lang="en-EG"/>
          </a:p>
        </p:txBody>
      </p:sp>
      <p:sp>
        <p:nvSpPr>
          <p:cNvPr id="5" name="Footer Placeholder 4">
            <a:extLst>
              <a:ext uri="{FF2B5EF4-FFF2-40B4-BE49-F238E27FC236}">
                <a16:creationId xmlns:a16="http://schemas.microsoft.com/office/drawing/2014/main" id="{F60DFA28-5476-2839-5166-B8DF3442CD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EG"/>
          </a:p>
        </p:txBody>
      </p:sp>
      <p:sp>
        <p:nvSpPr>
          <p:cNvPr id="6" name="Slide Number Placeholder 5">
            <a:extLst>
              <a:ext uri="{FF2B5EF4-FFF2-40B4-BE49-F238E27FC236}">
                <a16:creationId xmlns:a16="http://schemas.microsoft.com/office/drawing/2014/main" id="{BD7C3C8F-DA6E-20A2-77E3-C0EF643EB9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83ED295-D0CE-3549-A1AA-7B5609E2EE26}" type="slidenum">
              <a:rPr lang="en-EG" smtClean="0"/>
              <a:t>‹#›</a:t>
            </a:fld>
            <a:endParaRPr lang="en-EG"/>
          </a:p>
        </p:txBody>
      </p:sp>
    </p:spTree>
    <p:extLst>
      <p:ext uri="{BB962C8B-B14F-4D97-AF65-F5344CB8AC3E}">
        <p14:creationId xmlns:p14="http://schemas.microsoft.com/office/powerpoint/2010/main" val="1994671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89156-F82E-4135-273F-E16CE2969A99}"/>
              </a:ext>
            </a:extLst>
          </p:cNvPr>
          <p:cNvSpPr>
            <a:spLocks noGrp="1"/>
          </p:cNvSpPr>
          <p:nvPr>
            <p:ph type="ctrTitle"/>
          </p:nvPr>
        </p:nvSpPr>
        <p:spPr/>
        <p:txBody>
          <a:bodyPr/>
          <a:lstStyle/>
          <a:p>
            <a:endParaRPr lang="en-EG"/>
          </a:p>
        </p:txBody>
      </p:sp>
      <p:sp>
        <p:nvSpPr>
          <p:cNvPr id="3" name="Subtitle 2">
            <a:extLst>
              <a:ext uri="{FF2B5EF4-FFF2-40B4-BE49-F238E27FC236}">
                <a16:creationId xmlns:a16="http://schemas.microsoft.com/office/drawing/2014/main" id="{9B4B644D-2ABC-1B33-3E35-46A130BB6CA0}"/>
              </a:ext>
            </a:extLst>
          </p:cNvPr>
          <p:cNvSpPr>
            <a:spLocks noGrp="1"/>
          </p:cNvSpPr>
          <p:nvPr>
            <p:ph type="subTitle" idx="1"/>
          </p:nvPr>
        </p:nvSpPr>
        <p:spPr/>
        <p:txBody>
          <a:bodyPr/>
          <a:lstStyle/>
          <a:p>
            <a:endParaRPr lang="en-EG"/>
          </a:p>
        </p:txBody>
      </p:sp>
      <p:pic>
        <p:nvPicPr>
          <p:cNvPr id="5" name="Picture 4" descr="A close-up of a bank loan proposal&#10;&#10;Description automatically generated">
            <a:extLst>
              <a:ext uri="{FF2B5EF4-FFF2-40B4-BE49-F238E27FC236}">
                <a16:creationId xmlns:a16="http://schemas.microsoft.com/office/drawing/2014/main" id="{A27C7CB9-B4D9-AAB2-3632-247E2C7AB8F0}"/>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1E6F9E32-501D-5D97-D9A7-33E17700B0C5}"/>
              </a:ext>
            </a:extLst>
          </p:cNvPr>
          <p:cNvSpPr>
            <a:spLocks noGrp="1" noRot="1" noMove="1" noResize="1" noEditPoints="1" noAdjustHandles="1" noChangeArrowheads="1" noChangeShapeType="1"/>
          </p:cNvSpPr>
          <p:nvPr/>
        </p:nvSpPr>
        <p:spPr>
          <a:xfrm>
            <a:off x="1689100" y="812800"/>
            <a:ext cx="5702300" cy="2616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7" name="Rectangle 6">
            <a:extLst>
              <a:ext uri="{FF2B5EF4-FFF2-40B4-BE49-F238E27FC236}">
                <a16:creationId xmlns:a16="http://schemas.microsoft.com/office/drawing/2014/main" id="{E5BACF0C-5F14-8ABD-CF16-ECE3B2C29F3A}"/>
              </a:ext>
            </a:extLst>
          </p:cNvPr>
          <p:cNvSpPr>
            <a:spLocks noGrp="1" noRot="1" noMove="1" noResize="1" noEditPoints="1" noAdjustHandles="1" noChangeArrowheads="1" noChangeShapeType="1"/>
          </p:cNvSpPr>
          <p:nvPr/>
        </p:nvSpPr>
        <p:spPr>
          <a:xfrm>
            <a:off x="1524000" y="3063875"/>
            <a:ext cx="3670300"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8" name="TextBox 7">
            <a:extLst>
              <a:ext uri="{FF2B5EF4-FFF2-40B4-BE49-F238E27FC236}">
                <a16:creationId xmlns:a16="http://schemas.microsoft.com/office/drawing/2014/main" id="{D40704C3-171B-FF45-F2D0-72477ACFADFF}"/>
              </a:ext>
            </a:extLst>
          </p:cNvPr>
          <p:cNvSpPr txBox="1"/>
          <p:nvPr/>
        </p:nvSpPr>
        <p:spPr>
          <a:xfrm>
            <a:off x="1714500" y="1600200"/>
            <a:ext cx="5651500" cy="1446550"/>
          </a:xfrm>
          <a:prstGeom prst="rect">
            <a:avLst/>
          </a:prstGeom>
          <a:noFill/>
        </p:spPr>
        <p:txBody>
          <a:bodyPr wrap="square" rtlCol="0">
            <a:spAutoFit/>
          </a:bodyPr>
          <a:lstStyle/>
          <a:p>
            <a:pPr algn="ctr"/>
            <a:r>
              <a:rPr lang="en-EG" sz="4400" dirty="0">
                <a:solidFill>
                  <a:schemeClr val="tx2">
                    <a:lumMod val="75000"/>
                    <a:lumOff val="25000"/>
                  </a:schemeClr>
                </a:solidFill>
                <a:latin typeface="American Typewriter" panose="02090604020004020304" pitchFamily="18" charset="77"/>
              </a:rPr>
              <a:t>Cutomer Financial Behaviour Analysis</a:t>
            </a:r>
          </a:p>
        </p:txBody>
      </p:sp>
    </p:spTree>
    <p:extLst>
      <p:ext uri="{BB962C8B-B14F-4D97-AF65-F5344CB8AC3E}">
        <p14:creationId xmlns:p14="http://schemas.microsoft.com/office/powerpoint/2010/main" val="1599831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EF4D-61D7-57C7-364C-86387AC4A174}"/>
              </a:ext>
            </a:extLst>
          </p:cNvPr>
          <p:cNvSpPr>
            <a:spLocks noGrp="1"/>
          </p:cNvSpPr>
          <p:nvPr>
            <p:ph type="title"/>
          </p:nvPr>
        </p:nvSpPr>
        <p:spPr/>
        <p:txBody>
          <a:bodyPr/>
          <a:lstStyle/>
          <a:p>
            <a:endParaRPr lang="en-EG"/>
          </a:p>
        </p:txBody>
      </p:sp>
      <p:pic>
        <p:nvPicPr>
          <p:cNvPr id="5" name="Content Placeholder 4" descr="A presentation template with text and images&#10;&#10;Description automatically generated">
            <a:extLst>
              <a:ext uri="{FF2B5EF4-FFF2-40B4-BE49-F238E27FC236}">
                <a16:creationId xmlns:a16="http://schemas.microsoft.com/office/drawing/2014/main" id="{EB32B7D4-1A29-6DFB-4BFE-686F53D441EF}"/>
              </a:ext>
            </a:extLst>
          </p:cNvPr>
          <p:cNvPicPr>
            <a:picLocks noGrp="1" noRot="1" noChangeAspect="1" noMove="1" noResize="1" noEditPoints="1" noAdjustHandles="1" noChangeArrowheads="1" noChangeShapeType="1" noCrop="1"/>
          </p:cNvPicPr>
          <p:nvPr>
            <p:ph idx="1"/>
          </p:nvPr>
        </p:nvPicPr>
        <p:blipFill>
          <a:blip r:embed="rId2"/>
          <a:stretch>
            <a:fillRect/>
          </a:stretch>
        </p:blipFill>
        <p:spPr>
          <a:xfrm>
            <a:off x="0" y="0"/>
            <a:ext cx="12192000" cy="6858000"/>
          </a:xfrm>
        </p:spPr>
      </p:pic>
      <p:sp>
        <p:nvSpPr>
          <p:cNvPr id="6" name="Rectangle 5">
            <a:extLst>
              <a:ext uri="{FF2B5EF4-FFF2-40B4-BE49-F238E27FC236}">
                <a16:creationId xmlns:a16="http://schemas.microsoft.com/office/drawing/2014/main" id="{2BEE655B-EF3A-2AC8-697B-406D8C64143E}"/>
              </a:ext>
            </a:extLst>
          </p:cNvPr>
          <p:cNvSpPr>
            <a:spLocks noGrp="1" noRot="1" noMove="1" noResize="1" noEditPoints="1" noAdjustHandles="1" noChangeArrowheads="1" noChangeShapeType="1"/>
          </p:cNvSpPr>
          <p:nvPr/>
        </p:nvSpPr>
        <p:spPr>
          <a:xfrm>
            <a:off x="673100" y="647700"/>
            <a:ext cx="10680700" cy="5257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9" name="TextBox 8">
            <a:extLst>
              <a:ext uri="{FF2B5EF4-FFF2-40B4-BE49-F238E27FC236}">
                <a16:creationId xmlns:a16="http://schemas.microsoft.com/office/drawing/2014/main" id="{D153FDC7-654E-B890-44F0-E61F760D6ADD}"/>
              </a:ext>
            </a:extLst>
          </p:cNvPr>
          <p:cNvSpPr txBox="1"/>
          <p:nvPr/>
        </p:nvSpPr>
        <p:spPr>
          <a:xfrm>
            <a:off x="457200" y="673963"/>
            <a:ext cx="10896600" cy="707886"/>
          </a:xfrm>
          <a:prstGeom prst="rect">
            <a:avLst/>
          </a:prstGeom>
          <a:noFill/>
        </p:spPr>
        <p:txBody>
          <a:bodyPr wrap="square" rtlCol="0">
            <a:spAutoFit/>
          </a:bodyPr>
          <a:lstStyle/>
          <a:p>
            <a:r>
              <a:rPr lang="en-EG" sz="4000" dirty="0">
                <a:solidFill>
                  <a:schemeClr val="tx2">
                    <a:lumMod val="75000"/>
                    <a:lumOff val="25000"/>
                  </a:schemeClr>
                </a:solidFill>
                <a:latin typeface="American Typewriter" panose="02090604020004020304" pitchFamily="18" charset="77"/>
              </a:rPr>
              <a:t>Model Evaluation and comparison:</a:t>
            </a:r>
          </a:p>
        </p:txBody>
      </p:sp>
      <p:sp>
        <p:nvSpPr>
          <p:cNvPr id="10" name="TextBox 9">
            <a:extLst>
              <a:ext uri="{FF2B5EF4-FFF2-40B4-BE49-F238E27FC236}">
                <a16:creationId xmlns:a16="http://schemas.microsoft.com/office/drawing/2014/main" id="{00552615-EED2-9C5D-C30C-2E33D90A7BF1}"/>
              </a:ext>
            </a:extLst>
          </p:cNvPr>
          <p:cNvSpPr txBox="1"/>
          <p:nvPr/>
        </p:nvSpPr>
        <p:spPr>
          <a:xfrm>
            <a:off x="457200" y="1716951"/>
            <a:ext cx="9169400" cy="2862322"/>
          </a:xfrm>
          <a:prstGeom prst="rect">
            <a:avLst/>
          </a:prstGeom>
          <a:noFill/>
        </p:spPr>
        <p:txBody>
          <a:bodyPr wrap="square" rtlCol="0">
            <a:spAutoFit/>
          </a:bodyPr>
          <a:lstStyle/>
          <a:p>
            <a:pPr marL="285750" indent="-285750">
              <a:buFont typeface="Courier New" panose="02070309020205020404" pitchFamily="49" charset="0"/>
              <a:buChar char="o"/>
            </a:pPr>
            <a:r>
              <a:rPr lang="en-GB" sz="2000" b="0" i="0" dirty="0">
                <a:effectLst/>
                <a:latin typeface="gg sans"/>
              </a:rPr>
              <a:t>Gradient Boosting Machine (GBM) Pros: Strong performance with boosting, reducing bias, and good handling of nonlinearities. </a:t>
            </a:r>
          </a:p>
          <a:p>
            <a:r>
              <a:rPr lang="en-GB" sz="2000" dirty="0">
                <a:latin typeface="gg sans"/>
              </a:rPr>
              <a:t>	</a:t>
            </a:r>
            <a:r>
              <a:rPr lang="en-GB" sz="2000" b="0" i="0" dirty="0">
                <a:effectLst/>
                <a:latin typeface="gg sans"/>
              </a:rPr>
              <a:t>Performance: Achieved accuracy (92%) with slightly better recall for defaulters 	(1%) compared to Random Forest. </a:t>
            </a:r>
          </a:p>
          <a:p>
            <a:r>
              <a:rPr lang="en-GB" sz="2000" dirty="0">
                <a:latin typeface="gg sans"/>
              </a:rPr>
              <a:t>	</a:t>
            </a:r>
            <a:r>
              <a:rPr lang="en-GB" sz="2000" b="0" i="0" dirty="0">
                <a:effectLst/>
                <a:latin typeface="gg sans"/>
              </a:rPr>
              <a:t>Reason for Use: Effective for improving prediction accuracy through boosting, 	suitable for complex relationships. </a:t>
            </a:r>
          </a:p>
          <a:p>
            <a:endParaRPr lang="en-GB" sz="2000" dirty="0">
              <a:latin typeface="gg sans"/>
            </a:endParaRPr>
          </a:p>
          <a:p>
            <a:pPr marL="342900" indent="-342900">
              <a:buFont typeface="Courier New" panose="02070309020205020404" pitchFamily="49" charset="0"/>
              <a:buChar char="o"/>
            </a:pPr>
            <a:r>
              <a:rPr lang="en-GB" sz="2000" b="0" i="0" dirty="0">
                <a:effectLst/>
                <a:latin typeface="gg sans"/>
              </a:rPr>
              <a:t>All models demonstrated poor recall for detecting defaulters and highlighting imbalance issues. </a:t>
            </a:r>
            <a:endParaRPr lang="en-EG" sz="2000" dirty="0"/>
          </a:p>
        </p:txBody>
      </p:sp>
    </p:spTree>
    <p:extLst>
      <p:ext uri="{BB962C8B-B14F-4D97-AF65-F5344CB8AC3E}">
        <p14:creationId xmlns:p14="http://schemas.microsoft.com/office/powerpoint/2010/main" val="1800006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8059-2328-23C2-1BEC-3F11CEA36D2C}"/>
              </a:ext>
            </a:extLst>
          </p:cNvPr>
          <p:cNvSpPr>
            <a:spLocks noGrp="1"/>
          </p:cNvSpPr>
          <p:nvPr>
            <p:ph type="title"/>
          </p:nvPr>
        </p:nvSpPr>
        <p:spPr/>
        <p:txBody>
          <a:bodyPr/>
          <a:lstStyle/>
          <a:p>
            <a:endParaRPr lang="en-EG"/>
          </a:p>
        </p:txBody>
      </p:sp>
      <p:pic>
        <p:nvPicPr>
          <p:cNvPr id="10" name="Content Placeholder 9" descr="A diagram of a presentation&#10;&#10;Description automatically generated with medium confidence">
            <a:extLst>
              <a:ext uri="{FF2B5EF4-FFF2-40B4-BE49-F238E27FC236}">
                <a16:creationId xmlns:a16="http://schemas.microsoft.com/office/drawing/2014/main" id="{C063A38A-C2CB-3DA6-13F4-E3419C25753B}"/>
              </a:ext>
            </a:extLst>
          </p:cNvPr>
          <p:cNvPicPr>
            <a:picLocks noGrp="1" noRot="1" noChangeAspect="1" noMove="1" noResize="1" noEditPoints="1" noAdjustHandles="1" noChangeArrowheads="1" noChangeShapeType="1" noCrop="1"/>
          </p:cNvPicPr>
          <p:nvPr>
            <p:ph idx="1"/>
          </p:nvPr>
        </p:nvPicPr>
        <p:blipFill>
          <a:blip r:embed="rId2"/>
          <a:stretch>
            <a:fillRect/>
          </a:stretch>
        </p:blipFill>
        <p:spPr>
          <a:xfrm>
            <a:off x="0" y="0"/>
            <a:ext cx="12192000" cy="6858000"/>
          </a:xfrm>
        </p:spPr>
      </p:pic>
      <p:sp>
        <p:nvSpPr>
          <p:cNvPr id="11" name="Rectangle 10">
            <a:extLst>
              <a:ext uri="{FF2B5EF4-FFF2-40B4-BE49-F238E27FC236}">
                <a16:creationId xmlns:a16="http://schemas.microsoft.com/office/drawing/2014/main" id="{1C1E4201-3B1A-4007-AE53-FDA9748754D3}"/>
              </a:ext>
            </a:extLst>
          </p:cNvPr>
          <p:cNvSpPr>
            <a:spLocks noGrp="1" noRot="1" noMove="1" noResize="1" noEditPoints="1" noAdjustHandles="1" noChangeArrowheads="1" noChangeShapeType="1"/>
          </p:cNvSpPr>
          <p:nvPr/>
        </p:nvSpPr>
        <p:spPr>
          <a:xfrm>
            <a:off x="711200" y="495300"/>
            <a:ext cx="8166100" cy="56515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3" name="Rectangle 12">
            <a:extLst>
              <a:ext uri="{FF2B5EF4-FFF2-40B4-BE49-F238E27FC236}">
                <a16:creationId xmlns:a16="http://schemas.microsoft.com/office/drawing/2014/main" id="{076AFAC8-CF94-3928-FB4E-F358D97D72E5}"/>
              </a:ext>
            </a:extLst>
          </p:cNvPr>
          <p:cNvSpPr>
            <a:spLocks noGrp="1" noRot="1" noMove="1" noResize="1" noEditPoints="1" noAdjustHandles="1" noChangeArrowheads="1" noChangeShapeType="1"/>
          </p:cNvSpPr>
          <p:nvPr/>
        </p:nvSpPr>
        <p:spPr>
          <a:xfrm>
            <a:off x="6026150" y="2921000"/>
            <a:ext cx="5702300" cy="34417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4" name="Rectangle 13">
            <a:extLst>
              <a:ext uri="{FF2B5EF4-FFF2-40B4-BE49-F238E27FC236}">
                <a16:creationId xmlns:a16="http://schemas.microsoft.com/office/drawing/2014/main" id="{B77BD364-7D49-DF11-AFB7-EE431192C382}"/>
              </a:ext>
            </a:extLst>
          </p:cNvPr>
          <p:cNvSpPr>
            <a:spLocks noGrp="1" noRot="1" noMove="1" noResize="1" noEditPoints="1" noAdjustHandles="1" noChangeArrowheads="1" noChangeShapeType="1"/>
          </p:cNvSpPr>
          <p:nvPr/>
        </p:nvSpPr>
        <p:spPr>
          <a:xfrm>
            <a:off x="4600575" y="1302544"/>
            <a:ext cx="5702300" cy="2616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5" name="TextBox 14">
            <a:extLst>
              <a:ext uri="{FF2B5EF4-FFF2-40B4-BE49-F238E27FC236}">
                <a16:creationId xmlns:a16="http://schemas.microsoft.com/office/drawing/2014/main" id="{9A6C184A-6A4F-9959-5903-351BC9E60644}"/>
              </a:ext>
            </a:extLst>
          </p:cNvPr>
          <p:cNvSpPr txBox="1"/>
          <p:nvPr/>
        </p:nvSpPr>
        <p:spPr>
          <a:xfrm>
            <a:off x="457200" y="673963"/>
            <a:ext cx="10896600" cy="707886"/>
          </a:xfrm>
          <a:prstGeom prst="rect">
            <a:avLst/>
          </a:prstGeom>
          <a:noFill/>
        </p:spPr>
        <p:txBody>
          <a:bodyPr wrap="square" rtlCol="0">
            <a:spAutoFit/>
          </a:bodyPr>
          <a:lstStyle/>
          <a:p>
            <a:r>
              <a:rPr lang="en-EG" sz="4000" dirty="0">
                <a:solidFill>
                  <a:schemeClr val="tx2">
                    <a:lumMod val="75000"/>
                    <a:lumOff val="25000"/>
                  </a:schemeClr>
                </a:solidFill>
                <a:latin typeface="American Typewriter" panose="02090604020004020304" pitchFamily="18" charset="77"/>
              </a:rPr>
              <a:t>Improving the model:</a:t>
            </a:r>
          </a:p>
        </p:txBody>
      </p:sp>
      <p:sp>
        <p:nvSpPr>
          <p:cNvPr id="16" name="TextBox 15">
            <a:extLst>
              <a:ext uri="{FF2B5EF4-FFF2-40B4-BE49-F238E27FC236}">
                <a16:creationId xmlns:a16="http://schemas.microsoft.com/office/drawing/2014/main" id="{E82A4B20-AAFD-D12E-47F9-AB8232E594A4}"/>
              </a:ext>
            </a:extLst>
          </p:cNvPr>
          <p:cNvSpPr txBox="1"/>
          <p:nvPr/>
        </p:nvSpPr>
        <p:spPr>
          <a:xfrm>
            <a:off x="457200" y="1690687"/>
            <a:ext cx="9169400" cy="4093428"/>
          </a:xfrm>
          <a:prstGeom prst="rect">
            <a:avLst/>
          </a:prstGeom>
          <a:noFill/>
        </p:spPr>
        <p:txBody>
          <a:bodyPr wrap="square" rtlCol="0">
            <a:spAutoFit/>
          </a:bodyPr>
          <a:lstStyle/>
          <a:p>
            <a:pPr rtl="0" fontAlgn="base"/>
            <a:r>
              <a:rPr lang="en-GB" sz="2000" dirty="0">
                <a:latin typeface="inherit"/>
              </a:rPr>
              <a:t>I</a:t>
            </a:r>
            <a:r>
              <a:rPr lang="en-GB" sz="2000" dirty="0">
                <a:effectLst/>
                <a:latin typeface="inherit"/>
              </a:rPr>
              <a:t>mproving Model Recall with </a:t>
            </a:r>
            <a:r>
              <a:rPr lang="en-GB" sz="2000" dirty="0" err="1">
                <a:effectLst/>
                <a:latin typeface="inherit"/>
              </a:rPr>
              <a:t>Upsampling</a:t>
            </a:r>
            <a:r>
              <a:rPr lang="en-GB" sz="2000" dirty="0">
                <a:effectLst/>
                <a:latin typeface="inherit"/>
              </a:rPr>
              <a:t> </a:t>
            </a:r>
          </a:p>
          <a:p>
            <a:pPr marL="342900" indent="-342900" rtl="0" fontAlgn="base">
              <a:buFont typeface="Courier New" panose="02070309020205020404" pitchFamily="49" charset="0"/>
              <a:buChar char="o"/>
            </a:pPr>
            <a:r>
              <a:rPr lang="en-GB" sz="2000" dirty="0" err="1">
                <a:effectLst/>
                <a:latin typeface="inherit"/>
              </a:rPr>
              <a:t>Upsampling</a:t>
            </a:r>
            <a:r>
              <a:rPr lang="en-GB" sz="2000" dirty="0">
                <a:effectLst/>
                <a:latin typeface="inherit"/>
              </a:rPr>
              <a:t> the Minority Class: </a:t>
            </a:r>
          </a:p>
          <a:p>
            <a:pPr rtl="0" fontAlgn="base"/>
            <a:r>
              <a:rPr lang="en-GB" sz="2000" dirty="0">
                <a:latin typeface="inherit"/>
              </a:rPr>
              <a:t>	</a:t>
            </a:r>
            <a:r>
              <a:rPr lang="en-GB" sz="2000" dirty="0">
                <a:effectLst/>
                <a:latin typeface="inherit"/>
              </a:rPr>
              <a:t>Objective: To improve the model's recall for identifying loan defaulters, 	addressing the initial poor recall performance due to class imbalance. 	Process: I </a:t>
            </a:r>
            <a:r>
              <a:rPr lang="en-GB" sz="2000" dirty="0" err="1">
                <a:effectLst/>
                <a:latin typeface="inherit"/>
              </a:rPr>
              <a:t>upsampled</a:t>
            </a:r>
            <a:r>
              <a:rPr lang="en-GB" sz="2000" dirty="0">
                <a:effectLst/>
                <a:latin typeface="inherit"/>
              </a:rPr>
              <a:t> the minority class (defaulters) to match the number of 	instances in the majority class, creating a balanced dataset. </a:t>
            </a:r>
          </a:p>
          <a:p>
            <a:pPr rtl="0" fontAlgn="base"/>
            <a:r>
              <a:rPr lang="en-GB" sz="2000" dirty="0">
                <a:latin typeface="inherit"/>
              </a:rPr>
              <a:t>	</a:t>
            </a:r>
            <a:r>
              <a:rPr lang="en-GB" sz="2000" dirty="0">
                <a:effectLst/>
                <a:latin typeface="inherit"/>
              </a:rPr>
              <a:t>Results: I achieved an equal representation for both defaulters and non-	defaulters (257,149 samples each). </a:t>
            </a:r>
          </a:p>
          <a:p>
            <a:pPr rtl="0" fontAlgn="base"/>
            <a:r>
              <a:rPr lang="en-GB" sz="2000" dirty="0">
                <a:latin typeface="inherit"/>
              </a:rPr>
              <a:t>	</a:t>
            </a:r>
            <a:r>
              <a:rPr lang="en-GB" sz="2000" dirty="0">
                <a:effectLst/>
                <a:latin typeface="inherit"/>
              </a:rPr>
              <a:t>Model Performance: Significantly improved recall for the minority class, but 	the perfect scores (accuracy and recall = 1.00) indicate potential overfitting. 	Key Takeaway: </a:t>
            </a:r>
            <a:r>
              <a:rPr lang="en-GB" sz="2000" dirty="0" err="1">
                <a:effectLst/>
                <a:latin typeface="inherit"/>
              </a:rPr>
              <a:t>Upsampling</a:t>
            </a:r>
            <a:r>
              <a:rPr lang="en-GB" sz="2000" dirty="0">
                <a:effectLst/>
                <a:latin typeface="inherit"/>
              </a:rPr>
              <a:t> effectively improved recall, ensuring the model 	better detects defaulters. However, further steps are required to mitigate 	overfitting. </a:t>
            </a:r>
          </a:p>
        </p:txBody>
      </p:sp>
    </p:spTree>
    <p:extLst>
      <p:ext uri="{BB962C8B-B14F-4D97-AF65-F5344CB8AC3E}">
        <p14:creationId xmlns:p14="http://schemas.microsoft.com/office/powerpoint/2010/main" val="3882512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8059-2328-23C2-1BEC-3F11CEA36D2C}"/>
              </a:ext>
            </a:extLst>
          </p:cNvPr>
          <p:cNvSpPr>
            <a:spLocks noGrp="1"/>
          </p:cNvSpPr>
          <p:nvPr>
            <p:ph type="title"/>
          </p:nvPr>
        </p:nvSpPr>
        <p:spPr/>
        <p:txBody>
          <a:bodyPr/>
          <a:lstStyle/>
          <a:p>
            <a:endParaRPr lang="en-EG"/>
          </a:p>
        </p:txBody>
      </p:sp>
      <p:pic>
        <p:nvPicPr>
          <p:cNvPr id="10" name="Content Placeholder 9" descr="A diagram of a presentation&#10;&#10;Description automatically generated with medium confidence">
            <a:extLst>
              <a:ext uri="{FF2B5EF4-FFF2-40B4-BE49-F238E27FC236}">
                <a16:creationId xmlns:a16="http://schemas.microsoft.com/office/drawing/2014/main" id="{C063A38A-C2CB-3DA6-13F4-E3419C25753B}"/>
              </a:ext>
            </a:extLst>
          </p:cNvPr>
          <p:cNvPicPr>
            <a:picLocks noGrp="1" noRot="1" noChangeAspect="1" noMove="1" noResize="1" noEditPoints="1" noAdjustHandles="1" noChangeArrowheads="1" noChangeShapeType="1" noCrop="1"/>
          </p:cNvPicPr>
          <p:nvPr>
            <p:ph idx="1"/>
          </p:nvPr>
        </p:nvPicPr>
        <p:blipFill>
          <a:blip r:embed="rId2"/>
          <a:stretch>
            <a:fillRect/>
          </a:stretch>
        </p:blipFill>
        <p:spPr>
          <a:xfrm>
            <a:off x="0" y="0"/>
            <a:ext cx="12192000" cy="6858000"/>
          </a:xfrm>
        </p:spPr>
      </p:pic>
      <p:sp>
        <p:nvSpPr>
          <p:cNvPr id="11" name="Rectangle 10">
            <a:extLst>
              <a:ext uri="{FF2B5EF4-FFF2-40B4-BE49-F238E27FC236}">
                <a16:creationId xmlns:a16="http://schemas.microsoft.com/office/drawing/2014/main" id="{1C1E4201-3B1A-4007-AE53-FDA9748754D3}"/>
              </a:ext>
            </a:extLst>
          </p:cNvPr>
          <p:cNvSpPr>
            <a:spLocks noGrp="1" noRot="1" noMove="1" noResize="1" noEditPoints="1" noAdjustHandles="1" noChangeArrowheads="1" noChangeShapeType="1"/>
          </p:cNvSpPr>
          <p:nvPr/>
        </p:nvSpPr>
        <p:spPr>
          <a:xfrm>
            <a:off x="711200" y="495300"/>
            <a:ext cx="8166100" cy="56515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3" name="Rectangle 12">
            <a:extLst>
              <a:ext uri="{FF2B5EF4-FFF2-40B4-BE49-F238E27FC236}">
                <a16:creationId xmlns:a16="http://schemas.microsoft.com/office/drawing/2014/main" id="{076AFAC8-CF94-3928-FB4E-F358D97D72E5}"/>
              </a:ext>
            </a:extLst>
          </p:cNvPr>
          <p:cNvSpPr>
            <a:spLocks noGrp="1" noRot="1" noMove="1" noResize="1" noEditPoints="1" noAdjustHandles="1" noChangeArrowheads="1" noChangeShapeType="1"/>
          </p:cNvSpPr>
          <p:nvPr/>
        </p:nvSpPr>
        <p:spPr>
          <a:xfrm>
            <a:off x="6026150" y="2921000"/>
            <a:ext cx="5702300" cy="34417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4" name="Rectangle 13">
            <a:extLst>
              <a:ext uri="{FF2B5EF4-FFF2-40B4-BE49-F238E27FC236}">
                <a16:creationId xmlns:a16="http://schemas.microsoft.com/office/drawing/2014/main" id="{B77BD364-7D49-DF11-AFB7-EE431192C382}"/>
              </a:ext>
            </a:extLst>
          </p:cNvPr>
          <p:cNvSpPr>
            <a:spLocks noGrp="1" noRot="1" noMove="1" noResize="1" noEditPoints="1" noAdjustHandles="1" noChangeArrowheads="1" noChangeShapeType="1"/>
          </p:cNvSpPr>
          <p:nvPr/>
        </p:nvSpPr>
        <p:spPr>
          <a:xfrm>
            <a:off x="4600575" y="1302544"/>
            <a:ext cx="5702300" cy="2616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5" name="TextBox 14">
            <a:extLst>
              <a:ext uri="{FF2B5EF4-FFF2-40B4-BE49-F238E27FC236}">
                <a16:creationId xmlns:a16="http://schemas.microsoft.com/office/drawing/2014/main" id="{9A6C184A-6A4F-9959-5903-351BC9E60644}"/>
              </a:ext>
            </a:extLst>
          </p:cNvPr>
          <p:cNvSpPr txBox="1"/>
          <p:nvPr/>
        </p:nvSpPr>
        <p:spPr>
          <a:xfrm>
            <a:off x="457200" y="673963"/>
            <a:ext cx="10896600" cy="707886"/>
          </a:xfrm>
          <a:prstGeom prst="rect">
            <a:avLst/>
          </a:prstGeom>
          <a:noFill/>
        </p:spPr>
        <p:txBody>
          <a:bodyPr wrap="square" rtlCol="0">
            <a:spAutoFit/>
          </a:bodyPr>
          <a:lstStyle/>
          <a:p>
            <a:r>
              <a:rPr lang="en-EG" sz="4000" dirty="0">
                <a:solidFill>
                  <a:schemeClr val="tx2">
                    <a:lumMod val="75000"/>
                    <a:lumOff val="25000"/>
                  </a:schemeClr>
                </a:solidFill>
                <a:latin typeface="American Typewriter" panose="02090604020004020304" pitchFamily="18" charset="77"/>
              </a:rPr>
              <a:t>Improving the model:</a:t>
            </a:r>
          </a:p>
        </p:txBody>
      </p:sp>
      <p:sp>
        <p:nvSpPr>
          <p:cNvPr id="16" name="TextBox 15">
            <a:extLst>
              <a:ext uri="{FF2B5EF4-FFF2-40B4-BE49-F238E27FC236}">
                <a16:creationId xmlns:a16="http://schemas.microsoft.com/office/drawing/2014/main" id="{E82A4B20-AAFD-D12E-47F9-AB8232E594A4}"/>
              </a:ext>
            </a:extLst>
          </p:cNvPr>
          <p:cNvSpPr txBox="1"/>
          <p:nvPr/>
        </p:nvSpPr>
        <p:spPr>
          <a:xfrm>
            <a:off x="457200" y="1690687"/>
            <a:ext cx="9169400" cy="3477875"/>
          </a:xfrm>
          <a:prstGeom prst="rect">
            <a:avLst/>
          </a:prstGeom>
          <a:noFill/>
        </p:spPr>
        <p:txBody>
          <a:bodyPr wrap="square" rtlCol="0">
            <a:spAutoFit/>
          </a:bodyPr>
          <a:lstStyle/>
          <a:p>
            <a:pPr rtl="0" fontAlgn="base"/>
            <a:r>
              <a:rPr lang="en-GB" sz="2000" dirty="0">
                <a:latin typeface="inherit"/>
              </a:rPr>
              <a:t>I</a:t>
            </a:r>
            <a:r>
              <a:rPr lang="en-GB" sz="2000" dirty="0">
                <a:effectLst/>
                <a:latin typeface="inherit"/>
              </a:rPr>
              <a:t>mproving Model Recall with </a:t>
            </a:r>
            <a:r>
              <a:rPr lang="en-GB" sz="2000" dirty="0" err="1">
                <a:effectLst/>
                <a:latin typeface="inherit"/>
              </a:rPr>
              <a:t>Upsampling</a:t>
            </a:r>
            <a:r>
              <a:rPr lang="en-GB" sz="2000" dirty="0">
                <a:effectLst/>
                <a:latin typeface="inherit"/>
              </a:rPr>
              <a:t> </a:t>
            </a:r>
          </a:p>
          <a:p>
            <a:pPr marL="342900" indent="-342900" rtl="0" fontAlgn="base">
              <a:buFont typeface="Courier New" panose="02070309020205020404" pitchFamily="49" charset="0"/>
              <a:buChar char="o"/>
            </a:pPr>
            <a:r>
              <a:rPr lang="en-GB" sz="2000" dirty="0">
                <a:effectLst/>
                <a:latin typeface="inherit"/>
              </a:rPr>
              <a:t>Regularizing </a:t>
            </a:r>
            <a:r>
              <a:rPr lang="en-GB" sz="2000" dirty="0" err="1">
                <a:effectLst/>
                <a:latin typeface="inherit"/>
              </a:rPr>
              <a:t>Upsampled</a:t>
            </a:r>
            <a:r>
              <a:rPr lang="en-GB" sz="2000" dirty="0">
                <a:effectLst/>
                <a:latin typeface="inherit"/>
              </a:rPr>
              <a:t> Data:</a:t>
            </a:r>
          </a:p>
          <a:p>
            <a:pPr rtl="0" fontAlgn="base"/>
            <a:r>
              <a:rPr lang="en-GB" sz="2000" dirty="0">
                <a:latin typeface="inherit"/>
              </a:rPr>
              <a:t>	</a:t>
            </a:r>
            <a:r>
              <a:rPr lang="en-GB" sz="2000" dirty="0">
                <a:effectLst/>
                <a:latin typeface="inherit"/>
              </a:rPr>
              <a:t> Objective: Address overfitting after </a:t>
            </a:r>
            <a:r>
              <a:rPr lang="en-GB" sz="2000" dirty="0" err="1">
                <a:effectLst/>
                <a:latin typeface="inherit"/>
              </a:rPr>
              <a:t>upsampling</a:t>
            </a:r>
            <a:r>
              <a:rPr lang="en-GB" sz="2000" dirty="0">
                <a:effectLst/>
                <a:latin typeface="inherit"/>
              </a:rPr>
              <a:t> data. </a:t>
            </a:r>
          </a:p>
          <a:p>
            <a:pPr rtl="0" fontAlgn="base"/>
            <a:r>
              <a:rPr lang="en-GB" sz="2000" dirty="0">
                <a:latin typeface="inherit"/>
              </a:rPr>
              <a:t>	</a:t>
            </a:r>
            <a:r>
              <a:rPr lang="en-GB" sz="2000" dirty="0">
                <a:effectLst/>
                <a:latin typeface="inherit"/>
              </a:rPr>
              <a:t>Approach: Applied regularization to the Random Forest model by </a:t>
            </a:r>
            <a:r>
              <a:rPr lang="en-GB" sz="2000" dirty="0">
                <a:latin typeface="inherit"/>
              </a:rPr>
              <a:t>l</a:t>
            </a:r>
            <a:r>
              <a:rPr lang="en-GB" sz="2000" dirty="0">
                <a:effectLst/>
                <a:latin typeface="inherit"/>
              </a:rPr>
              <a:t>imiting tree 	depth (</a:t>
            </a:r>
            <a:r>
              <a:rPr lang="en-GB" sz="2000" dirty="0" err="1">
                <a:effectLst/>
                <a:latin typeface="inherit"/>
              </a:rPr>
              <a:t>max_depth</a:t>
            </a:r>
            <a:r>
              <a:rPr lang="en-GB" sz="2000" dirty="0">
                <a:effectLst/>
                <a:latin typeface="inherit"/>
              </a:rPr>
              <a:t>=10), increased the minimum samples to split a node 	(</a:t>
            </a:r>
            <a:r>
              <a:rPr lang="en-GB" sz="2000" dirty="0" err="1">
                <a:effectLst/>
                <a:latin typeface="inherit"/>
              </a:rPr>
              <a:t>min_samples_split</a:t>
            </a:r>
            <a:r>
              <a:rPr lang="en-GB" sz="2000" dirty="0">
                <a:effectLst/>
                <a:latin typeface="inherit"/>
              </a:rPr>
              <a:t>=10) and </a:t>
            </a:r>
            <a:r>
              <a:rPr lang="en-GB" sz="2000" dirty="0">
                <a:latin typeface="inherit"/>
              </a:rPr>
              <a:t>i</a:t>
            </a:r>
            <a:r>
              <a:rPr lang="en-GB" sz="2000" dirty="0">
                <a:effectLst/>
                <a:latin typeface="inherit"/>
              </a:rPr>
              <a:t>ncreased the minimum leaf nodes 	(</a:t>
            </a:r>
            <a:r>
              <a:rPr lang="en-GB" sz="2000" dirty="0" err="1">
                <a:effectLst/>
                <a:latin typeface="inherit"/>
              </a:rPr>
              <a:t>min_samples_leaf</a:t>
            </a:r>
            <a:r>
              <a:rPr lang="en-GB" sz="2000" dirty="0">
                <a:effectLst/>
                <a:latin typeface="inherit"/>
              </a:rPr>
              <a:t>=5). </a:t>
            </a:r>
          </a:p>
          <a:p>
            <a:pPr rtl="0" fontAlgn="base"/>
            <a:r>
              <a:rPr lang="en-GB" sz="2000" dirty="0">
                <a:latin typeface="inherit"/>
              </a:rPr>
              <a:t>	</a:t>
            </a:r>
            <a:r>
              <a:rPr lang="en-GB" sz="2000" dirty="0">
                <a:effectLst/>
                <a:latin typeface="inherit"/>
              </a:rPr>
              <a:t>Outcome: Reduced accuracy (from 1.00 to 0.72) but achieved a more 	balanced precision and recall, helping to control overfitting.</a:t>
            </a:r>
          </a:p>
          <a:p>
            <a:pPr algn="l" fontAlgn="base"/>
            <a:br>
              <a:rPr lang="en-GB" sz="2000" b="0" i="0" dirty="0">
                <a:effectLst/>
                <a:latin typeface="gg sans"/>
              </a:rPr>
            </a:br>
            <a:endParaRPr lang="en-GB" sz="2000" b="0" i="0" dirty="0">
              <a:effectLst/>
              <a:latin typeface="gg sans"/>
            </a:endParaRPr>
          </a:p>
        </p:txBody>
      </p:sp>
    </p:spTree>
    <p:extLst>
      <p:ext uri="{BB962C8B-B14F-4D97-AF65-F5344CB8AC3E}">
        <p14:creationId xmlns:p14="http://schemas.microsoft.com/office/powerpoint/2010/main" val="3036279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9B39-4BDD-80CC-E61F-A9E1AF0F62B3}"/>
              </a:ext>
            </a:extLst>
          </p:cNvPr>
          <p:cNvSpPr>
            <a:spLocks noGrp="1"/>
          </p:cNvSpPr>
          <p:nvPr>
            <p:ph type="title"/>
          </p:nvPr>
        </p:nvSpPr>
        <p:spPr/>
        <p:txBody>
          <a:bodyPr/>
          <a:lstStyle/>
          <a:p>
            <a:endParaRPr lang="en-EG"/>
          </a:p>
        </p:txBody>
      </p:sp>
      <p:pic>
        <p:nvPicPr>
          <p:cNvPr id="5" name="Content Placeholder 4" descr="A screenshot of a computer&#10;&#10;Description automatically generated">
            <a:extLst>
              <a:ext uri="{FF2B5EF4-FFF2-40B4-BE49-F238E27FC236}">
                <a16:creationId xmlns:a16="http://schemas.microsoft.com/office/drawing/2014/main" id="{5B7A9016-929C-80EB-BAA9-E7F0B6D47267}"/>
              </a:ext>
            </a:extLst>
          </p:cNvPr>
          <p:cNvPicPr>
            <a:picLocks noGrp="1" noRot="1" noChangeAspect="1" noMove="1" noResize="1" noEditPoints="1" noAdjustHandles="1" noChangeArrowheads="1" noChangeShapeType="1" noCrop="1"/>
          </p:cNvPicPr>
          <p:nvPr>
            <p:ph idx="1"/>
          </p:nvPr>
        </p:nvPicPr>
        <p:blipFill>
          <a:blip r:embed="rId2"/>
          <a:stretch>
            <a:fillRect/>
          </a:stretch>
        </p:blipFill>
        <p:spPr>
          <a:xfrm>
            <a:off x="0" y="0"/>
            <a:ext cx="12192000" cy="6858000"/>
          </a:xfrm>
        </p:spPr>
      </p:pic>
      <p:sp>
        <p:nvSpPr>
          <p:cNvPr id="6" name="Rectangle 5">
            <a:extLst>
              <a:ext uri="{FF2B5EF4-FFF2-40B4-BE49-F238E27FC236}">
                <a16:creationId xmlns:a16="http://schemas.microsoft.com/office/drawing/2014/main" id="{77D9F22E-2DEE-1D9D-B7F2-4649A155383A}"/>
              </a:ext>
            </a:extLst>
          </p:cNvPr>
          <p:cNvSpPr>
            <a:spLocks noGrp="1" noRot="1" noMove="1" noResize="1" noEditPoints="1" noAdjustHandles="1" noChangeArrowheads="1" noChangeShapeType="1"/>
          </p:cNvSpPr>
          <p:nvPr/>
        </p:nvSpPr>
        <p:spPr>
          <a:xfrm>
            <a:off x="838200" y="622300"/>
            <a:ext cx="9347200" cy="4546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7" name="TextBox 6">
            <a:extLst>
              <a:ext uri="{FF2B5EF4-FFF2-40B4-BE49-F238E27FC236}">
                <a16:creationId xmlns:a16="http://schemas.microsoft.com/office/drawing/2014/main" id="{9F76EA9D-831A-C82B-5DAB-A0ABAF20B622}"/>
              </a:ext>
            </a:extLst>
          </p:cNvPr>
          <p:cNvSpPr txBox="1"/>
          <p:nvPr/>
        </p:nvSpPr>
        <p:spPr>
          <a:xfrm>
            <a:off x="457200" y="673963"/>
            <a:ext cx="10896600" cy="707886"/>
          </a:xfrm>
          <a:prstGeom prst="rect">
            <a:avLst/>
          </a:prstGeom>
          <a:noFill/>
        </p:spPr>
        <p:txBody>
          <a:bodyPr wrap="square" rtlCol="0">
            <a:spAutoFit/>
          </a:bodyPr>
          <a:lstStyle/>
          <a:p>
            <a:r>
              <a:rPr lang="en-EG" sz="4000" dirty="0">
                <a:solidFill>
                  <a:schemeClr val="tx2">
                    <a:lumMod val="75000"/>
                    <a:lumOff val="25000"/>
                  </a:schemeClr>
                </a:solidFill>
                <a:latin typeface="American Typewriter" panose="02090604020004020304" pitchFamily="18" charset="77"/>
              </a:rPr>
              <a:t>Impact on business:</a:t>
            </a:r>
          </a:p>
        </p:txBody>
      </p:sp>
      <p:sp>
        <p:nvSpPr>
          <p:cNvPr id="3" name="TextBox 2">
            <a:extLst>
              <a:ext uri="{FF2B5EF4-FFF2-40B4-BE49-F238E27FC236}">
                <a16:creationId xmlns:a16="http://schemas.microsoft.com/office/drawing/2014/main" id="{6F38F90D-CC54-8518-8B8F-991298CD07A7}"/>
              </a:ext>
            </a:extLst>
          </p:cNvPr>
          <p:cNvSpPr txBox="1"/>
          <p:nvPr/>
        </p:nvSpPr>
        <p:spPr>
          <a:xfrm>
            <a:off x="457200" y="1639024"/>
            <a:ext cx="9347200" cy="3785652"/>
          </a:xfrm>
          <a:prstGeom prst="rect">
            <a:avLst/>
          </a:prstGeom>
          <a:noFill/>
        </p:spPr>
        <p:txBody>
          <a:bodyPr wrap="square" rtlCol="0">
            <a:spAutoFit/>
          </a:bodyPr>
          <a:lstStyle/>
          <a:p>
            <a:pPr marL="342900" indent="-342900" algn="l" fontAlgn="base">
              <a:buFont typeface="Courier New" panose="02070309020205020404" pitchFamily="49" charset="0"/>
              <a:buChar char="o"/>
            </a:pPr>
            <a:r>
              <a:rPr lang="en-GB" sz="2000" b="0" i="0" dirty="0">
                <a:effectLst/>
                <a:latin typeface="gg sans"/>
              </a:rPr>
              <a:t>Improving Risk Assessment: Enhance risk evaluation, reduce non-performing loans, and lower default rates. </a:t>
            </a:r>
          </a:p>
          <a:p>
            <a:pPr marL="342900" indent="-342900" algn="l" fontAlgn="base">
              <a:buFont typeface="Courier New" panose="02070309020205020404" pitchFamily="49" charset="0"/>
              <a:buChar char="o"/>
            </a:pPr>
            <a:r>
              <a:rPr lang="en-GB" sz="2000" b="0" i="0" dirty="0">
                <a:effectLst/>
                <a:latin typeface="gg sans"/>
              </a:rPr>
              <a:t>Optimizing Loan Approvals: Identify high-risk applicants early, leading to more data-driven decisions and improved profitability. </a:t>
            </a:r>
          </a:p>
          <a:p>
            <a:pPr marL="342900" indent="-342900" algn="l" fontAlgn="base">
              <a:buFont typeface="Courier New" panose="02070309020205020404" pitchFamily="49" charset="0"/>
              <a:buChar char="o"/>
            </a:pPr>
            <a:r>
              <a:rPr lang="en-GB" sz="2000" b="0" i="0" dirty="0">
                <a:effectLst/>
                <a:latin typeface="gg sans"/>
              </a:rPr>
              <a:t>Targeted Marketing: Segment customers effectively to offer tailored products and marketing campaigns, aligning with customer needs. </a:t>
            </a:r>
          </a:p>
          <a:p>
            <a:pPr marL="342900" indent="-342900" algn="l" fontAlgn="base">
              <a:buFont typeface="Courier New" panose="02070309020205020404" pitchFamily="49" charset="0"/>
              <a:buChar char="o"/>
            </a:pPr>
            <a:r>
              <a:rPr lang="en-GB" sz="2000" b="0" i="0" dirty="0">
                <a:effectLst/>
                <a:latin typeface="gg sans"/>
              </a:rPr>
              <a:t>Customer Retention and Satisfaction: Proactively assist customers based on predictions, leading to higher satisfaction and loyalty. </a:t>
            </a:r>
          </a:p>
          <a:p>
            <a:pPr marL="342900" indent="-342900" algn="l" fontAlgn="base">
              <a:buFont typeface="Courier New" panose="02070309020205020404" pitchFamily="49" charset="0"/>
              <a:buChar char="o"/>
            </a:pPr>
            <a:r>
              <a:rPr lang="en-GB" sz="2000" b="0" i="0" dirty="0">
                <a:effectLst/>
                <a:latin typeface="gg sans"/>
              </a:rPr>
              <a:t>Compliance and Regulatory Advantage: Ensure better compliance with financial regulations, reducing penalties and legal costs. </a:t>
            </a:r>
          </a:p>
          <a:p>
            <a:pPr marL="342900" indent="-342900" algn="l" fontAlgn="base">
              <a:buFont typeface="Courier New" panose="02070309020205020404" pitchFamily="49" charset="0"/>
              <a:buChar char="o"/>
            </a:pPr>
            <a:r>
              <a:rPr lang="en-GB" sz="2000" b="0" i="0" dirty="0">
                <a:effectLst/>
                <a:latin typeface="gg sans"/>
              </a:rPr>
              <a:t>Resource Optimization: Allocate resources more efficiently, reducing costs and improving operational effectiveness.</a:t>
            </a:r>
            <a:endParaRPr lang="en-GB" sz="2000" b="0" i="0" dirty="0">
              <a:solidFill>
                <a:srgbClr val="000000"/>
              </a:solidFill>
              <a:effectLst/>
              <a:latin typeface="inherit"/>
            </a:endParaRPr>
          </a:p>
        </p:txBody>
      </p:sp>
    </p:spTree>
    <p:extLst>
      <p:ext uri="{BB962C8B-B14F-4D97-AF65-F5344CB8AC3E}">
        <p14:creationId xmlns:p14="http://schemas.microsoft.com/office/powerpoint/2010/main" val="2663202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EF4D-61D7-57C7-364C-86387AC4A174}"/>
              </a:ext>
            </a:extLst>
          </p:cNvPr>
          <p:cNvSpPr>
            <a:spLocks noGrp="1"/>
          </p:cNvSpPr>
          <p:nvPr>
            <p:ph type="title"/>
          </p:nvPr>
        </p:nvSpPr>
        <p:spPr/>
        <p:txBody>
          <a:bodyPr/>
          <a:lstStyle/>
          <a:p>
            <a:endParaRPr lang="en-EG"/>
          </a:p>
        </p:txBody>
      </p:sp>
      <p:pic>
        <p:nvPicPr>
          <p:cNvPr id="5" name="Content Placeholder 4" descr="A presentation template with text and images&#10;&#10;Description automatically generated">
            <a:extLst>
              <a:ext uri="{FF2B5EF4-FFF2-40B4-BE49-F238E27FC236}">
                <a16:creationId xmlns:a16="http://schemas.microsoft.com/office/drawing/2014/main" id="{EB32B7D4-1A29-6DFB-4BFE-686F53D441EF}"/>
              </a:ext>
            </a:extLst>
          </p:cNvPr>
          <p:cNvPicPr>
            <a:picLocks noGrp="1" noRot="1" noChangeAspect="1" noMove="1" noResize="1" noEditPoints="1" noAdjustHandles="1" noChangeArrowheads="1" noChangeShapeType="1" noCrop="1"/>
          </p:cNvPicPr>
          <p:nvPr>
            <p:ph idx="1"/>
          </p:nvPr>
        </p:nvPicPr>
        <p:blipFill>
          <a:blip r:embed="rId2"/>
          <a:stretch>
            <a:fillRect/>
          </a:stretch>
        </p:blipFill>
        <p:spPr>
          <a:xfrm>
            <a:off x="0" y="0"/>
            <a:ext cx="12192000" cy="6858000"/>
          </a:xfrm>
        </p:spPr>
      </p:pic>
      <p:sp>
        <p:nvSpPr>
          <p:cNvPr id="6" name="Rectangle 5">
            <a:extLst>
              <a:ext uri="{FF2B5EF4-FFF2-40B4-BE49-F238E27FC236}">
                <a16:creationId xmlns:a16="http://schemas.microsoft.com/office/drawing/2014/main" id="{2BEE655B-EF3A-2AC8-697B-406D8C64143E}"/>
              </a:ext>
            </a:extLst>
          </p:cNvPr>
          <p:cNvSpPr>
            <a:spLocks noGrp="1" noRot="1" noMove="1" noResize="1" noEditPoints="1" noAdjustHandles="1" noChangeArrowheads="1" noChangeShapeType="1"/>
          </p:cNvSpPr>
          <p:nvPr/>
        </p:nvSpPr>
        <p:spPr>
          <a:xfrm>
            <a:off x="673100" y="647700"/>
            <a:ext cx="10680700" cy="5257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9" name="TextBox 8">
            <a:extLst>
              <a:ext uri="{FF2B5EF4-FFF2-40B4-BE49-F238E27FC236}">
                <a16:creationId xmlns:a16="http://schemas.microsoft.com/office/drawing/2014/main" id="{D153FDC7-654E-B890-44F0-E61F760D6ADD}"/>
              </a:ext>
            </a:extLst>
          </p:cNvPr>
          <p:cNvSpPr txBox="1"/>
          <p:nvPr/>
        </p:nvSpPr>
        <p:spPr>
          <a:xfrm>
            <a:off x="457200" y="673963"/>
            <a:ext cx="10896600" cy="707886"/>
          </a:xfrm>
          <a:prstGeom prst="rect">
            <a:avLst/>
          </a:prstGeom>
          <a:noFill/>
        </p:spPr>
        <p:txBody>
          <a:bodyPr wrap="square" rtlCol="0">
            <a:spAutoFit/>
          </a:bodyPr>
          <a:lstStyle/>
          <a:p>
            <a:r>
              <a:rPr lang="en-EG" sz="4000" dirty="0">
                <a:solidFill>
                  <a:schemeClr val="tx2">
                    <a:lumMod val="75000"/>
                    <a:lumOff val="25000"/>
                  </a:schemeClr>
                </a:solidFill>
                <a:latin typeface="American Typewriter" panose="02090604020004020304" pitchFamily="18" charset="77"/>
              </a:rPr>
              <a:t>Future enhancement plan:</a:t>
            </a:r>
          </a:p>
        </p:txBody>
      </p:sp>
      <p:sp>
        <p:nvSpPr>
          <p:cNvPr id="10" name="TextBox 9">
            <a:extLst>
              <a:ext uri="{FF2B5EF4-FFF2-40B4-BE49-F238E27FC236}">
                <a16:creationId xmlns:a16="http://schemas.microsoft.com/office/drawing/2014/main" id="{00552615-EED2-9C5D-C30C-2E33D90A7BF1}"/>
              </a:ext>
            </a:extLst>
          </p:cNvPr>
          <p:cNvSpPr txBox="1"/>
          <p:nvPr/>
        </p:nvSpPr>
        <p:spPr>
          <a:xfrm>
            <a:off x="457200" y="1873155"/>
            <a:ext cx="9169400" cy="2862322"/>
          </a:xfrm>
          <a:prstGeom prst="rect">
            <a:avLst/>
          </a:prstGeom>
          <a:noFill/>
        </p:spPr>
        <p:txBody>
          <a:bodyPr wrap="square" rtlCol="0">
            <a:spAutoFit/>
          </a:bodyPr>
          <a:lstStyle/>
          <a:p>
            <a:pPr marL="285750" indent="-285750">
              <a:buFont typeface="Courier New" panose="02070309020205020404" pitchFamily="49" charset="0"/>
              <a:buChar char="o"/>
            </a:pPr>
            <a:r>
              <a:rPr lang="en-GB" sz="2000" b="0" i="0" dirty="0">
                <a:effectLst/>
                <a:latin typeface="gg sans"/>
              </a:rPr>
              <a:t>Further data </a:t>
            </a:r>
            <a:r>
              <a:rPr lang="en-GB" sz="2000" dirty="0">
                <a:latin typeface="gg sans"/>
              </a:rPr>
              <a:t>c</a:t>
            </a:r>
            <a:r>
              <a:rPr lang="en-GB" sz="2000" b="0" i="0" dirty="0">
                <a:effectLst/>
                <a:latin typeface="gg sans"/>
              </a:rPr>
              <a:t>leaning and preprocessing</a:t>
            </a:r>
          </a:p>
          <a:p>
            <a:pPr marL="285750" indent="-285750">
              <a:buFont typeface="Courier New" panose="02070309020205020404" pitchFamily="49" charset="0"/>
              <a:buChar char="o"/>
            </a:pPr>
            <a:r>
              <a:rPr lang="en-GB" sz="2000" b="0" i="0" dirty="0">
                <a:effectLst/>
                <a:latin typeface="gg sans"/>
              </a:rPr>
              <a:t>Engineer new features for better predictive accuracy</a:t>
            </a:r>
          </a:p>
          <a:p>
            <a:pPr marL="285750" indent="-285750">
              <a:buFont typeface="Courier New" panose="02070309020205020404" pitchFamily="49" charset="0"/>
              <a:buChar char="o"/>
            </a:pPr>
            <a:r>
              <a:rPr lang="en-GB" sz="2000" b="0" i="0" dirty="0">
                <a:effectLst/>
                <a:latin typeface="gg sans"/>
              </a:rPr>
              <a:t>Utilize visualizations to identify patterns in loan defaults </a:t>
            </a:r>
          </a:p>
          <a:p>
            <a:pPr marL="285750" indent="-285750">
              <a:buFont typeface="Courier New" panose="02070309020205020404" pitchFamily="49" charset="0"/>
              <a:buChar char="o"/>
            </a:pPr>
            <a:r>
              <a:rPr lang="en-GB" sz="2000" b="0" i="0" dirty="0">
                <a:effectLst/>
                <a:latin typeface="gg sans"/>
              </a:rPr>
              <a:t>Explore more advanced models with hyperparameter tuning and cross-validation</a:t>
            </a:r>
          </a:p>
          <a:p>
            <a:pPr marL="285750" indent="-285750">
              <a:buFont typeface="Courier New" panose="02070309020205020404" pitchFamily="49" charset="0"/>
              <a:buChar char="o"/>
            </a:pPr>
            <a:r>
              <a:rPr lang="en-GB" sz="2000" b="0" i="0" dirty="0">
                <a:effectLst/>
                <a:latin typeface="gg sans"/>
              </a:rPr>
              <a:t>Use SMOTE or precision-recall metrics to address class imbalances</a:t>
            </a:r>
          </a:p>
          <a:p>
            <a:pPr marL="285750" indent="-285750">
              <a:buFont typeface="Courier New" panose="02070309020205020404" pitchFamily="49" charset="0"/>
              <a:buChar char="o"/>
            </a:pPr>
            <a:r>
              <a:rPr lang="en-GB" sz="2000" b="0" i="0" dirty="0">
                <a:effectLst/>
                <a:latin typeface="gg sans"/>
              </a:rPr>
              <a:t>Model Deployment and Automation </a:t>
            </a:r>
          </a:p>
          <a:p>
            <a:pPr marL="285750" indent="-285750">
              <a:buFont typeface="Courier New" panose="02070309020205020404" pitchFamily="49" charset="0"/>
              <a:buChar char="o"/>
            </a:pPr>
            <a:r>
              <a:rPr lang="en-GB" sz="2000" b="0" i="0" dirty="0">
                <a:effectLst/>
                <a:latin typeface="gg sans"/>
              </a:rPr>
              <a:t>Develop an automated pipeline and deploy for real-time predictions</a:t>
            </a:r>
          </a:p>
          <a:p>
            <a:pPr marL="285750" indent="-285750">
              <a:buFont typeface="Courier New" panose="02070309020205020404" pitchFamily="49" charset="0"/>
              <a:buChar char="o"/>
            </a:pPr>
            <a:r>
              <a:rPr lang="en-GB" sz="2000" b="0" i="0" dirty="0">
                <a:effectLst/>
                <a:latin typeface="gg sans"/>
              </a:rPr>
              <a:t>Documentation and Reporting </a:t>
            </a:r>
          </a:p>
          <a:p>
            <a:pPr marL="285750" indent="-285750">
              <a:buFont typeface="Courier New" panose="02070309020205020404" pitchFamily="49" charset="0"/>
              <a:buChar char="o"/>
            </a:pPr>
            <a:r>
              <a:rPr lang="en-GB" sz="2000" b="0" i="0" dirty="0">
                <a:effectLst/>
                <a:latin typeface="gg sans"/>
              </a:rPr>
              <a:t>Improve documentation and create an executive summary for stakeholders</a:t>
            </a:r>
            <a:endParaRPr lang="en-EG" sz="2000" dirty="0"/>
          </a:p>
        </p:txBody>
      </p:sp>
    </p:spTree>
    <p:extLst>
      <p:ext uri="{BB962C8B-B14F-4D97-AF65-F5344CB8AC3E}">
        <p14:creationId xmlns:p14="http://schemas.microsoft.com/office/powerpoint/2010/main" val="3819596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21810-4B3A-E435-B783-8E387EE84E53}"/>
              </a:ext>
            </a:extLst>
          </p:cNvPr>
          <p:cNvSpPr>
            <a:spLocks noGrp="1"/>
          </p:cNvSpPr>
          <p:nvPr>
            <p:ph type="title"/>
          </p:nvPr>
        </p:nvSpPr>
        <p:spPr/>
        <p:txBody>
          <a:bodyPr/>
          <a:lstStyle/>
          <a:p>
            <a:endParaRPr lang="en-EG"/>
          </a:p>
        </p:txBody>
      </p:sp>
      <p:pic>
        <p:nvPicPr>
          <p:cNvPr id="5" name="Content Placeholder 4" descr="A presentation of a proposal&#10;&#10;Description automatically generated">
            <a:extLst>
              <a:ext uri="{FF2B5EF4-FFF2-40B4-BE49-F238E27FC236}">
                <a16:creationId xmlns:a16="http://schemas.microsoft.com/office/drawing/2014/main" id="{B20CB305-F53E-CEC0-95FC-F1F8AB016CEE}"/>
              </a:ext>
            </a:extLst>
          </p:cNvPr>
          <p:cNvPicPr>
            <a:picLocks noGrp="1" noRot="1" noChangeAspect="1" noMove="1" noResize="1" noEditPoints="1" noAdjustHandles="1" noChangeArrowheads="1" noChangeShapeType="1" noCrop="1"/>
          </p:cNvPicPr>
          <p:nvPr>
            <p:ph idx="1"/>
          </p:nvPr>
        </p:nvPicPr>
        <p:blipFill>
          <a:blip r:embed="rId2"/>
          <a:stretch>
            <a:fillRect/>
          </a:stretch>
        </p:blipFill>
        <p:spPr>
          <a:xfrm>
            <a:off x="0" y="0"/>
            <a:ext cx="12192000" cy="6858000"/>
          </a:xfrm>
        </p:spPr>
      </p:pic>
      <p:sp>
        <p:nvSpPr>
          <p:cNvPr id="6" name="Rectangle 5">
            <a:extLst>
              <a:ext uri="{FF2B5EF4-FFF2-40B4-BE49-F238E27FC236}">
                <a16:creationId xmlns:a16="http://schemas.microsoft.com/office/drawing/2014/main" id="{CE6F4675-C4C1-9E5E-9A1D-41B47C8118BA}"/>
              </a:ext>
            </a:extLst>
          </p:cNvPr>
          <p:cNvSpPr>
            <a:spLocks noGrp="1" noRot="1" noMove="1" noResize="1" noEditPoints="1" noAdjustHandles="1" noChangeArrowheads="1" noChangeShapeType="1"/>
          </p:cNvSpPr>
          <p:nvPr/>
        </p:nvSpPr>
        <p:spPr>
          <a:xfrm>
            <a:off x="2273300" y="1295399"/>
            <a:ext cx="9258300" cy="51974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1" name="TextBox 10">
            <a:extLst>
              <a:ext uri="{FF2B5EF4-FFF2-40B4-BE49-F238E27FC236}">
                <a16:creationId xmlns:a16="http://schemas.microsoft.com/office/drawing/2014/main" id="{C7289576-9A9C-E3BC-229C-5487C58EACAA}"/>
              </a:ext>
            </a:extLst>
          </p:cNvPr>
          <p:cNvSpPr txBox="1"/>
          <p:nvPr/>
        </p:nvSpPr>
        <p:spPr>
          <a:xfrm>
            <a:off x="2362200" y="2620962"/>
            <a:ext cx="9169400" cy="2554545"/>
          </a:xfrm>
          <a:prstGeom prst="rect">
            <a:avLst/>
          </a:prstGeom>
          <a:noFill/>
        </p:spPr>
        <p:txBody>
          <a:bodyPr wrap="square" rtlCol="0">
            <a:spAutoFit/>
          </a:bodyPr>
          <a:lstStyle/>
          <a:p>
            <a:pPr marL="285750" indent="-285750">
              <a:buFont typeface="Courier New" panose="02070309020205020404" pitchFamily="49" charset="0"/>
              <a:buChar char="o"/>
            </a:pPr>
            <a:r>
              <a:rPr lang="en-EG" sz="2000" dirty="0"/>
              <a:t>Problem formulation</a:t>
            </a:r>
          </a:p>
          <a:p>
            <a:pPr marL="285750" indent="-285750">
              <a:buFont typeface="Courier New" panose="02070309020205020404" pitchFamily="49" charset="0"/>
              <a:buChar char="o"/>
            </a:pPr>
            <a:r>
              <a:rPr lang="en-EG" sz="2000" dirty="0"/>
              <a:t>Preprocessing of data</a:t>
            </a:r>
          </a:p>
          <a:p>
            <a:pPr marL="285750" indent="-285750">
              <a:buFont typeface="Courier New" panose="02070309020205020404" pitchFamily="49" charset="0"/>
              <a:buChar char="o"/>
            </a:pPr>
            <a:r>
              <a:rPr lang="en-EG" sz="2000" dirty="0"/>
              <a:t>Summary statistics overview</a:t>
            </a:r>
          </a:p>
          <a:p>
            <a:pPr marL="285750" indent="-285750">
              <a:buFont typeface="Courier New" panose="02070309020205020404" pitchFamily="49" charset="0"/>
              <a:buChar char="o"/>
            </a:pPr>
            <a:r>
              <a:rPr lang="en-EG" sz="2000" dirty="0"/>
              <a:t>Model evaluation and comparison</a:t>
            </a:r>
          </a:p>
          <a:p>
            <a:pPr marL="285750" indent="-285750">
              <a:buFont typeface="Courier New" panose="02070309020205020404" pitchFamily="49" charset="0"/>
              <a:buChar char="o"/>
            </a:pPr>
            <a:r>
              <a:rPr lang="en-EG" sz="2000" dirty="0"/>
              <a:t>Improving the model</a:t>
            </a:r>
          </a:p>
          <a:p>
            <a:pPr marL="285750" indent="-285750">
              <a:buFont typeface="Courier New" panose="02070309020205020404" pitchFamily="49" charset="0"/>
              <a:buChar char="o"/>
            </a:pPr>
            <a:r>
              <a:rPr lang="en-EG" sz="2000" dirty="0"/>
              <a:t>Impact on business</a:t>
            </a:r>
          </a:p>
          <a:p>
            <a:pPr marL="285750" indent="-285750">
              <a:buFont typeface="Courier New" panose="02070309020205020404" pitchFamily="49" charset="0"/>
              <a:buChar char="o"/>
            </a:pPr>
            <a:r>
              <a:rPr lang="en-EG" sz="2000" dirty="0"/>
              <a:t>Future enhancement plan</a:t>
            </a:r>
          </a:p>
          <a:p>
            <a:pPr marL="285750" indent="-285750">
              <a:buFont typeface="Courier New" panose="02070309020205020404" pitchFamily="49" charset="0"/>
              <a:buChar char="o"/>
            </a:pPr>
            <a:endParaRPr lang="en-EG" sz="2000" dirty="0"/>
          </a:p>
        </p:txBody>
      </p:sp>
      <p:sp>
        <p:nvSpPr>
          <p:cNvPr id="12" name="TextBox 11">
            <a:extLst>
              <a:ext uri="{FF2B5EF4-FFF2-40B4-BE49-F238E27FC236}">
                <a16:creationId xmlns:a16="http://schemas.microsoft.com/office/drawing/2014/main" id="{1EB90043-94C6-EEDC-2BB7-236701BF8E02}"/>
              </a:ext>
            </a:extLst>
          </p:cNvPr>
          <p:cNvSpPr txBox="1"/>
          <p:nvPr/>
        </p:nvSpPr>
        <p:spPr>
          <a:xfrm>
            <a:off x="2362200" y="1519308"/>
            <a:ext cx="10896600" cy="707886"/>
          </a:xfrm>
          <a:prstGeom prst="rect">
            <a:avLst/>
          </a:prstGeom>
          <a:noFill/>
        </p:spPr>
        <p:txBody>
          <a:bodyPr wrap="square" rtlCol="0">
            <a:spAutoFit/>
          </a:bodyPr>
          <a:lstStyle/>
          <a:p>
            <a:r>
              <a:rPr lang="en-EG" sz="4000" dirty="0">
                <a:solidFill>
                  <a:schemeClr val="tx2">
                    <a:lumMod val="75000"/>
                    <a:lumOff val="25000"/>
                  </a:schemeClr>
                </a:solidFill>
                <a:latin typeface="American Typewriter" panose="02090604020004020304" pitchFamily="18" charset="77"/>
              </a:rPr>
              <a:t>Index:</a:t>
            </a:r>
          </a:p>
        </p:txBody>
      </p:sp>
    </p:spTree>
    <p:extLst>
      <p:ext uri="{BB962C8B-B14F-4D97-AF65-F5344CB8AC3E}">
        <p14:creationId xmlns:p14="http://schemas.microsoft.com/office/powerpoint/2010/main" val="3798233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EF4D-61D7-57C7-364C-86387AC4A174}"/>
              </a:ext>
            </a:extLst>
          </p:cNvPr>
          <p:cNvSpPr>
            <a:spLocks noGrp="1"/>
          </p:cNvSpPr>
          <p:nvPr>
            <p:ph type="title"/>
          </p:nvPr>
        </p:nvSpPr>
        <p:spPr/>
        <p:txBody>
          <a:bodyPr/>
          <a:lstStyle/>
          <a:p>
            <a:endParaRPr lang="en-EG"/>
          </a:p>
        </p:txBody>
      </p:sp>
      <p:pic>
        <p:nvPicPr>
          <p:cNvPr id="5" name="Content Placeholder 4" descr="A presentation template with text and images&#10;&#10;Description automatically generated">
            <a:extLst>
              <a:ext uri="{FF2B5EF4-FFF2-40B4-BE49-F238E27FC236}">
                <a16:creationId xmlns:a16="http://schemas.microsoft.com/office/drawing/2014/main" id="{EB32B7D4-1A29-6DFB-4BFE-686F53D441EF}"/>
              </a:ext>
            </a:extLst>
          </p:cNvPr>
          <p:cNvPicPr>
            <a:picLocks noGrp="1" noRot="1" noChangeAspect="1" noMove="1" noResize="1" noEditPoints="1" noAdjustHandles="1" noChangeArrowheads="1" noChangeShapeType="1" noCrop="1"/>
          </p:cNvPicPr>
          <p:nvPr>
            <p:ph idx="1"/>
          </p:nvPr>
        </p:nvPicPr>
        <p:blipFill>
          <a:blip r:embed="rId2"/>
          <a:stretch>
            <a:fillRect/>
          </a:stretch>
        </p:blipFill>
        <p:spPr>
          <a:xfrm>
            <a:off x="0" y="0"/>
            <a:ext cx="12192000" cy="6858000"/>
          </a:xfrm>
        </p:spPr>
      </p:pic>
      <p:sp>
        <p:nvSpPr>
          <p:cNvPr id="6" name="Rectangle 5">
            <a:extLst>
              <a:ext uri="{FF2B5EF4-FFF2-40B4-BE49-F238E27FC236}">
                <a16:creationId xmlns:a16="http://schemas.microsoft.com/office/drawing/2014/main" id="{2BEE655B-EF3A-2AC8-697B-406D8C64143E}"/>
              </a:ext>
            </a:extLst>
          </p:cNvPr>
          <p:cNvSpPr>
            <a:spLocks noGrp="1" noRot="1" noMove="1" noResize="1" noEditPoints="1" noAdjustHandles="1" noChangeArrowheads="1" noChangeShapeType="1"/>
          </p:cNvSpPr>
          <p:nvPr/>
        </p:nvSpPr>
        <p:spPr>
          <a:xfrm>
            <a:off x="673100" y="647700"/>
            <a:ext cx="10680700" cy="5257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9" name="TextBox 8">
            <a:extLst>
              <a:ext uri="{FF2B5EF4-FFF2-40B4-BE49-F238E27FC236}">
                <a16:creationId xmlns:a16="http://schemas.microsoft.com/office/drawing/2014/main" id="{D153FDC7-654E-B890-44F0-E61F760D6ADD}"/>
              </a:ext>
            </a:extLst>
          </p:cNvPr>
          <p:cNvSpPr txBox="1"/>
          <p:nvPr/>
        </p:nvSpPr>
        <p:spPr>
          <a:xfrm>
            <a:off x="457200" y="673963"/>
            <a:ext cx="10896600" cy="707886"/>
          </a:xfrm>
          <a:prstGeom prst="rect">
            <a:avLst/>
          </a:prstGeom>
          <a:noFill/>
        </p:spPr>
        <p:txBody>
          <a:bodyPr wrap="square" rtlCol="0">
            <a:spAutoFit/>
          </a:bodyPr>
          <a:lstStyle/>
          <a:p>
            <a:r>
              <a:rPr lang="en-EG" sz="4000" dirty="0">
                <a:solidFill>
                  <a:schemeClr val="tx2">
                    <a:lumMod val="75000"/>
                    <a:lumOff val="25000"/>
                  </a:schemeClr>
                </a:solidFill>
                <a:latin typeface="American Typewriter" panose="02090604020004020304" pitchFamily="18" charset="77"/>
              </a:rPr>
              <a:t>Problem:</a:t>
            </a:r>
          </a:p>
        </p:txBody>
      </p:sp>
      <p:sp>
        <p:nvSpPr>
          <p:cNvPr id="10" name="TextBox 9">
            <a:extLst>
              <a:ext uri="{FF2B5EF4-FFF2-40B4-BE49-F238E27FC236}">
                <a16:creationId xmlns:a16="http://schemas.microsoft.com/office/drawing/2014/main" id="{00552615-EED2-9C5D-C30C-2E33D90A7BF1}"/>
              </a:ext>
            </a:extLst>
          </p:cNvPr>
          <p:cNvSpPr txBox="1"/>
          <p:nvPr/>
        </p:nvSpPr>
        <p:spPr>
          <a:xfrm>
            <a:off x="457200" y="1873155"/>
            <a:ext cx="9169400" cy="1938992"/>
          </a:xfrm>
          <a:prstGeom prst="rect">
            <a:avLst/>
          </a:prstGeom>
          <a:noFill/>
        </p:spPr>
        <p:txBody>
          <a:bodyPr wrap="square" rtlCol="0">
            <a:spAutoFit/>
          </a:bodyPr>
          <a:lstStyle/>
          <a:p>
            <a:pPr marL="285750" indent="-285750">
              <a:buFont typeface="Courier New" panose="02070309020205020404" pitchFamily="49" charset="0"/>
              <a:buChar char="o"/>
            </a:pPr>
            <a:r>
              <a:rPr lang="en-GB" sz="2000" b="0" i="0" dirty="0">
                <a:effectLst/>
                <a:latin typeface="gg sans"/>
              </a:rPr>
              <a:t>Our problem formulation is: "Customer Financial Behaviour Analysis: Analysing customer behaviour by linking their current application data with their previous applications to identify patterns in loan uptake and repayment." This aims to understand customer behaviour in the context of loans by assessing relationships between different features to predict repayment outcomes or detect potential defaulters.</a:t>
            </a:r>
            <a:endParaRPr lang="en-EG" sz="2000" dirty="0"/>
          </a:p>
        </p:txBody>
      </p:sp>
    </p:spTree>
    <p:extLst>
      <p:ext uri="{BB962C8B-B14F-4D97-AF65-F5344CB8AC3E}">
        <p14:creationId xmlns:p14="http://schemas.microsoft.com/office/powerpoint/2010/main" val="2599260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8059-2328-23C2-1BEC-3F11CEA36D2C}"/>
              </a:ext>
            </a:extLst>
          </p:cNvPr>
          <p:cNvSpPr>
            <a:spLocks noGrp="1"/>
          </p:cNvSpPr>
          <p:nvPr>
            <p:ph type="title"/>
          </p:nvPr>
        </p:nvSpPr>
        <p:spPr/>
        <p:txBody>
          <a:bodyPr/>
          <a:lstStyle/>
          <a:p>
            <a:endParaRPr lang="en-EG"/>
          </a:p>
        </p:txBody>
      </p:sp>
      <p:pic>
        <p:nvPicPr>
          <p:cNvPr id="10" name="Content Placeholder 9" descr="A diagram of a presentation&#10;&#10;Description automatically generated with medium confidence">
            <a:extLst>
              <a:ext uri="{FF2B5EF4-FFF2-40B4-BE49-F238E27FC236}">
                <a16:creationId xmlns:a16="http://schemas.microsoft.com/office/drawing/2014/main" id="{C063A38A-C2CB-3DA6-13F4-E3419C25753B}"/>
              </a:ext>
            </a:extLst>
          </p:cNvPr>
          <p:cNvPicPr>
            <a:picLocks noGrp="1" noRot="1" noChangeAspect="1" noMove="1" noResize="1" noEditPoints="1" noAdjustHandles="1" noChangeArrowheads="1" noChangeShapeType="1" noCrop="1"/>
          </p:cNvPicPr>
          <p:nvPr>
            <p:ph idx="1"/>
          </p:nvPr>
        </p:nvPicPr>
        <p:blipFill>
          <a:blip r:embed="rId2"/>
          <a:stretch>
            <a:fillRect/>
          </a:stretch>
        </p:blipFill>
        <p:spPr>
          <a:xfrm>
            <a:off x="0" y="0"/>
            <a:ext cx="12192000" cy="6858000"/>
          </a:xfrm>
        </p:spPr>
      </p:pic>
      <p:sp>
        <p:nvSpPr>
          <p:cNvPr id="11" name="Rectangle 10">
            <a:extLst>
              <a:ext uri="{FF2B5EF4-FFF2-40B4-BE49-F238E27FC236}">
                <a16:creationId xmlns:a16="http://schemas.microsoft.com/office/drawing/2014/main" id="{1C1E4201-3B1A-4007-AE53-FDA9748754D3}"/>
              </a:ext>
            </a:extLst>
          </p:cNvPr>
          <p:cNvSpPr>
            <a:spLocks noGrp="1" noRot="1" noMove="1" noResize="1" noEditPoints="1" noAdjustHandles="1" noChangeArrowheads="1" noChangeShapeType="1"/>
          </p:cNvSpPr>
          <p:nvPr/>
        </p:nvSpPr>
        <p:spPr>
          <a:xfrm>
            <a:off x="711200" y="495300"/>
            <a:ext cx="8166100" cy="56515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3" name="Rectangle 12">
            <a:extLst>
              <a:ext uri="{FF2B5EF4-FFF2-40B4-BE49-F238E27FC236}">
                <a16:creationId xmlns:a16="http://schemas.microsoft.com/office/drawing/2014/main" id="{076AFAC8-CF94-3928-FB4E-F358D97D72E5}"/>
              </a:ext>
            </a:extLst>
          </p:cNvPr>
          <p:cNvSpPr>
            <a:spLocks noGrp="1" noRot="1" noMove="1" noResize="1" noEditPoints="1" noAdjustHandles="1" noChangeArrowheads="1" noChangeShapeType="1"/>
          </p:cNvSpPr>
          <p:nvPr/>
        </p:nvSpPr>
        <p:spPr>
          <a:xfrm>
            <a:off x="6026150" y="2921000"/>
            <a:ext cx="5702300" cy="34417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4" name="Rectangle 13">
            <a:extLst>
              <a:ext uri="{FF2B5EF4-FFF2-40B4-BE49-F238E27FC236}">
                <a16:creationId xmlns:a16="http://schemas.microsoft.com/office/drawing/2014/main" id="{B77BD364-7D49-DF11-AFB7-EE431192C382}"/>
              </a:ext>
            </a:extLst>
          </p:cNvPr>
          <p:cNvSpPr>
            <a:spLocks noGrp="1" noRot="1" noMove="1" noResize="1" noEditPoints="1" noAdjustHandles="1" noChangeArrowheads="1" noChangeShapeType="1"/>
          </p:cNvSpPr>
          <p:nvPr/>
        </p:nvSpPr>
        <p:spPr>
          <a:xfrm>
            <a:off x="4600575" y="1302544"/>
            <a:ext cx="5702300" cy="2616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5" name="TextBox 14">
            <a:extLst>
              <a:ext uri="{FF2B5EF4-FFF2-40B4-BE49-F238E27FC236}">
                <a16:creationId xmlns:a16="http://schemas.microsoft.com/office/drawing/2014/main" id="{9A6C184A-6A4F-9959-5903-351BC9E60644}"/>
              </a:ext>
            </a:extLst>
          </p:cNvPr>
          <p:cNvSpPr txBox="1"/>
          <p:nvPr/>
        </p:nvSpPr>
        <p:spPr>
          <a:xfrm>
            <a:off x="457200" y="673963"/>
            <a:ext cx="10896600" cy="707886"/>
          </a:xfrm>
          <a:prstGeom prst="rect">
            <a:avLst/>
          </a:prstGeom>
          <a:noFill/>
        </p:spPr>
        <p:txBody>
          <a:bodyPr wrap="square" rtlCol="0">
            <a:spAutoFit/>
          </a:bodyPr>
          <a:lstStyle/>
          <a:p>
            <a:r>
              <a:rPr lang="en-EG" sz="4000" dirty="0">
                <a:solidFill>
                  <a:schemeClr val="tx2">
                    <a:lumMod val="75000"/>
                    <a:lumOff val="25000"/>
                  </a:schemeClr>
                </a:solidFill>
                <a:latin typeface="American Typewriter" panose="02090604020004020304" pitchFamily="18" charset="77"/>
              </a:rPr>
              <a:t>Preprocessing of data:</a:t>
            </a:r>
          </a:p>
        </p:txBody>
      </p:sp>
      <p:sp>
        <p:nvSpPr>
          <p:cNvPr id="16" name="TextBox 15">
            <a:extLst>
              <a:ext uri="{FF2B5EF4-FFF2-40B4-BE49-F238E27FC236}">
                <a16:creationId xmlns:a16="http://schemas.microsoft.com/office/drawing/2014/main" id="{E82A4B20-AAFD-D12E-47F9-AB8232E594A4}"/>
              </a:ext>
            </a:extLst>
          </p:cNvPr>
          <p:cNvSpPr txBox="1"/>
          <p:nvPr/>
        </p:nvSpPr>
        <p:spPr>
          <a:xfrm>
            <a:off x="457200" y="1873155"/>
            <a:ext cx="9169400" cy="2554545"/>
          </a:xfrm>
          <a:prstGeom prst="rect">
            <a:avLst/>
          </a:prstGeom>
          <a:noFill/>
        </p:spPr>
        <p:txBody>
          <a:bodyPr wrap="square" rtlCol="0">
            <a:spAutoFit/>
          </a:bodyPr>
          <a:lstStyle/>
          <a:p>
            <a:pPr marL="285750" indent="-285750">
              <a:buFont typeface="Courier New" panose="02070309020205020404" pitchFamily="49" charset="0"/>
              <a:buChar char="o"/>
            </a:pPr>
            <a:r>
              <a:rPr lang="en-GB" sz="2000" b="0" i="0" dirty="0">
                <a:effectLst/>
                <a:latin typeface="gg sans"/>
              </a:rPr>
              <a:t>Missing Values Handling: </a:t>
            </a:r>
            <a:r>
              <a:rPr lang="en-GB" sz="2000" dirty="0">
                <a:latin typeface="gg sans"/>
              </a:rPr>
              <a:t>I worked on analysing</a:t>
            </a:r>
            <a:r>
              <a:rPr lang="en-GB" sz="2000" b="0" i="0" dirty="0">
                <a:effectLst/>
                <a:latin typeface="gg sans"/>
              </a:rPr>
              <a:t> and filling the missing values in </a:t>
            </a:r>
            <a:r>
              <a:rPr lang="en-GB" sz="2000" b="0" i="0" dirty="0" err="1">
                <a:effectLst/>
                <a:latin typeface="gg sans"/>
              </a:rPr>
              <a:t>app_data</a:t>
            </a:r>
            <a:r>
              <a:rPr lang="en-GB" sz="2000" b="0" i="0" dirty="0">
                <a:effectLst/>
                <a:latin typeface="gg sans"/>
              </a:rPr>
              <a:t> and </a:t>
            </a:r>
            <a:r>
              <a:rPr lang="en-GB" sz="2000" b="0" i="0" dirty="0" err="1">
                <a:effectLst/>
                <a:latin typeface="gg sans"/>
              </a:rPr>
              <a:t>pre_app</a:t>
            </a:r>
            <a:r>
              <a:rPr lang="en-GB" sz="2000" b="0" i="0" dirty="0">
                <a:effectLst/>
                <a:latin typeface="gg sans"/>
              </a:rPr>
              <a:t>. </a:t>
            </a:r>
          </a:p>
          <a:p>
            <a:pPr marL="285750" indent="-285750">
              <a:buFont typeface="Courier New" panose="02070309020205020404" pitchFamily="49" charset="0"/>
              <a:buChar char="o"/>
            </a:pPr>
            <a:r>
              <a:rPr lang="en-GB" sz="2000" b="0" i="0" dirty="0">
                <a:effectLst/>
                <a:latin typeface="gg sans"/>
              </a:rPr>
              <a:t>Dropped Columns: Removed columns with over 50% missing data. </a:t>
            </a:r>
          </a:p>
          <a:p>
            <a:pPr marL="285750" indent="-285750">
              <a:buFont typeface="Courier New" panose="02070309020205020404" pitchFamily="49" charset="0"/>
              <a:buChar char="o"/>
            </a:pPr>
            <a:r>
              <a:rPr lang="en-GB" sz="2000" b="0" i="0" dirty="0">
                <a:effectLst/>
                <a:latin typeface="gg sans"/>
              </a:rPr>
              <a:t>Imputation: Filled numerical values with median and categorical values with mode.</a:t>
            </a:r>
          </a:p>
          <a:p>
            <a:pPr marL="285750" indent="-285750">
              <a:buFont typeface="Courier New" panose="02070309020205020404" pitchFamily="49" charset="0"/>
              <a:buChar char="o"/>
            </a:pPr>
            <a:r>
              <a:rPr lang="en-GB" sz="2000" b="0" i="0" dirty="0">
                <a:solidFill>
                  <a:srgbClr val="000000"/>
                </a:solidFill>
                <a:effectLst/>
                <a:latin typeface="inherit"/>
              </a:rPr>
              <a:t>Duplicates Check: Verified and found no duplicate rows in </a:t>
            </a:r>
            <a:r>
              <a:rPr lang="en-GB" sz="2000" b="0" i="0" dirty="0" err="1">
                <a:solidFill>
                  <a:srgbClr val="000000"/>
                </a:solidFill>
                <a:effectLst/>
                <a:latin typeface="inherit"/>
              </a:rPr>
              <a:t>app_data</a:t>
            </a:r>
            <a:r>
              <a:rPr lang="en-GB" sz="2000" b="0" i="0" dirty="0">
                <a:solidFill>
                  <a:srgbClr val="000000"/>
                </a:solidFill>
                <a:effectLst/>
                <a:latin typeface="inherit"/>
              </a:rPr>
              <a:t> and </a:t>
            </a:r>
            <a:r>
              <a:rPr lang="en-GB" sz="2000" b="0" i="0" dirty="0" err="1">
                <a:solidFill>
                  <a:srgbClr val="000000"/>
                </a:solidFill>
                <a:effectLst/>
                <a:latin typeface="inherit"/>
              </a:rPr>
              <a:t>pre_app</a:t>
            </a:r>
            <a:r>
              <a:rPr lang="en-GB" sz="2000" b="0" i="0" dirty="0">
                <a:solidFill>
                  <a:srgbClr val="000000"/>
                </a:solidFill>
                <a:effectLst/>
                <a:latin typeface="inherit"/>
              </a:rPr>
              <a:t>. </a:t>
            </a:r>
          </a:p>
          <a:p>
            <a:pPr marL="285750" indent="-285750">
              <a:buFont typeface="Courier New" panose="02070309020205020404" pitchFamily="49" charset="0"/>
              <a:buChar char="o"/>
            </a:pPr>
            <a:r>
              <a:rPr lang="en-GB" sz="2000" b="0" i="0" dirty="0">
                <a:solidFill>
                  <a:srgbClr val="000000"/>
                </a:solidFill>
                <a:effectLst/>
                <a:latin typeface="inherit"/>
              </a:rPr>
              <a:t>Outlier Removal: Used IQR method to remove outliers from AMT_INCOME_TOTAL in </a:t>
            </a:r>
            <a:r>
              <a:rPr lang="en-GB" sz="2000" b="0" i="0" dirty="0" err="1">
                <a:solidFill>
                  <a:srgbClr val="000000"/>
                </a:solidFill>
                <a:effectLst/>
                <a:latin typeface="inherit"/>
              </a:rPr>
              <a:t>app_data</a:t>
            </a:r>
            <a:r>
              <a:rPr lang="en-GB" sz="2000" b="0" i="0" dirty="0">
                <a:solidFill>
                  <a:srgbClr val="000000"/>
                </a:solidFill>
                <a:effectLst/>
                <a:latin typeface="inherit"/>
              </a:rPr>
              <a:t>.</a:t>
            </a:r>
          </a:p>
          <a:p>
            <a:endParaRPr lang="en-GB" sz="2000" b="0" i="0" dirty="0">
              <a:solidFill>
                <a:srgbClr val="000000"/>
              </a:solidFill>
              <a:effectLst/>
              <a:latin typeface="inherit"/>
            </a:endParaRPr>
          </a:p>
        </p:txBody>
      </p:sp>
    </p:spTree>
    <p:extLst>
      <p:ext uri="{BB962C8B-B14F-4D97-AF65-F5344CB8AC3E}">
        <p14:creationId xmlns:p14="http://schemas.microsoft.com/office/powerpoint/2010/main" val="314174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8059-2328-23C2-1BEC-3F11CEA36D2C}"/>
              </a:ext>
            </a:extLst>
          </p:cNvPr>
          <p:cNvSpPr>
            <a:spLocks noGrp="1"/>
          </p:cNvSpPr>
          <p:nvPr>
            <p:ph type="title"/>
          </p:nvPr>
        </p:nvSpPr>
        <p:spPr/>
        <p:txBody>
          <a:bodyPr/>
          <a:lstStyle/>
          <a:p>
            <a:endParaRPr lang="en-EG"/>
          </a:p>
        </p:txBody>
      </p:sp>
      <p:pic>
        <p:nvPicPr>
          <p:cNvPr id="10" name="Content Placeholder 9" descr="A diagram of a presentation&#10;&#10;Description automatically generated with medium confidence">
            <a:extLst>
              <a:ext uri="{FF2B5EF4-FFF2-40B4-BE49-F238E27FC236}">
                <a16:creationId xmlns:a16="http://schemas.microsoft.com/office/drawing/2014/main" id="{C063A38A-C2CB-3DA6-13F4-E3419C25753B}"/>
              </a:ext>
            </a:extLst>
          </p:cNvPr>
          <p:cNvPicPr>
            <a:picLocks noGrp="1" noRot="1" noChangeAspect="1" noMove="1" noResize="1" noEditPoints="1" noAdjustHandles="1" noChangeArrowheads="1" noChangeShapeType="1" noCrop="1"/>
          </p:cNvPicPr>
          <p:nvPr>
            <p:ph idx="1"/>
          </p:nvPr>
        </p:nvPicPr>
        <p:blipFill>
          <a:blip r:embed="rId2"/>
          <a:stretch>
            <a:fillRect/>
          </a:stretch>
        </p:blipFill>
        <p:spPr>
          <a:xfrm>
            <a:off x="0" y="0"/>
            <a:ext cx="12192000" cy="6858000"/>
          </a:xfrm>
        </p:spPr>
      </p:pic>
      <p:sp>
        <p:nvSpPr>
          <p:cNvPr id="11" name="Rectangle 10">
            <a:extLst>
              <a:ext uri="{FF2B5EF4-FFF2-40B4-BE49-F238E27FC236}">
                <a16:creationId xmlns:a16="http://schemas.microsoft.com/office/drawing/2014/main" id="{1C1E4201-3B1A-4007-AE53-FDA9748754D3}"/>
              </a:ext>
            </a:extLst>
          </p:cNvPr>
          <p:cNvSpPr>
            <a:spLocks noGrp="1" noRot="1" noMove="1" noResize="1" noEditPoints="1" noAdjustHandles="1" noChangeArrowheads="1" noChangeShapeType="1"/>
          </p:cNvSpPr>
          <p:nvPr/>
        </p:nvSpPr>
        <p:spPr>
          <a:xfrm>
            <a:off x="711200" y="495300"/>
            <a:ext cx="8166100" cy="56515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3" name="Rectangle 12">
            <a:extLst>
              <a:ext uri="{FF2B5EF4-FFF2-40B4-BE49-F238E27FC236}">
                <a16:creationId xmlns:a16="http://schemas.microsoft.com/office/drawing/2014/main" id="{076AFAC8-CF94-3928-FB4E-F358D97D72E5}"/>
              </a:ext>
            </a:extLst>
          </p:cNvPr>
          <p:cNvSpPr>
            <a:spLocks noGrp="1" noRot="1" noMove="1" noResize="1" noEditPoints="1" noAdjustHandles="1" noChangeArrowheads="1" noChangeShapeType="1"/>
          </p:cNvSpPr>
          <p:nvPr/>
        </p:nvSpPr>
        <p:spPr>
          <a:xfrm>
            <a:off x="6026150" y="2921000"/>
            <a:ext cx="5702300" cy="34417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4" name="Rectangle 13">
            <a:extLst>
              <a:ext uri="{FF2B5EF4-FFF2-40B4-BE49-F238E27FC236}">
                <a16:creationId xmlns:a16="http://schemas.microsoft.com/office/drawing/2014/main" id="{B77BD364-7D49-DF11-AFB7-EE431192C382}"/>
              </a:ext>
            </a:extLst>
          </p:cNvPr>
          <p:cNvSpPr>
            <a:spLocks noGrp="1" noRot="1" noMove="1" noResize="1" noEditPoints="1" noAdjustHandles="1" noChangeArrowheads="1" noChangeShapeType="1"/>
          </p:cNvSpPr>
          <p:nvPr/>
        </p:nvSpPr>
        <p:spPr>
          <a:xfrm>
            <a:off x="4600575" y="1302544"/>
            <a:ext cx="5702300" cy="2616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5" name="TextBox 14">
            <a:extLst>
              <a:ext uri="{FF2B5EF4-FFF2-40B4-BE49-F238E27FC236}">
                <a16:creationId xmlns:a16="http://schemas.microsoft.com/office/drawing/2014/main" id="{9A6C184A-6A4F-9959-5903-351BC9E60644}"/>
              </a:ext>
            </a:extLst>
          </p:cNvPr>
          <p:cNvSpPr txBox="1"/>
          <p:nvPr/>
        </p:nvSpPr>
        <p:spPr>
          <a:xfrm>
            <a:off x="457200" y="673963"/>
            <a:ext cx="10896600" cy="707886"/>
          </a:xfrm>
          <a:prstGeom prst="rect">
            <a:avLst/>
          </a:prstGeom>
          <a:noFill/>
        </p:spPr>
        <p:txBody>
          <a:bodyPr wrap="square" rtlCol="0">
            <a:spAutoFit/>
          </a:bodyPr>
          <a:lstStyle/>
          <a:p>
            <a:r>
              <a:rPr lang="en-EG" sz="4000" dirty="0">
                <a:solidFill>
                  <a:schemeClr val="tx2">
                    <a:lumMod val="75000"/>
                    <a:lumOff val="25000"/>
                  </a:schemeClr>
                </a:solidFill>
                <a:latin typeface="American Typewriter" panose="02090604020004020304" pitchFamily="18" charset="77"/>
              </a:rPr>
              <a:t>Preprocessing of data:</a:t>
            </a:r>
          </a:p>
        </p:txBody>
      </p:sp>
      <p:sp>
        <p:nvSpPr>
          <p:cNvPr id="16" name="TextBox 15">
            <a:extLst>
              <a:ext uri="{FF2B5EF4-FFF2-40B4-BE49-F238E27FC236}">
                <a16:creationId xmlns:a16="http://schemas.microsoft.com/office/drawing/2014/main" id="{E82A4B20-AAFD-D12E-47F9-AB8232E594A4}"/>
              </a:ext>
            </a:extLst>
          </p:cNvPr>
          <p:cNvSpPr txBox="1"/>
          <p:nvPr/>
        </p:nvSpPr>
        <p:spPr>
          <a:xfrm>
            <a:off x="457200" y="1873155"/>
            <a:ext cx="9169400" cy="3785652"/>
          </a:xfrm>
          <a:prstGeom prst="rect">
            <a:avLst/>
          </a:prstGeom>
          <a:noFill/>
        </p:spPr>
        <p:txBody>
          <a:bodyPr wrap="square" rtlCol="0">
            <a:spAutoFit/>
          </a:bodyPr>
          <a:lstStyle/>
          <a:p>
            <a:pPr algn="l" fontAlgn="base"/>
            <a:r>
              <a:rPr lang="en-GB" sz="2000" b="0" i="0" dirty="0">
                <a:solidFill>
                  <a:srgbClr val="000000"/>
                </a:solidFill>
                <a:effectLst/>
                <a:latin typeface="inherit"/>
              </a:rPr>
              <a:t>Feature Selection and Engineering: </a:t>
            </a:r>
          </a:p>
          <a:p>
            <a:pPr marL="342900" indent="-342900" algn="l" fontAlgn="base">
              <a:buFont typeface="Courier New" panose="02070309020205020404" pitchFamily="49" charset="0"/>
              <a:buChar char="o"/>
            </a:pPr>
            <a:r>
              <a:rPr lang="en-GB" sz="2000" b="0" i="0" dirty="0">
                <a:solidFill>
                  <a:srgbClr val="000000"/>
                </a:solidFill>
                <a:effectLst/>
                <a:latin typeface="inherit"/>
              </a:rPr>
              <a:t>One-Hot Encoding: Converted categorical features into numeric to make them model-compatible. </a:t>
            </a:r>
          </a:p>
          <a:p>
            <a:pPr marL="342900" indent="-342900" algn="l" fontAlgn="base">
              <a:buFont typeface="Courier New" panose="02070309020205020404" pitchFamily="49" charset="0"/>
              <a:buChar char="o"/>
            </a:pPr>
            <a:r>
              <a:rPr lang="en-GB" sz="2000" b="0" i="0" dirty="0">
                <a:solidFill>
                  <a:srgbClr val="000000"/>
                </a:solidFill>
                <a:effectLst/>
                <a:latin typeface="inherit"/>
              </a:rPr>
              <a:t>Correlation Analysis: Identified important features for modelling based on their correlation with the target variable. </a:t>
            </a:r>
          </a:p>
          <a:p>
            <a:pPr marL="342900" indent="-342900" algn="l" fontAlgn="base">
              <a:buFont typeface="Courier New" panose="02070309020205020404" pitchFamily="49" charset="0"/>
              <a:buChar char="o"/>
            </a:pPr>
            <a:r>
              <a:rPr lang="en-GB" sz="2000" b="0" i="0" dirty="0">
                <a:solidFill>
                  <a:srgbClr val="000000"/>
                </a:solidFill>
                <a:effectLst/>
                <a:latin typeface="inherit"/>
              </a:rPr>
              <a:t>Feature Transformation: Applied log transformation to reduce skewness in financial features. </a:t>
            </a:r>
          </a:p>
          <a:p>
            <a:pPr marL="342900" indent="-342900" algn="l" fontAlgn="base">
              <a:buFont typeface="Courier New" panose="02070309020205020404" pitchFamily="49" charset="0"/>
              <a:buChar char="o"/>
            </a:pPr>
            <a:r>
              <a:rPr lang="en-GB" sz="2000" b="0" i="0" dirty="0">
                <a:solidFill>
                  <a:srgbClr val="000000"/>
                </a:solidFill>
                <a:effectLst/>
                <a:latin typeface="inherit"/>
              </a:rPr>
              <a:t>Converted DAYS_BIRTH and DAYS_EMPLOYED into age and employment years for better interpretability. </a:t>
            </a:r>
          </a:p>
          <a:p>
            <a:pPr marL="342900" indent="-342900" algn="l" fontAlgn="base">
              <a:buFont typeface="Courier New" panose="02070309020205020404" pitchFamily="49" charset="0"/>
              <a:buChar char="o"/>
            </a:pPr>
            <a:r>
              <a:rPr lang="en-GB" sz="2000" b="0" i="0" dirty="0">
                <a:solidFill>
                  <a:srgbClr val="000000"/>
                </a:solidFill>
                <a:effectLst/>
                <a:latin typeface="inherit"/>
              </a:rPr>
              <a:t>Created new feature which is Loan to Income Ratio to capture borrowers' debt burden.</a:t>
            </a:r>
          </a:p>
          <a:p>
            <a:pPr marL="342900" indent="-342900" algn="l" fontAlgn="base">
              <a:buFont typeface="Courier New" panose="02070309020205020404" pitchFamily="49" charset="0"/>
              <a:buChar char="o"/>
            </a:pPr>
            <a:r>
              <a:rPr lang="en-GB" sz="2000" b="0" i="0" dirty="0">
                <a:solidFill>
                  <a:srgbClr val="000000"/>
                </a:solidFill>
                <a:effectLst/>
                <a:latin typeface="inherit"/>
              </a:rPr>
              <a:t>Binned age into categories: Young, Middle-aged, Senior, Elderly. </a:t>
            </a:r>
          </a:p>
        </p:txBody>
      </p:sp>
    </p:spTree>
    <p:extLst>
      <p:ext uri="{BB962C8B-B14F-4D97-AF65-F5344CB8AC3E}">
        <p14:creationId xmlns:p14="http://schemas.microsoft.com/office/powerpoint/2010/main" val="1235638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8059-2328-23C2-1BEC-3F11CEA36D2C}"/>
              </a:ext>
            </a:extLst>
          </p:cNvPr>
          <p:cNvSpPr>
            <a:spLocks noGrp="1"/>
          </p:cNvSpPr>
          <p:nvPr>
            <p:ph type="title"/>
          </p:nvPr>
        </p:nvSpPr>
        <p:spPr/>
        <p:txBody>
          <a:bodyPr/>
          <a:lstStyle/>
          <a:p>
            <a:endParaRPr lang="en-EG"/>
          </a:p>
        </p:txBody>
      </p:sp>
      <p:pic>
        <p:nvPicPr>
          <p:cNvPr id="10" name="Content Placeholder 9" descr="A diagram of a presentation&#10;&#10;Description automatically generated with medium confidence">
            <a:extLst>
              <a:ext uri="{FF2B5EF4-FFF2-40B4-BE49-F238E27FC236}">
                <a16:creationId xmlns:a16="http://schemas.microsoft.com/office/drawing/2014/main" id="{C063A38A-C2CB-3DA6-13F4-E3419C25753B}"/>
              </a:ext>
            </a:extLst>
          </p:cNvPr>
          <p:cNvPicPr>
            <a:picLocks noGrp="1" noRot="1" noChangeAspect="1" noMove="1" noResize="1" noEditPoints="1" noAdjustHandles="1" noChangeArrowheads="1" noChangeShapeType="1" noCrop="1"/>
          </p:cNvPicPr>
          <p:nvPr>
            <p:ph idx="1"/>
          </p:nvPr>
        </p:nvPicPr>
        <p:blipFill>
          <a:blip r:embed="rId2"/>
          <a:stretch>
            <a:fillRect/>
          </a:stretch>
        </p:blipFill>
        <p:spPr>
          <a:xfrm>
            <a:off x="0" y="0"/>
            <a:ext cx="12192000" cy="6858000"/>
          </a:xfrm>
        </p:spPr>
      </p:pic>
      <p:sp>
        <p:nvSpPr>
          <p:cNvPr id="11" name="Rectangle 10">
            <a:extLst>
              <a:ext uri="{FF2B5EF4-FFF2-40B4-BE49-F238E27FC236}">
                <a16:creationId xmlns:a16="http://schemas.microsoft.com/office/drawing/2014/main" id="{1C1E4201-3B1A-4007-AE53-FDA9748754D3}"/>
              </a:ext>
            </a:extLst>
          </p:cNvPr>
          <p:cNvSpPr>
            <a:spLocks noGrp="1" noRot="1" noMove="1" noResize="1" noEditPoints="1" noAdjustHandles="1" noChangeArrowheads="1" noChangeShapeType="1"/>
          </p:cNvSpPr>
          <p:nvPr/>
        </p:nvSpPr>
        <p:spPr>
          <a:xfrm>
            <a:off x="711200" y="495300"/>
            <a:ext cx="8166100" cy="56515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3" name="Rectangle 12">
            <a:extLst>
              <a:ext uri="{FF2B5EF4-FFF2-40B4-BE49-F238E27FC236}">
                <a16:creationId xmlns:a16="http://schemas.microsoft.com/office/drawing/2014/main" id="{076AFAC8-CF94-3928-FB4E-F358D97D72E5}"/>
              </a:ext>
            </a:extLst>
          </p:cNvPr>
          <p:cNvSpPr>
            <a:spLocks noGrp="1" noRot="1" noMove="1" noResize="1" noEditPoints="1" noAdjustHandles="1" noChangeArrowheads="1" noChangeShapeType="1"/>
          </p:cNvSpPr>
          <p:nvPr/>
        </p:nvSpPr>
        <p:spPr>
          <a:xfrm>
            <a:off x="6026150" y="2921000"/>
            <a:ext cx="5702300" cy="34417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4" name="Rectangle 13">
            <a:extLst>
              <a:ext uri="{FF2B5EF4-FFF2-40B4-BE49-F238E27FC236}">
                <a16:creationId xmlns:a16="http://schemas.microsoft.com/office/drawing/2014/main" id="{B77BD364-7D49-DF11-AFB7-EE431192C382}"/>
              </a:ext>
            </a:extLst>
          </p:cNvPr>
          <p:cNvSpPr>
            <a:spLocks noGrp="1" noRot="1" noMove="1" noResize="1" noEditPoints="1" noAdjustHandles="1" noChangeArrowheads="1" noChangeShapeType="1"/>
          </p:cNvSpPr>
          <p:nvPr/>
        </p:nvSpPr>
        <p:spPr>
          <a:xfrm>
            <a:off x="4600575" y="1302544"/>
            <a:ext cx="5702300" cy="2616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5" name="TextBox 14">
            <a:extLst>
              <a:ext uri="{FF2B5EF4-FFF2-40B4-BE49-F238E27FC236}">
                <a16:creationId xmlns:a16="http://schemas.microsoft.com/office/drawing/2014/main" id="{9A6C184A-6A4F-9959-5903-351BC9E60644}"/>
              </a:ext>
            </a:extLst>
          </p:cNvPr>
          <p:cNvSpPr txBox="1"/>
          <p:nvPr/>
        </p:nvSpPr>
        <p:spPr>
          <a:xfrm>
            <a:off x="457200" y="673963"/>
            <a:ext cx="10896600" cy="707886"/>
          </a:xfrm>
          <a:prstGeom prst="rect">
            <a:avLst/>
          </a:prstGeom>
          <a:noFill/>
        </p:spPr>
        <p:txBody>
          <a:bodyPr wrap="square" rtlCol="0">
            <a:spAutoFit/>
          </a:bodyPr>
          <a:lstStyle/>
          <a:p>
            <a:r>
              <a:rPr lang="en-EG" sz="4000" dirty="0">
                <a:solidFill>
                  <a:schemeClr val="tx2">
                    <a:lumMod val="75000"/>
                    <a:lumOff val="25000"/>
                  </a:schemeClr>
                </a:solidFill>
                <a:latin typeface="American Typewriter" panose="02090604020004020304" pitchFamily="18" charset="77"/>
              </a:rPr>
              <a:t>Preprocessing of data:</a:t>
            </a:r>
          </a:p>
        </p:txBody>
      </p:sp>
      <p:sp>
        <p:nvSpPr>
          <p:cNvPr id="16" name="TextBox 15">
            <a:extLst>
              <a:ext uri="{FF2B5EF4-FFF2-40B4-BE49-F238E27FC236}">
                <a16:creationId xmlns:a16="http://schemas.microsoft.com/office/drawing/2014/main" id="{E82A4B20-AAFD-D12E-47F9-AB8232E594A4}"/>
              </a:ext>
            </a:extLst>
          </p:cNvPr>
          <p:cNvSpPr txBox="1"/>
          <p:nvPr/>
        </p:nvSpPr>
        <p:spPr>
          <a:xfrm>
            <a:off x="452438" y="1512024"/>
            <a:ext cx="4533900" cy="4801314"/>
          </a:xfrm>
          <a:prstGeom prst="rect">
            <a:avLst/>
          </a:prstGeom>
          <a:noFill/>
        </p:spPr>
        <p:txBody>
          <a:bodyPr wrap="square" rtlCol="0">
            <a:spAutoFit/>
          </a:bodyPr>
          <a:lstStyle/>
          <a:p>
            <a:pPr algn="l" fontAlgn="base"/>
            <a:r>
              <a:rPr lang="en-GB" b="0" i="0" dirty="0">
                <a:solidFill>
                  <a:srgbClr val="000000"/>
                </a:solidFill>
                <a:effectLst/>
                <a:latin typeface="inherit"/>
              </a:rPr>
              <a:t>Age Distribution Visualization:</a:t>
            </a:r>
          </a:p>
          <a:p>
            <a:pPr algn="l" fontAlgn="base"/>
            <a:r>
              <a:rPr lang="en-GB" b="0" i="0" dirty="0">
                <a:solidFill>
                  <a:srgbClr val="000000"/>
                </a:solidFill>
                <a:effectLst/>
                <a:latin typeface="inherit"/>
              </a:rPr>
              <a:t>Created a boxplot to compare the age distribution by loan default status, highlighting that age could be an important factor in loan defaults. </a:t>
            </a:r>
          </a:p>
          <a:p>
            <a:pPr algn="l" fontAlgn="base"/>
            <a:r>
              <a:rPr lang="en-GB" b="0" i="0" dirty="0">
                <a:effectLst/>
                <a:latin typeface="gg sans"/>
              </a:rPr>
              <a:t>Identifying Non-Linearity: The age distribution graph suggested potential non-linear relationships between age and loan default. </a:t>
            </a:r>
          </a:p>
          <a:p>
            <a:pPr algn="l" fontAlgn="base"/>
            <a:r>
              <a:rPr lang="en-GB" b="1" i="0" dirty="0">
                <a:effectLst/>
                <a:latin typeface="gg sans"/>
              </a:rPr>
              <a:t>To address this:</a:t>
            </a:r>
          </a:p>
          <a:p>
            <a:pPr algn="l" fontAlgn="base"/>
            <a:r>
              <a:rPr lang="en-GB" b="0" i="0" dirty="0">
                <a:effectLst/>
                <a:latin typeface="gg sans"/>
              </a:rPr>
              <a:t>Polynomial Features: Introduced polynomial features for AGE_YEARS to capture possible non-linear effects in the data.</a:t>
            </a:r>
          </a:p>
          <a:p>
            <a:pPr algn="l" fontAlgn="base"/>
            <a:r>
              <a:rPr lang="en-GB" b="1" i="0" dirty="0">
                <a:effectLst/>
                <a:latin typeface="gg sans"/>
              </a:rPr>
              <a:t>Feature Expansion and Standardization: </a:t>
            </a:r>
            <a:r>
              <a:rPr lang="en-GB" b="0" i="0" dirty="0">
                <a:effectLst/>
                <a:latin typeface="gg sans"/>
              </a:rPr>
              <a:t>Standardization: Standardized the AGE_YEARS feature for consistency during model training. Handling Missing Values: Removed missing values in AGE_YEARS to maintain data quality.</a:t>
            </a:r>
            <a:endParaRPr lang="en-GB" b="0" i="0" dirty="0">
              <a:solidFill>
                <a:srgbClr val="000000"/>
              </a:solidFill>
              <a:effectLst/>
              <a:latin typeface="inherit"/>
            </a:endParaRPr>
          </a:p>
        </p:txBody>
      </p:sp>
      <p:pic>
        <p:nvPicPr>
          <p:cNvPr id="4098" name="Picture 2">
            <a:extLst>
              <a:ext uri="{FF2B5EF4-FFF2-40B4-BE49-F238E27FC236}">
                <a16:creationId xmlns:a16="http://schemas.microsoft.com/office/drawing/2014/main" id="{9A74CB38-299C-3CA8-F087-997D133017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0337" y="1648548"/>
            <a:ext cx="5126231" cy="4415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529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9B39-4BDD-80CC-E61F-A9E1AF0F62B3}"/>
              </a:ext>
            </a:extLst>
          </p:cNvPr>
          <p:cNvSpPr>
            <a:spLocks noGrp="1"/>
          </p:cNvSpPr>
          <p:nvPr>
            <p:ph type="title"/>
          </p:nvPr>
        </p:nvSpPr>
        <p:spPr/>
        <p:txBody>
          <a:bodyPr/>
          <a:lstStyle/>
          <a:p>
            <a:endParaRPr lang="en-EG"/>
          </a:p>
        </p:txBody>
      </p:sp>
      <p:pic>
        <p:nvPicPr>
          <p:cNvPr id="5" name="Content Placeholder 4" descr="A screenshot of a computer&#10;&#10;Description automatically generated">
            <a:extLst>
              <a:ext uri="{FF2B5EF4-FFF2-40B4-BE49-F238E27FC236}">
                <a16:creationId xmlns:a16="http://schemas.microsoft.com/office/drawing/2014/main" id="{5B7A9016-929C-80EB-BAA9-E7F0B6D47267}"/>
              </a:ext>
            </a:extLst>
          </p:cNvPr>
          <p:cNvPicPr>
            <a:picLocks noGrp="1" noRot="1" noChangeAspect="1" noMove="1" noResize="1" noEditPoints="1" noAdjustHandles="1" noChangeArrowheads="1" noChangeShapeType="1" noCrop="1"/>
          </p:cNvPicPr>
          <p:nvPr>
            <p:ph idx="1"/>
          </p:nvPr>
        </p:nvPicPr>
        <p:blipFill>
          <a:blip r:embed="rId2"/>
          <a:stretch>
            <a:fillRect/>
          </a:stretch>
        </p:blipFill>
        <p:spPr>
          <a:xfrm>
            <a:off x="0" y="0"/>
            <a:ext cx="12192000" cy="6858000"/>
          </a:xfrm>
        </p:spPr>
      </p:pic>
      <p:sp>
        <p:nvSpPr>
          <p:cNvPr id="6" name="Rectangle 5">
            <a:extLst>
              <a:ext uri="{FF2B5EF4-FFF2-40B4-BE49-F238E27FC236}">
                <a16:creationId xmlns:a16="http://schemas.microsoft.com/office/drawing/2014/main" id="{77D9F22E-2DEE-1D9D-B7F2-4649A155383A}"/>
              </a:ext>
            </a:extLst>
          </p:cNvPr>
          <p:cNvSpPr>
            <a:spLocks noGrp="1" noRot="1" noMove="1" noResize="1" noEditPoints="1" noAdjustHandles="1" noChangeArrowheads="1" noChangeShapeType="1"/>
          </p:cNvSpPr>
          <p:nvPr/>
        </p:nvSpPr>
        <p:spPr>
          <a:xfrm>
            <a:off x="838200" y="622300"/>
            <a:ext cx="9347200" cy="4546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7" name="TextBox 6">
            <a:extLst>
              <a:ext uri="{FF2B5EF4-FFF2-40B4-BE49-F238E27FC236}">
                <a16:creationId xmlns:a16="http://schemas.microsoft.com/office/drawing/2014/main" id="{9F76EA9D-831A-C82B-5DAB-A0ABAF20B622}"/>
              </a:ext>
            </a:extLst>
          </p:cNvPr>
          <p:cNvSpPr txBox="1"/>
          <p:nvPr/>
        </p:nvSpPr>
        <p:spPr>
          <a:xfrm>
            <a:off x="457200" y="673963"/>
            <a:ext cx="10896600" cy="707886"/>
          </a:xfrm>
          <a:prstGeom prst="rect">
            <a:avLst/>
          </a:prstGeom>
          <a:noFill/>
        </p:spPr>
        <p:txBody>
          <a:bodyPr wrap="square" rtlCol="0">
            <a:spAutoFit/>
          </a:bodyPr>
          <a:lstStyle/>
          <a:p>
            <a:r>
              <a:rPr lang="en-EG" sz="4000" dirty="0">
                <a:solidFill>
                  <a:schemeClr val="tx2">
                    <a:lumMod val="75000"/>
                    <a:lumOff val="25000"/>
                  </a:schemeClr>
                </a:solidFill>
                <a:latin typeface="American Typewriter" panose="02090604020004020304" pitchFamily="18" charset="77"/>
              </a:rPr>
              <a:t>Summary statistics overview:</a:t>
            </a:r>
          </a:p>
        </p:txBody>
      </p:sp>
      <p:sp>
        <p:nvSpPr>
          <p:cNvPr id="8" name="TextBox 7">
            <a:extLst>
              <a:ext uri="{FF2B5EF4-FFF2-40B4-BE49-F238E27FC236}">
                <a16:creationId xmlns:a16="http://schemas.microsoft.com/office/drawing/2014/main" id="{B9DFAD47-E055-5DFD-6D28-445A8C5E85E1}"/>
              </a:ext>
            </a:extLst>
          </p:cNvPr>
          <p:cNvSpPr txBox="1"/>
          <p:nvPr/>
        </p:nvSpPr>
        <p:spPr>
          <a:xfrm>
            <a:off x="457200" y="1873155"/>
            <a:ext cx="9169400" cy="1631216"/>
          </a:xfrm>
          <a:prstGeom prst="rect">
            <a:avLst/>
          </a:prstGeom>
          <a:noFill/>
        </p:spPr>
        <p:txBody>
          <a:bodyPr wrap="square" rtlCol="0">
            <a:spAutoFit/>
          </a:bodyPr>
          <a:lstStyle/>
          <a:p>
            <a:pPr marL="285750" indent="-285750">
              <a:buFont typeface="Courier New" panose="02070309020205020404" pitchFamily="49" charset="0"/>
              <a:buChar char="o"/>
            </a:pPr>
            <a:r>
              <a:rPr lang="en-GB" sz="2000" b="0" i="0" dirty="0">
                <a:effectLst/>
                <a:latin typeface="gg sans"/>
              </a:rPr>
              <a:t>Application Data (</a:t>
            </a:r>
            <a:r>
              <a:rPr lang="en-GB" sz="2000" b="0" i="0" dirty="0" err="1">
                <a:effectLst/>
                <a:latin typeface="gg sans"/>
              </a:rPr>
              <a:t>app_data</a:t>
            </a:r>
            <a:r>
              <a:rPr lang="en-GB" sz="2000" b="0" i="0" dirty="0">
                <a:effectLst/>
                <a:latin typeface="gg sans"/>
              </a:rPr>
              <a:t>): Variables included income, credit, and demographics.</a:t>
            </a:r>
          </a:p>
          <a:p>
            <a:pPr marL="285750" indent="-285750">
              <a:buFont typeface="Courier New" panose="02070309020205020404" pitchFamily="49" charset="0"/>
              <a:buChar char="o"/>
            </a:pPr>
            <a:r>
              <a:rPr lang="en-GB" sz="2000" b="0" i="0" dirty="0">
                <a:effectLst/>
                <a:latin typeface="gg sans"/>
              </a:rPr>
              <a:t>Key metrics: Avg. income was 154K, avg. credit was 579K. </a:t>
            </a:r>
          </a:p>
          <a:p>
            <a:pPr marL="285750" indent="-285750">
              <a:buFont typeface="Courier New" panose="02070309020205020404" pitchFamily="49" charset="0"/>
              <a:buChar char="o"/>
            </a:pPr>
            <a:r>
              <a:rPr lang="en-GB" sz="2000" b="0" i="0" dirty="0">
                <a:effectLst/>
                <a:latin typeface="gg sans"/>
              </a:rPr>
              <a:t>Previous Applications (</a:t>
            </a:r>
            <a:r>
              <a:rPr lang="en-GB" sz="2000" b="0" i="0" dirty="0" err="1">
                <a:effectLst/>
                <a:latin typeface="gg sans"/>
              </a:rPr>
              <a:t>pre_app</a:t>
            </a:r>
            <a:r>
              <a:rPr lang="en-GB" sz="2000" b="0" i="0" dirty="0">
                <a:effectLst/>
                <a:latin typeface="gg sans"/>
              </a:rPr>
              <a:t>): </a:t>
            </a:r>
            <a:r>
              <a:rPr lang="en-GB" sz="2000" dirty="0">
                <a:latin typeface="gg sans"/>
              </a:rPr>
              <a:t>The d</a:t>
            </a:r>
            <a:r>
              <a:rPr lang="en-GB" sz="2000" b="0" i="0" dirty="0">
                <a:effectLst/>
                <a:latin typeface="gg sans"/>
              </a:rPr>
              <a:t>ata covered credit amounts, down payments, and past decisions. </a:t>
            </a:r>
          </a:p>
          <a:p>
            <a:pPr marL="285750" indent="-285750">
              <a:buFont typeface="Courier New" panose="02070309020205020404" pitchFamily="49" charset="0"/>
              <a:buChar char="o"/>
            </a:pPr>
            <a:r>
              <a:rPr lang="en-GB" sz="2000" b="0" i="0" dirty="0">
                <a:effectLst/>
                <a:latin typeface="gg sans"/>
              </a:rPr>
              <a:t>Key metrics: Avg. credit was 196K, avg. down payment was 4K. </a:t>
            </a:r>
          </a:p>
        </p:txBody>
      </p:sp>
    </p:spTree>
    <p:extLst>
      <p:ext uri="{BB962C8B-B14F-4D97-AF65-F5344CB8AC3E}">
        <p14:creationId xmlns:p14="http://schemas.microsoft.com/office/powerpoint/2010/main" val="1807152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9B39-4BDD-80CC-E61F-A9E1AF0F62B3}"/>
              </a:ext>
            </a:extLst>
          </p:cNvPr>
          <p:cNvSpPr>
            <a:spLocks noGrp="1"/>
          </p:cNvSpPr>
          <p:nvPr>
            <p:ph type="title"/>
          </p:nvPr>
        </p:nvSpPr>
        <p:spPr/>
        <p:txBody>
          <a:bodyPr/>
          <a:lstStyle/>
          <a:p>
            <a:endParaRPr lang="en-EG"/>
          </a:p>
        </p:txBody>
      </p:sp>
      <p:pic>
        <p:nvPicPr>
          <p:cNvPr id="5" name="Content Placeholder 4" descr="A screenshot of a computer&#10;&#10;Description automatically generated">
            <a:extLst>
              <a:ext uri="{FF2B5EF4-FFF2-40B4-BE49-F238E27FC236}">
                <a16:creationId xmlns:a16="http://schemas.microsoft.com/office/drawing/2014/main" id="{5B7A9016-929C-80EB-BAA9-E7F0B6D47267}"/>
              </a:ext>
            </a:extLst>
          </p:cNvPr>
          <p:cNvPicPr>
            <a:picLocks noGrp="1" noRot="1" noChangeAspect="1" noMove="1" noResize="1" noEditPoints="1" noAdjustHandles="1" noChangeArrowheads="1" noChangeShapeType="1" noCrop="1"/>
          </p:cNvPicPr>
          <p:nvPr>
            <p:ph idx="1"/>
          </p:nvPr>
        </p:nvPicPr>
        <p:blipFill>
          <a:blip r:embed="rId2"/>
          <a:stretch>
            <a:fillRect/>
          </a:stretch>
        </p:blipFill>
        <p:spPr>
          <a:xfrm>
            <a:off x="0" y="0"/>
            <a:ext cx="12192000" cy="6858000"/>
          </a:xfrm>
        </p:spPr>
      </p:pic>
      <p:sp>
        <p:nvSpPr>
          <p:cNvPr id="6" name="Rectangle 5">
            <a:extLst>
              <a:ext uri="{FF2B5EF4-FFF2-40B4-BE49-F238E27FC236}">
                <a16:creationId xmlns:a16="http://schemas.microsoft.com/office/drawing/2014/main" id="{77D9F22E-2DEE-1D9D-B7F2-4649A155383A}"/>
              </a:ext>
            </a:extLst>
          </p:cNvPr>
          <p:cNvSpPr>
            <a:spLocks noGrp="1" noRot="1" noMove="1" noResize="1" noEditPoints="1" noAdjustHandles="1" noChangeArrowheads="1" noChangeShapeType="1"/>
          </p:cNvSpPr>
          <p:nvPr/>
        </p:nvSpPr>
        <p:spPr>
          <a:xfrm>
            <a:off x="838200" y="622300"/>
            <a:ext cx="9347200" cy="4546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7" name="TextBox 6">
            <a:extLst>
              <a:ext uri="{FF2B5EF4-FFF2-40B4-BE49-F238E27FC236}">
                <a16:creationId xmlns:a16="http://schemas.microsoft.com/office/drawing/2014/main" id="{9F76EA9D-831A-C82B-5DAB-A0ABAF20B622}"/>
              </a:ext>
            </a:extLst>
          </p:cNvPr>
          <p:cNvSpPr txBox="1"/>
          <p:nvPr/>
        </p:nvSpPr>
        <p:spPr>
          <a:xfrm>
            <a:off x="457200" y="673963"/>
            <a:ext cx="10896600" cy="707886"/>
          </a:xfrm>
          <a:prstGeom prst="rect">
            <a:avLst/>
          </a:prstGeom>
          <a:noFill/>
        </p:spPr>
        <p:txBody>
          <a:bodyPr wrap="square" rtlCol="0">
            <a:spAutoFit/>
          </a:bodyPr>
          <a:lstStyle/>
          <a:p>
            <a:r>
              <a:rPr lang="en-EG" sz="4000" dirty="0">
                <a:solidFill>
                  <a:schemeClr val="tx2">
                    <a:lumMod val="75000"/>
                    <a:lumOff val="25000"/>
                  </a:schemeClr>
                </a:solidFill>
                <a:latin typeface="American Typewriter" panose="02090604020004020304" pitchFamily="18" charset="77"/>
              </a:rPr>
              <a:t>Summary statistics overview:</a:t>
            </a:r>
          </a:p>
        </p:txBody>
      </p:sp>
      <p:pic>
        <p:nvPicPr>
          <p:cNvPr id="2052" name="Picture 4">
            <a:extLst>
              <a:ext uri="{FF2B5EF4-FFF2-40B4-BE49-F238E27FC236}">
                <a16:creationId xmlns:a16="http://schemas.microsoft.com/office/drawing/2014/main" id="{4515F9FF-0337-91F0-F023-4D8FB1D06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8246" y="1353775"/>
            <a:ext cx="4848154" cy="4368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F38F90D-CC54-8518-8B8F-991298CD07A7}"/>
              </a:ext>
            </a:extLst>
          </p:cNvPr>
          <p:cNvSpPr txBox="1"/>
          <p:nvPr/>
        </p:nvSpPr>
        <p:spPr>
          <a:xfrm>
            <a:off x="457200" y="1553016"/>
            <a:ext cx="5029200" cy="3970318"/>
          </a:xfrm>
          <a:prstGeom prst="rect">
            <a:avLst/>
          </a:prstGeom>
          <a:noFill/>
        </p:spPr>
        <p:txBody>
          <a:bodyPr wrap="square" rtlCol="0">
            <a:spAutoFit/>
          </a:bodyPr>
          <a:lstStyle/>
          <a:p>
            <a:pPr algn="l" fontAlgn="base"/>
            <a:r>
              <a:rPr lang="en-GB" b="0" i="0" dirty="0">
                <a:solidFill>
                  <a:srgbClr val="000000"/>
                </a:solidFill>
                <a:effectLst/>
                <a:latin typeface="inherit"/>
              </a:rPr>
              <a:t>This heatmap shows the correlations between features in the application data. </a:t>
            </a:r>
          </a:p>
          <a:p>
            <a:pPr algn="l" fontAlgn="base"/>
            <a:r>
              <a:rPr lang="en-GB" b="0" i="0" dirty="0">
                <a:solidFill>
                  <a:srgbClr val="000000"/>
                </a:solidFill>
                <a:effectLst/>
                <a:latin typeface="inherit"/>
              </a:rPr>
              <a:t>Key insights: AMT_CREDIT &amp; AMT_ANNUITY are strongly correlated, meaning that the credit amount and annuity are linked. </a:t>
            </a:r>
          </a:p>
          <a:p>
            <a:pPr algn="l" fontAlgn="base"/>
            <a:r>
              <a:rPr lang="en-GB" b="0" i="0" dirty="0">
                <a:solidFill>
                  <a:srgbClr val="000000"/>
                </a:solidFill>
                <a:effectLst/>
                <a:latin typeface="inherit"/>
              </a:rPr>
              <a:t>EXT_SOURCE_1, EXT_SOURCE_2, EXT_SOURCE_3 have a negative correlation with TARGET which indicating that they may be good predictors for lower loan default risk. </a:t>
            </a:r>
          </a:p>
          <a:p>
            <a:pPr algn="l" fontAlgn="base"/>
            <a:r>
              <a:rPr lang="en-GB" b="0" i="0" dirty="0">
                <a:solidFill>
                  <a:srgbClr val="000000"/>
                </a:solidFill>
                <a:effectLst/>
                <a:latin typeface="inherit"/>
              </a:rPr>
              <a:t>Weak correlations: Most features have weak correlations with the TARGET that means they might not be as useful in predicting loan default. These insights guide us on which features are potentially more predictive for our model.</a:t>
            </a:r>
          </a:p>
        </p:txBody>
      </p:sp>
    </p:spTree>
    <p:extLst>
      <p:ext uri="{BB962C8B-B14F-4D97-AF65-F5344CB8AC3E}">
        <p14:creationId xmlns:p14="http://schemas.microsoft.com/office/powerpoint/2010/main" val="4241925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EF4D-61D7-57C7-364C-86387AC4A174}"/>
              </a:ext>
            </a:extLst>
          </p:cNvPr>
          <p:cNvSpPr>
            <a:spLocks noGrp="1"/>
          </p:cNvSpPr>
          <p:nvPr>
            <p:ph type="title"/>
          </p:nvPr>
        </p:nvSpPr>
        <p:spPr/>
        <p:txBody>
          <a:bodyPr/>
          <a:lstStyle/>
          <a:p>
            <a:endParaRPr lang="en-EG"/>
          </a:p>
        </p:txBody>
      </p:sp>
      <p:pic>
        <p:nvPicPr>
          <p:cNvPr id="5" name="Content Placeholder 4" descr="A presentation template with text and images&#10;&#10;Description automatically generated">
            <a:extLst>
              <a:ext uri="{FF2B5EF4-FFF2-40B4-BE49-F238E27FC236}">
                <a16:creationId xmlns:a16="http://schemas.microsoft.com/office/drawing/2014/main" id="{EB32B7D4-1A29-6DFB-4BFE-686F53D441EF}"/>
              </a:ext>
            </a:extLst>
          </p:cNvPr>
          <p:cNvPicPr>
            <a:picLocks noGrp="1" noRot="1" noChangeAspect="1" noMove="1" noResize="1" noEditPoints="1" noAdjustHandles="1" noChangeArrowheads="1" noChangeShapeType="1" noCrop="1"/>
          </p:cNvPicPr>
          <p:nvPr>
            <p:ph idx="1"/>
          </p:nvPr>
        </p:nvPicPr>
        <p:blipFill>
          <a:blip r:embed="rId2"/>
          <a:stretch>
            <a:fillRect/>
          </a:stretch>
        </p:blipFill>
        <p:spPr>
          <a:xfrm>
            <a:off x="0" y="0"/>
            <a:ext cx="12192000" cy="6858000"/>
          </a:xfrm>
        </p:spPr>
      </p:pic>
      <p:sp>
        <p:nvSpPr>
          <p:cNvPr id="6" name="Rectangle 5">
            <a:extLst>
              <a:ext uri="{FF2B5EF4-FFF2-40B4-BE49-F238E27FC236}">
                <a16:creationId xmlns:a16="http://schemas.microsoft.com/office/drawing/2014/main" id="{2BEE655B-EF3A-2AC8-697B-406D8C64143E}"/>
              </a:ext>
            </a:extLst>
          </p:cNvPr>
          <p:cNvSpPr>
            <a:spLocks noGrp="1" noRot="1" noMove="1" noResize="1" noEditPoints="1" noAdjustHandles="1" noChangeArrowheads="1" noChangeShapeType="1"/>
          </p:cNvSpPr>
          <p:nvPr/>
        </p:nvSpPr>
        <p:spPr>
          <a:xfrm>
            <a:off x="673100" y="647700"/>
            <a:ext cx="10680700" cy="5257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9" name="TextBox 8">
            <a:extLst>
              <a:ext uri="{FF2B5EF4-FFF2-40B4-BE49-F238E27FC236}">
                <a16:creationId xmlns:a16="http://schemas.microsoft.com/office/drawing/2014/main" id="{D153FDC7-654E-B890-44F0-E61F760D6ADD}"/>
              </a:ext>
            </a:extLst>
          </p:cNvPr>
          <p:cNvSpPr txBox="1"/>
          <p:nvPr/>
        </p:nvSpPr>
        <p:spPr>
          <a:xfrm>
            <a:off x="457200" y="673963"/>
            <a:ext cx="10896600" cy="707886"/>
          </a:xfrm>
          <a:prstGeom prst="rect">
            <a:avLst/>
          </a:prstGeom>
          <a:noFill/>
        </p:spPr>
        <p:txBody>
          <a:bodyPr wrap="square" rtlCol="0">
            <a:spAutoFit/>
          </a:bodyPr>
          <a:lstStyle/>
          <a:p>
            <a:r>
              <a:rPr lang="en-EG" sz="4000" dirty="0">
                <a:solidFill>
                  <a:schemeClr val="tx2">
                    <a:lumMod val="75000"/>
                    <a:lumOff val="25000"/>
                  </a:schemeClr>
                </a:solidFill>
                <a:latin typeface="American Typewriter" panose="02090604020004020304" pitchFamily="18" charset="77"/>
              </a:rPr>
              <a:t>Model Evaluation and comparison:</a:t>
            </a:r>
          </a:p>
        </p:txBody>
      </p:sp>
      <p:sp>
        <p:nvSpPr>
          <p:cNvPr id="10" name="TextBox 9">
            <a:extLst>
              <a:ext uri="{FF2B5EF4-FFF2-40B4-BE49-F238E27FC236}">
                <a16:creationId xmlns:a16="http://schemas.microsoft.com/office/drawing/2014/main" id="{00552615-EED2-9C5D-C30C-2E33D90A7BF1}"/>
              </a:ext>
            </a:extLst>
          </p:cNvPr>
          <p:cNvSpPr txBox="1"/>
          <p:nvPr/>
        </p:nvSpPr>
        <p:spPr>
          <a:xfrm>
            <a:off x="457200" y="1718539"/>
            <a:ext cx="9169400" cy="3785652"/>
          </a:xfrm>
          <a:prstGeom prst="rect">
            <a:avLst/>
          </a:prstGeom>
          <a:noFill/>
        </p:spPr>
        <p:txBody>
          <a:bodyPr wrap="square" rtlCol="0">
            <a:spAutoFit/>
          </a:bodyPr>
          <a:lstStyle/>
          <a:p>
            <a:pPr marL="285750" indent="-285750">
              <a:buFont typeface="Courier New" panose="02070309020205020404" pitchFamily="49" charset="0"/>
              <a:buChar char="o"/>
            </a:pPr>
            <a:r>
              <a:rPr lang="en-GB" sz="2000" b="0" i="0" dirty="0">
                <a:effectLst/>
                <a:latin typeface="gg sans"/>
              </a:rPr>
              <a:t>Random Forest Classifier Pros: Robust to overfitting due to averaging across multiple decision trees, good handling of categorical and numerical features. </a:t>
            </a:r>
          </a:p>
          <a:p>
            <a:r>
              <a:rPr lang="en-GB" sz="2000" b="0" i="0" dirty="0">
                <a:effectLst/>
                <a:latin typeface="gg sans"/>
              </a:rPr>
              <a:t>	Performance: Achieved high accuracy (92%), but poor recall for defaulters 	(0%). 	</a:t>
            </a:r>
          </a:p>
          <a:p>
            <a:r>
              <a:rPr lang="en-GB" sz="2000" dirty="0">
                <a:latin typeface="gg sans"/>
              </a:rPr>
              <a:t>	</a:t>
            </a:r>
            <a:r>
              <a:rPr lang="en-GB" sz="2000" b="0" i="0" dirty="0">
                <a:effectLst/>
                <a:latin typeface="gg sans"/>
              </a:rPr>
              <a:t>Reason for Use: Effective for complex relationships and gives insight into 	feature importance. </a:t>
            </a:r>
          </a:p>
          <a:p>
            <a:pPr marL="342900" indent="-342900">
              <a:buFont typeface="Courier New" panose="02070309020205020404" pitchFamily="49" charset="0"/>
              <a:buChar char="o"/>
            </a:pPr>
            <a:r>
              <a:rPr lang="en-GB" sz="2000" b="0" i="0" dirty="0">
                <a:effectLst/>
                <a:latin typeface="gg sans"/>
              </a:rPr>
              <a:t>Logistic Regression Pros: Interpretable and easy to implement, handles categorical and continuous variables, provides a probabilistic output. </a:t>
            </a:r>
          </a:p>
          <a:p>
            <a:r>
              <a:rPr lang="en-GB" sz="2000" dirty="0">
                <a:latin typeface="gg sans"/>
              </a:rPr>
              <a:t>	</a:t>
            </a:r>
            <a:r>
              <a:rPr lang="en-GB" sz="2000" b="0" i="0" dirty="0">
                <a:effectLst/>
                <a:latin typeface="gg sans"/>
              </a:rPr>
              <a:t>Performance: Achieved similar accuracy (92%) but struggled with detecting 	defaulters (recall 2%). </a:t>
            </a:r>
          </a:p>
          <a:p>
            <a:r>
              <a:rPr lang="en-GB" sz="2000" dirty="0">
                <a:latin typeface="gg sans"/>
              </a:rPr>
              <a:t>	</a:t>
            </a:r>
            <a:r>
              <a:rPr lang="en-GB" sz="2000" b="0" i="0" dirty="0">
                <a:effectLst/>
                <a:latin typeface="gg sans"/>
              </a:rPr>
              <a:t>Reason for Use: Provides a baseline model for understanding linear 	relationships in data and easy interpretability. </a:t>
            </a:r>
            <a:endParaRPr lang="en-EG" sz="2000" dirty="0"/>
          </a:p>
        </p:txBody>
      </p:sp>
    </p:spTree>
    <p:extLst>
      <p:ext uri="{BB962C8B-B14F-4D97-AF65-F5344CB8AC3E}">
        <p14:creationId xmlns:p14="http://schemas.microsoft.com/office/powerpoint/2010/main" val="1578797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TotalTime>
  <Words>1203</Words>
  <Application>Microsoft Macintosh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American Typewriter</vt:lpstr>
      <vt:lpstr>Aptos</vt:lpstr>
      <vt:lpstr>Aptos Display</vt:lpstr>
      <vt:lpstr>Arial</vt:lpstr>
      <vt:lpstr>Courier New</vt:lpstr>
      <vt:lpstr>gg sans</vt:lpstr>
      <vt:lpstr>inherit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Roaa Maged Ahmed Elshebeni</dc:creator>
  <cp:lastModifiedBy>Roaa Maged Ahmed Elshebeni</cp:lastModifiedBy>
  <cp:revision>1</cp:revision>
  <dcterms:created xsi:type="dcterms:W3CDTF">2024-10-17T19:30:21Z</dcterms:created>
  <dcterms:modified xsi:type="dcterms:W3CDTF">2024-10-17T20:51:49Z</dcterms:modified>
</cp:coreProperties>
</file>