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54" d="100"/>
          <a:sy n="154" d="100"/>
        </p:scale>
        <p:origin x="115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Porter’s 5 Force Model – Slide Template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C7CE0E-1581-4E25-A2E6-955F9DFC7F42}"/>
              </a:ext>
            </a:extLst>
          </p:cNvPr>
          <p:cNvSpPr/>
          <p:nvPr/>
        </p:nvSpPr>
        <p:spPr>
          <a:xfrm>
            <a:off x="3452328" y="2521451"/>
            <a:ext cx="2239344" cy="22393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C47695-666B-4840-8216-E3F0A5621415}"/>
              </a:ext>
            </a:extLst>
          </p:cNvPr>
          <p:cNvSpPr/>
          <p:nvPr/>
        </p:nvSpPr>
        <p:spPr>
          <a:xfrm>
            <a:off x="3617945" y="2687068"/>
            <a:ext cx="1908110" cy="1908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A9875-2E9C-4E93-B491-65A278627656}"/>
              </a:ext>
            </a:extLst>
          </p:cNvPr>
          <p:cNvSpPr/>
          <p:nvPr/>
        </p:nvSpPr>
        <p:spPr>
          <a:xfrm>
            <a:off x="3783563" y="2852686"/>
            <a:ext cx="1576874" cy="15768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Rivalry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73EA9D6-F5DD-4F0E-B75A-6C52A060215D}"/>
              </a:ext>
            </a:extLst>
          </p:cNvPr>
          <p:cNvSpPr/>
          <p:nvPr/>
        </p:nvSpPr>
        <p:spPr>
          <a:xfrm>
            <a:off x="6386804" y="3119259"/>
            <a:ext cx="2239344" cy="226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900"/>
              </a:spcAft>
            </a:pPr>
            <a:endParaRPr lang="en-US" sz="1500" b="1" cap="all" noProof="1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spcAft>
                <a:spcPts val="900"/>
              </a:spcAft>
            </a:pPr>
            <a:r>
              <a:rPr lang="en-US" sz="1500" b="1" cap="all" noProof="1">
                <a:solidFill>
                  <a:schemeClr val="bg2">
                    <a:lumMod val="25000"/>
                  </a:schemeClr>
                </a:solidFill>
              </a:rPr>
              <a:t>Lorem Ipsum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Nibh praesent tristique magna sit amet purus gravida.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A01566-3682-4514-8BA9-5C969AA25260}"/>
              </a:ext>
            </a:extLst>
          </p:cNvPr>
          <p:cNvSpPr/>
          <p:nvPr/>
        </p:nvSpPr>
        <p:spPr>
          <a:xfrm>
            <a:off x="517853" y="1890348"/>
            <a:ext cx="2239344" cy="216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900"/>
              </a:spcAft>
            </a:pPr>
            <a:r>
              <a:rPr lang="en-US" sz="1500" b="1" cap="all" noProof="1">
                <a:solidFill>
                  <a:schemeClr val="bg2">
                    <a:lumMod val="25000"/>
                  </a:schemeClr>
                </a:solidFill>
              </a:rPr>
              <a:t>Lorem Ipsum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Nibh praesent tristique magna sit amet purus gravida.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AD152A-E3F1-4B8E-9375-7F24D56AC932}"/>
              </a:ext>
            </a:extLst>
          </p:cNvPr>
          <p:cNvSpPr/>
          <p:nvPr/>
        </p:nvSpPr>
        <p:spPr>
          <a:xfrm>
            <a:off x="517852" y="4542464"/>
            <a:ext cx="3121088" cy="14919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Aft>
                <a:spcPts val="900"/>
              </a:spcAft>
            </a:pPr>
            <a:r>
              <a:rPr lang="en-US" sz="1500" b="1" cap="all" noProof="1">
                <a:solidFill>
                  <a:srgbClr val="D3D3D3">
                    <a:lumMod val="25000"/>
                  </a:srgbClr>
                </a:solidFill>
              </a:rPr>
              <a:t>Lorem Ipsum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Lorem ipsum dolor sit amet, consectetur adipiscing elit, sed do eiusmod tempor incididunt ut labore et dolore magna aliqua.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Nibh praesent tristique magna sit amet purus gravida.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2037C-1EAF-491B-85EA-DCB94041A299}"/>
              </a:ext>
            </a:extLst>
          </p:cNvPr>
          <p:cNvSpPr/>
          <p:nvPr/>
        </p:nvSpPr>
        <p:spPr>
          <a:xfrm>
            <a:off x="5505060" y="1247822"/>
            <a:ext cx="3121088" cy="14904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Aft>
                <a:spcPts val="900"/>
              </a:spcAft>
            </a:pPr>
            <a:r>
              <a:rPr lang="en-US" sz="1500" b="1" cap="all" noProof="1">
                <a:solidFill>
                  <a:srgbClr val="D3D3D3">
                    <a:lumMod val="25000"/>
                  </a:srgbClr>
                </a:solidFill>
              </a:rPr>
              <a:t>Lorem Ipsum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Lorem ipsum dolor sit amet, consectetur adipiscing elit, sed do eiusmod tempor incididunt ut labore et dolore magna aliqua.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Nibh praesent tristique magna sit amet purus gravida.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A99CC0-8977-4884-8396-862D80849840}"/>
              </a:ext>
            </a:extLst>
          </p:cNvPr>
          <p:cNvSpPr/>
          <p:nvPr/>
        </p:nvSpPr>
        <p:spPr>
          <a:xfrm>
            <a:off x="2133806" y="3176925"/>
            <a:ext cx="1723610" cy="928396"/>
          </a:xfrm>
          <a:prstGeom prst="rightArrow">
            <a:avLst>
              <a:gd name="adj1" fmla="val 50000"/>
              <a:gd name="adj2" fmla="val 873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350" b="1" cap="all" dirty="0">
                <a:solidFill>
                  <a:schemeClr val="bg2">
                    <a:lumMod val="25000"/>
                  </a:schemeClr>
                </a:solidFill>
              </a:rPr>
              <a:t>Supplier Power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A722123-C235-4401-AB20-B0293AAE8834}"/>
              </a:ext>
            </a:extLst>
          </p:cNvPr>
          <p:cNvSpPr/>
          <p:nvPr/>
        </p:nvSpPr>
        <p:spPr>
          <a:xfrm>
            <a:off x="5288836" y="3176925"/>
            <a:ext cx="1721358" cy="925830"/>
          </a:xfrm>
          <a:prstGeom prst="leftArrow">
            <a:avLst>
              <a:gd name="adj1" fmla="val 50000"/>
              <a:gd name="adj2" fmla="val 877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cap="all" dirty="0">
                <a:solidFill>
                  <a:schemeClr val="bg2">
                    <a:lumMod val="25000"/>
                  </a:schemeClr>
                </a:solidFill>
              </a:rPr>
              <a:t>Buyer Power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A847FAD-1BC8-4771-930E-3CB346DA01EA}"/>
              </a:ext>
            </a:extLst>
          </p:cNvPr>
          <p:cNvSpPr/>
          <p:nvPr/>
        </p:nvSpPr>
        <p:spPr>
          <a:xfrm rot="5400000">
            <a:off x="3594420" y="1798527"/>
            <a:ext cx="1955160" cy="853751"/>
          </a:xfrm>
          <a:prstGeom prst="rightArrow">
            <a:avLst>
              <a:gd name="adj1" fmla="val 50000"/>
              <a:gd name="adj2" fmla="val 9662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4F30DCD-41FA-4C12-B1BB-48920CDD7A08}"/>
              </a:ext>
            </a:extLst>
          </p:cNvPr>
          <p:cNvSpPr/>
          <p:nvPr/>
        </p:nvSpPr>
        <p:spPr>
          <a:xfrm rot="16200000">
            <a:off x="3594422" y="4629969"/>
            <a:ext cx="1955158" cy="853751"/>
          </a:xfrm>
          <a:prstGeom prst="rightArrow">
            <a:avLst>
              <a:gd name="adj1" fmla="val 50000"/>
              <a:gd name="adj2" fmla="val 9662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266B9-6841-4789-8BBC-77ACAF48DECC}"/>
              </a:ext>
            </a:extLst>
          </p:cNvPr>
          <p:cNvSpPr/>
          <p:nvPr/>
        </p:nvSpPr>
        <p:spPr>
          <a:xfrm rot="5400000">
            <a:off x="3594420" y="4983813"/>
            <a:ext cx="1955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cap="all" dirty="0">
                <a:solidFill>
                  <a:schemeClr val="bg1"/>
                </a:solidFill>
              </a:rPr>
              <a:t>Threat of Substitution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46A345-A4CB-4CE9-862C-886F4C85B767}"/>
              </a:ext>
            </a:extLst>
          </p:cNvPr>
          <p:cNvSpPr/>
          <p:nvPr/>
        </p:nvSpPr>
        <p:spPr>
          <a:xfrm rot="16200000">
            <a:off x="3705248" y="1976075"/>
            <a:ext cx="1733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cap="all" dirty="0">
                <a:solidFill>
                  <a:schemeClr val="bg1"/>
                </a:solidFill>
              </a:rPr>
              <a:t>Threat of New Entry</a:t>
            </a:r>
          </a:p>
        </p:txBody>
      </p:sp>
    </p:spTree>
    <p:extLst>
      <p:ext uri="{BB962C8B-B14F-4D97-AF65-F5344CB8AC3E}">
        <p14:creationId xmlns:p14="http://schemas.microsoft.com/office/powerpoint/2010/main" val="6513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Porter’s 5 Force Model – Slide Template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C7CE0E-1581-4E25-A2E6-955F9DFC7F42}"/>
              </a:ext>
            </a:extLst>
          </p:cNvPr>
          <p:cNvSpPr/>
          <p:nvPr/>
        </p:nvSpPr>
        <p:spPr>
          <a:xfrm>
            <a:off x="3452328" y="2521451"/>
            <a:ext cx="2239344" cy="2239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C47695-666B-4840-8216-E3F0A5621415}"/>
              </a:ext>
            </a:extLst>
          </p:cNvPr>
          <p:cNvSpPr/>
          <p:nvPr/>
        </p:nvSpPr>
        <p:spPr>
          <a:xfrm>
            <a:off x="3617945" y="2687068"/>
            <a:ext cx="1908110" cy="190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A9875-2E9C-4E93-B491-65A278627656}"/>
              </a:ext>
            </a:extLst>
          </p:cNvPr>
          <p:cNvSpPr/>
          <p:nvPr/>
        </p:nvSpPr>
        <p:spPr>
          <a:xfrm>
            <a:off x="3783563" y="2852686"/>
            <a:ext cx="1576874" cy="15768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Rivalry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73EA9D6-F5DD-4F0E-B75A-6C52A060215D}"/>
              </a:ext>
            </a:extLst>
          </p:cNvPr>
          <p:cNvSpPr/>
          <p:nvPr/>
        </p:nvSpPr>
        <p:spPr>
          <a:xfrm>
            <a:off x="6386804" y="3119259"/>
            <a:ext cx="2239344" cy="226512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900"/>
              </a:spcAft>
            </a:pPr>
            <a:endParaRPr lang="en-US" sz="1500" b="1" cap="all" noProof="1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spcAft>
                <a:spcPts val="900"/>
              </a:spcAft>
            </a:pPr>
            <a:r>
              <a:rPr lang="en-US" sz="1500" b="1" cap="all" noProof="1">
                <a:solidFill>
                  <a:schemeClr val="bg2">
                    <a:lumMod val="25000"/>
                  </a:schemeClr>
                </a:solidFill>
              </a:rPr>
              <a:t>Lorem Ipsum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Nibh praesent tristique magna sit amet purus gravida.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A01566-3682-4514-8BA9-5C969AA25260}"/>
              </a:ext>
            </a:extLst>
          </p:cNvPr>
          <p:cNvSpPr/>
          <p:nvPr/>
        </p:nvSpPr>
        <p:spPr>
          <a:xfrm>
            <a:off x="517853" y="1890348"/>
            <a:ext cx="2239344" cy="216226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900"/>
              </a:spcAft>
            </a:pPr>
            <a:r>
              <a:rPr lang="en-US" sz="1500" b="1" cap="all" noProof="1">
                <a:solidFill>
                  <a:schemeClr val="bg2">
                    <a:lumMod val="25000"/>
                  </a:schemeClr>
                </a:solidFill>
              </a:rPr>
              <a:t>Lorem Ipsum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  <a:p>
            <a:pPr>
              <a:spcAft>
                <a:spcPts val="900"/>
              </a:spcAft>
            </a:pPr>
            <a:r>
              <a:rPr lang="en-US" sz="1050" noProof="1">
                <a:solidFill>
                  <a:schemeClr val="bg2">
                    <a:lumMod val="25000"/>
                  </a:schemeClr>
                </a:solidFill>
              </a:rPr>
              <a:t>Nibh praesent tristique magna sit amet purus gravida.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AD152A-E3F1-4B8E-9375-7F24D56AC932}"/>
              </a:ext>
            </a:extLst>
          </p:cNvPr>
          <p:cNvSpPr/>
          <p:nvPr/>
        </p:nvSpPr>
        <p:spPr>
          <a:xfrm>
            <a:off x="517852" y="4542464"/>
            <a:ext cx="3121088" cy="149195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Aft>
                <a:spcPts val="900"/>
              </a:spcAft>
            </a:pPr>
            <a:r>
              <a:rPr lang="en-US" sz="1500" b="1" cap="all" noProof="1">
                <a:solidFill>
                  <a:srgbClr val="D3D3D3">
                    <a:lumMod val="25000"/>
                  </a:srgbClr>
                </a:solidFill>
              </a:rPr>
              <a:t>Lorem Ipsum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Lorem ipsum dolor sit amet, consectetur adipiscing elit, sed do eiusmod tempor incididunt ut labore et dolore magna aliqua.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Nibh praesent tristique magna sit amet purus gravida.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2037C-1EAF-491B-85EA-DCB94041A299}"/>
              </a:ext>
            </a:extLst>
          </p:cNvPr>
          <p:cNvSpPr/>
          <p:nvPr/>
        </p:nvSpPr>
        <p:spPr>
          <a:xfrm>
            <a:off x="5505060" y="1247822"/>
            <a:ext cx="3121088" cy="149047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Aft>
                <a:spcPts val="900"/>
              </a:spcAft>
            </a:pPr>
            <a:r>
              <a:rPr lang="en-US" sz="1500" b="1" cap="all" noProof="1">
                <a:solidFill>
                  <a:srgbClr val="D3D3D3">
                    <a:lumMod val="25000"/>
                  </a:srgbClr>
                </a:solidFill>
              </a:rPr>
              <a:t>Lorem Ipsum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Lorem ipsum dolor sit amet, consectetur adipiscing elit, sed do eiusmod tempor incididunt ut labore et dolore magna aliqua.</a:t>
            </a:r>
          </a:p>
          <a:p>
            <a:pPr lvl="0">
              <a:spcAft>
                <a:spcPts val="900"/>
              </a:spcAft>
            </a:pPr>
            <a:r>
              <a:rPr lang="en-US" sz="1050" noProof="1">
                <a:solidFill>
                  <a:srgbClr val="D3D3D3">
                    <a:lumMod val="25000"/>
                  </a:srgbClr>
                </a:solidFill>
              </a:rPr>
              <a:t>Nibh praesent tristique magna sit amet purus gravida.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A99CC0-8977-4884-8396-862D80849840}"/>
              </a:ext>
            </a:extLst>
          </p:cNvPr>
          <p:cNvSpPr/>
          <p:nvPr/>
        </p:nvSpPr>
        <p:spPr>
          <a:xfrm>
            <a:off x="2133806" y="3176925"/>
            <a:ext cx="1723610" cy="928396"/>
          </a:xfrm>
          <a:prstGeom prst="rightArrow">
            <a:avLst>
              <a:gd name="adj1" fmla="val 50000"/>
              <a:gd name="adj2" fmla="val 873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350" b="1" cap="all" dirty="0">
                <a:solidFill>
                  <a:schemeClr val="bg2">
                    <a:lumMod val="25000"/>
                  </a:schemeClr>
                </a:solidFill>
              </a:rPr>
              <a:t>Supplier Power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A722123-C235-4401-AB20-B0293AAE8834}"/>
              </a:ext>
            </a:extLst>
          </p:cNvPr>
          <p:cNvSpPr/>
          <p:nvPr/>
        </p:nvSpPr>
        <p:spPr>
          <a:xfrm>
            <a:off x="5288836" y="3176925"/>
            <a:ext cx="1721358" cy="925830"/>
          </a:xfrm>
          <a:prstGeom prst="leftArrow">
            <a:avLst>
              <a:gd name="adj1" fmla="val 50000"/>
              <a:gd name="adj2" fmla="val 877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cap="all" dirty="0">
                <a:solidFill>
                  <a:schemeClr val="bg2">
                    <a:lumMod val="25000"/>
                  </a:schemeClr>
                </a:solidFill>
              </a:rPr>
              <a:t>Buyer Power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A847FAD-1BC8-4771-930E-3CB346DA01EA}"/>
              </a:ext>
            </a:extLst>
          </p:cNvPr>
          <p:cNvSpPr/>
          <p:nvPr/>
        </p:nvSpPr>
        <p:spPr>
          <a:xfrm rot="5400000">
            <a:off x="3594420" y="1798527"/>
            <a:ext cx="1955160" cy="853751"/>
          </a:xfrm>
          <a:prstGeom prst="rightArrow">
            <a:avLst>
              <a:gd name="adj1" fmla="val 50000"/>
              <a:gd name="adj2" fmla="val 966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4F30DCD-41FA-4C12-B1BB-48920CDD7A08}"/>
              </a:ext>
            </a:extLst>
          </p:cNvPr>
          <p:cNvSpPr/>
          <p:nvPr/>
        </p:nvSpPr>
        <p:spPr>
          <a:xfrm rot="16200000">
            <a:off x="3594422" y="4629969"/>
            <a:ext cx="1955158" cy="853751"/>
          </a:xfrm>
          <a:prstGeom prst="rightArrow">
            <a:avLst>
              <a:gd name="adj1" fmla="val 50000"/>
              <a:gd name="adj2" fmla="val 9662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266B9-6841-4789-8BBC-77ACAF48DECC}"/>
              </a:ext>
            </a:extLst>
          </p:cNvPr>
          <p:cNvSpPr/>
          <p:nvPr/>
        </p:nvSpPr>
        <p:spPr>
          <a:xfrm rot="5400000">
            <a:off x="3594420" y="4983813"/>
            <a:ext cx="1955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cap="all" dirty="0">
                <a:solidFill>
                  <a:schemeClr val="bg1"/>
                </a:solidFill>
              </a:rPr>
              <a:t>Threat of Substitution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46A345-A4CB-4CE9-862C-886F4C85B767}"/>
              </a:ext>
            </a:extLst>
          </p:cNvPr>
          <p:cNvSpPr/>
          <p:nvPr/>
        </p:nvSpPr>
        <p:spPr>
          <a:xfrm rot="16200000">
            <a:off x="3705248" y="1976075"/>
            <a:ext cx="1733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cap="all" dirty="0">
                <a:solidFill>
                  <a:schemeClr val="bg2">
                    <a:lumMod val="25000"/>
                  </a:schemeClr>
                </a:solidFill>
              </a:rPr>
              <a:t>Threat of New Entry</a:t>
            </a:r>
          </a:p>
        </p:txBody>
      </p:sp>
    </p:spTree>
    <p:extLst>
      <p:ext uri="{BB962C8B-B14F-4D97-AF65-F5344CB8AC3E}">
        <p14:creationId xmlns:p14="http://schemas.microsoft.com/office/powerpoint/2010/main" val="11311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10116</TotalTime>
  <Words>340</Words>
  <PresentationFormat>On-screen Show (4:3)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Porter’s 5 Force Model – Slide Template</vt:lpstr>
      <vt:lpstr>Porter’s 5 Force Model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Porter’s 5 Force Model</dc:title>
  <dc:creator>PresentationGO.com</dc:creator>
  <dc:description>© Copyright PresentationGO.com</dc:description>
  <dcterms:created xsi:type="dcterms:W3CDTF">2014-11-26T05:14:11Z</dcterms:created>
  <dcterms:modified xsi:type="dcterms:W3CDTF">2019-06-04T19:17:44Z</dcterms:modified>
  <cp:category>Charts &amp; Diagrams</cp:category>
</cp:coreProperties>
</file>