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2" r:id="rId16"/>
    <p:sldId id="293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5143500" type="screen16x9"/>
  <p:notesSz cx="6858000" cy="9144000"/>
  <p:embeddedFontLst>
    <p:embeddedFont>
      <p:font typeface="Oswald" charset="0"/>
      <p:regular r:id="rId41"/>
      <p:bold r:id="rId42"/>
    </p:embeddedFont>
    <p:embeddedFont>
      <p:font typeface="Average" charset="0"/>
      <p:regular r:id="rId43"/>
    </p:embeddedFont>
    <p:embeddedFont>
      <p:font typeface="Roboto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-84" y="-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8143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a80145061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a80145061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a80145061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a80145061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a80145061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a80145061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a82c6505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a82c6505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a82c6505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a82c6505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a82c6505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a82c6505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a82c6505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a82c6505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92314d9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92314d9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92314d94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92314d94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92314d9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92314d9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a80145061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a80145061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a80145061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a80145061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92314d94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92314d94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92314d94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92314d94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92314d94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92314d94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92314d94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92314d94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92314d94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92314d94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92314d94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92314d94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92314d94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92314d94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92314d94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92314d94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92314d94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92314d94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a8014506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a8014506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92314d94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92314d94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92314d94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92314d94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92314d94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92314d94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92314d94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92314d94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92314d94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92314d94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92314d94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92314d94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92314d94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92314d94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92314d94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92314d94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92314d94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92314d94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a8014506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a8014506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a8014506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a8014506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a80145061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a80145061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a80145061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a80145061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a80145061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a80145061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a80145061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a80145061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JavaFX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Travail réalisé par 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Baklouti Moetez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Jerbi Fourat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2LNBIS2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Ecrire un nouveau mot de passe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81950" y="1143025"/>
            <a:ext cx="38940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Interface utilisateur</a:t>
            </a:r>
            <a:endParaRPr sz="2300"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668450" y="1143025"/>
            <a:ext cx="41640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Objets utilisés</a:t>
            </a:r>
            <a:endParaRPr sz="23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48" y="1728848"/>
            <a:ext cx="3894000" cy="2243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450" y="1732117"/>
            <a:ext cx="4164000" cy="2269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ça fonctionne ?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public abstract class</a:t>
            </a:r>
            <a:r>
              <a:rPr lang="fr"/>
              <a:t> AppDesign </a:t>
            </a:r>
            <a:r>
              <a:rPr lang="fr">
                <a:solidFill>
                  <a:srgbClr val="4A86E8"/>
                </a:solidFill>
              </a:rPr>
              <a:t>extends</a:t>
            </a:r>
            <a:r>
              <a:rPr lang="fr"/>
              <a:t> </a:t>
            </a:r>
            <a:r>
              <a:rPr lang="fr">
                <a:solidFill>
                  <a:srgbClr val="FF9900"/>
                </a:solidFill>
              </a:rPr>
              <a:t>AnchorPane </a:t>
            </a:r>
            <a:r>
              <a:rPr lang="fr"/>
              <a:t>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// les class interne utilisés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class</a:t>
            </a:r>
            <a:r>
              <a:rPr lang="fr"/>
              <a:t> SignIn </a:t>
            </a:r>
            <a:r>
              <a:rPr lang="fr">
                <a:solidFill>
                  <a:srgbClr val="4A86E8"/>
                </a:solidFill>
              </a:rPr>
              <a:t>extends</a:t>
            </a:r>
            <a:r>
              <a:rPr lang="fr"/>
              <a:t> </a:t>
            </a:r>
            <a:r>
              <a:rPr lang="fr">
                <a:solidFill>
                  <a:srgbClr val="FF9900"/>
                </a:solidFill>
              </a:rPr>
              <a:t>VBox </a:t>
            </a:r>
            <a:r>
              <a:rPr lang="fr">
                <a:solidFill>
                  <a:schemeClr val="dk2"/>
                </a:solidFill>
              </a:rPr>
              <a:t>{.... 104 lignes }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class</a:t>
            </a:r>
            <a:r>
              <a:rPr lang="fr"/>
              <a:t> SignUp </a:t>
            </a:r>
            <a:r>
              <a:rPr lang="fr">
                <a:solidFill>
                  <a:srgbClr val="4A86E8"/>
                </a:solidFill>
              </a:rPr>
              <a:t>extends</a:t>
            </a:r>
            <a:r>
              <a:rPr lang="fr"/>
              <a:t> </a:t>
            </a:r>
            <a:r>
              <a:rPr lang="fr">
                <a:solidFill>
                  <a:srgbClr val="FF9900"/>
                </a:solidFill>
              </a:rPr>
              <a:t>VBox </a:t>
            </a:r>
            <a:r>
              <a:rPr lang="fr">
                <a:solidFill>
                  <a:schemeClr val="dk2"/>
                </a:solidFill>
              </a:rPr>
              <a:t>{.... 149 lignes }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class</a:t>
            </a:r>
            <a:r>
              <a:rPr lang="fr"/>
              <a:t> Reset_Password </a:t>
            </a:r>
            <a:r>
              <a:rPr lang="fr">
                <a:solidFill>
                  <a:srgbClr val="4A86E8"/>
                </a:solidFill>
              </a:rPr>
              <a:t>extends</a:t>
            </a:r>
            <a:r>
              <a:rPr lang="fr"/>
              <a:t> </a:t>
            </a:r>
            <a:r>
              <a:rPr lang="fr">
                <a:solidFill>
                  <a:srgbClr val="FF9900"/>
                </a:solidFill>
              </a:rPr>
              <a:t>VBox </a:t>
            </a:r>
            <a:r>
              <a:rPr lang="fr">
                <a:solidFill>
                  <a:schemeClr val="dk2"/>
                </a:solidFill>
              </a:rPr>
              <a:t>{... 112 lignes }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class</a:t>
            </a:r>
            <a:r>
              <a:rPr lang="fr"/>
              <a:t> New_Password </a:t>
            </a:r>
            <a:r>
              <a:rPr lang="fr">
                <a:solidFill>
                  <a:srgbClr val="4A86E8"/>
                </a:solidFill>
              </a:rPr>
              <a:t>extends</a:t>
            </a:r>
            <a:r>
              <a:rPr lang="fr"/>
              <a:t> </a:t>
            </a:r>
            <a:r>
              <a:rPr lang="fr">
                <a:solidFill>
                  <a:srgbClr val="FF9900"/>
                </a:solidFill>
              </a:rPr>
              <a:t>VBox </a:t>
            </a:r>
            <a:r>
              <a:rPr lang="fr">
                <a:solidFill>
                  <a:schemeClr val="dk2"/>
                </a:solidFill>
              </a:rPr>
              <a:t>{... 107 lignes }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// les objets de cet class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</a:rPr>
              <a:t>private final</a:t>
            </a:r>
            <a:r>
              <a:rPr lang="fr"/>
              <a:t> </a:t>
            </a:r>
            <a:r>
              <a:rPr lang="fr">
                <a:solidFill>
                  <a:srgbClr val="FF9900"/>
                </a:solidFill>
              </a:rPr>
              <a:t>VBox</a:t>
            </a:r>
            <a:r>
              <a:rPr lang="fr"/>
              <a:t> screenBox;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…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ça fonctionne ?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311700" y="1109500"/>
            <a:ext cx="8101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La transition entre les écrans se produit sur cet objet </a:t>
            </a:r>
            <a:r>
              <a:rPr lang="fr" u="sng">
                <a:solidFill>
                  <a:srgbClr val="FFE599"/>
                </a:solidFill>
              </a:rPr>
              <a:t>screenBox</a:t>
            </a:r>
            <a:r>
              <a:rPr lang="fr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exemple :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fr">
                <a:solidFill>
                  <a:schemeClr val="lt2"/>
                </a:solidFill>
              </a:rPr>
              <a:t>signIn = new SignIn();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fr" b="1">
                <a:solidFill>
                  <a:schemeClr val="accent5"/>
                </a:solidFill>
              </a:rPr>
              <a:t>screenBox</a:t>
            </a:r>
            <a:r>
              <a:rPr lang="fr">
                <a:solidFill>
                  <a:schemeClr val="lt2"/>
                </a:solidFill>
              </a:rPr>
              <a:t>.getChildren().removeAll();</a:t>
            </a: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fr" b="1">
                <a:solidFill>
                  <a:schemeClr val="accent5"/>
                </a:solidFill>
              </a:rPr>
              <a:t>screenBox</a:t>
            </a:r>
            <a:r>
              <a:rPr lang="fr">
                <a:solidFill>
                  <a:schemeClr val="lt2"/>
                </a:solidFill>
              </a:rPr>
              <a:t>.getChildren().setAll(signIn);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❖"/>
            </a:pPr>
            <a:r>
              <a:rPr lang="fr">
                <a:solidFill>
                  <a:schemeClr val="lt2"/>
                </a:solidFill>
              </a:rPr>
              <a:t>ça va supprime l'ancien écran et mettra les composants du nouveau.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50" y="2922448"/>
            <a:ext cx="2809151" cy="20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350" y="2998563"/>
            <a:ext cx="3511541" cy="19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/>
          <p:nvPr/>
        </p:nvSpPr>
        <p:spPr>
          <a:xfrm>
            <a:off x="3653775" y="3567700"/>
            <a:ext cx="1150800" cy="7077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ça fonctionne ?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00" y="1428375"/>
            <a:ext cx="59531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419600" y="2752875"/>
            <a:ext cx="6447900" cy="15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</a:rPr>
              <a:t>Nous avons séparé le design et le travail. (en abstract class)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</a:rPr>
              <a:t>afin que nous puissions changer le fonctionnement du logiciel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</a:rPr>
              <a:t>(en utilisant différentes méthodes d'allocation d'informations jdbc, firebase, ram, NoSql, etc...)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ça fonctionne ?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l="-1719"/>
          <a:stretch/>
        </p:blipFill>
        <p:spPr>
          <a:xfrm>
            <a:off x="306700" y="1170125"/>
            <a:ext cx="68389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Exemple : allocation des données, directement dans la mémoire.</a:t>
            </a:r>
            <a:endParaRPr dirty="0"/>
          </a:p>
        </p:txBody>
      </p:sp>
      <p:pic>
        <p:nvPicPr>
          <p:cNvPr id="1026" name="Picture 2" descr="C:\Users\Moetez\Downloads\carbon (1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35" y="961332"/>
            <a:ext cx="6104399" cy="411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65;p28"/>
          <p:cNvSpPr txBox="1"/>
          <p:nvPr/>
        </p:nvSpPr>
        <p:spPr>
          <a:xfrm>
            <a:off x="6507332" y="1170125"/>
            <a:ext cx="2456018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fr-FR" sz="1700" dirty="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nous avons fait cet exemple à des fins de </a:t>
            </a:r>
            <a:r>
              <a:rPr lang="fr-FR" sz="1700" dirty="0" smtClean="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test.</a:t>
            </a:r>
            <a:endParaRPr sz="1700" dirty="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510948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Exemple : </a:t>
            </a:r>
            <a:r>
              <a:rPr lang="fr-FR" dirty="0"/>
              <a:t>les informations proviennent de la base de </a:t>
            </a:r>
            <a:r>
              <a:rPr lang="fr-FR" dirty="0" smtClean="0"/>
              <a:t>données.</a:t>
            </a:r>
            <a:endParaRPr dirty="0"/>
          </a:p>
        </p:txBody>
      </p:sp>
      <p:pic>
        <p:nvPicPr>
          <p:cNvPr id="4" name="Picture 3" descr="C:\Users\Moetez\Downloads\carbon (1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0" y="941034"/>
            <a:ext cx="8304806" cy="413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6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 de bord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 de bord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88" y="1170125"/>
            <a:ext cx="629527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6791050" y="1170125"/>
            <a:ext cx="2172300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dirty="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cet écran représente tous les fichiers récemment ajoutés, les fichiers récemment ouverts et il recommande certains fichiers d'autres utilisateurs en fonction des tags.</a:t>
            </a:r>
            <a:endParaRPr sz="1700" dirty="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 de bord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320" y="1771625"/>
            <a:ext cx="3341593" cy="32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88" y="1771625"/>
            <a:ext cx="3799239" cy="321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541825" y="1143025"/>
            <a:ext cx="37992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Interface utilisateur</a:t>
            </a:r>
            <a:endParaRPr sz="2300"/>
          </a:p>
        </p:txBody>
      </p:sp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5108350" y="1143025"/>
            <a:ext cx="33417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Class utilisé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compte utilisateur et Identification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Marquage de fichiers favoris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Sélecteur des fichiers</a:t>
            </a:r>
            <a:endParaRPr/>
          </a:p>
        </p:txBody>
      </p:sp>
      <p:sp>
        <p:nvSpPr>
          <p:cNvPr id="185" name="Google Shape;185;p31"/>
          <p:cNvSpPr txBox="1"/>
          <p:nvPr/>
        </p:nvSpPr>
        <p:spPr>
          <a:xfrm>
            <a:off x="6791050" y="1170125"/>
            <a:ext cx="2172300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soit en cliquant sur le bouton et en choisissant un fichier, soit par glisser-déposer.</a:t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25" y="1170000"/>
            <a:ext cx="6319797" cy="38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Sélecteur des fichiers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38" y="1841025"/>
            <a:ext cx="3379775" cy="30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5026900" y="1268325"/>
            <a:ext cx="37992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Class utilisé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00"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900" y="1841025"/>
            <a:ext cx="3799200" cy="232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751575" y="1268325"/>
            <a:ext cx="33798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Interface utilisateur</a:t>
            </a:r>
            <a:endParaRPr sz="2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fichier</a:t>
            </a: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6791050" y="1170125"/>
            <a:ext cx="2172300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après avoir choisi un fichier à l'aide de l'écran du sélecteur de fichiers,</a:t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un autre écran apparaît, remplissable avec les informations du fichier fournies par l'utilisateur.</a:t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63355"/>
            <a:ext cx="6319801" cy="383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fichier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75" y="1841025"/>
            <a:ext cx="3799200" cy="313359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541875" y="1268325"/>
            <a:ext cx="37992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Interface utilisateur</a:t>
            </a:r>
            <a:endParaRPr sz="2300"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900" y="1841025"/>
            <a:ext cx="2675207" cy="3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5589000" y="1268325"/>
            <a:ext cx="26751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Class utilisé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Listage, Recherche et Mise à jour des fichiers favoris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Listage, Recherche et Mise à jour</a:t>
            </a:r>
            <a:endParaRPr/>
          </a:p>
        </p:txBody>
      </p:sp>
      <p:sp>
        <p:nvSpPr>
          <p:cNvPr id="222" name="Google Shape;222;p36"/>
          <p:cNvSpPr txBox="1"/>
          <p:nvPr/>
        </p:nvSpPr>
        <p:spPr>
          <a:xfrm>
            <a:off x="6791050" y="1170125"/>
            <a:ext cx="2172300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cet écran listera tous les fichiers favoris lors du chargement, l'utilisateur peut cliquer sur trois boutons différents sur chaque fichier pour: afficher plus d'informations, modifier le fichier, supprimer le fichier.</a:t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3" name="Google Shape;223;p36"/>
          <p:cNvPicPr preferRelativeResize="0"/>
          <p:nvPr/>
        </p:nvPicPr>
        <p:blipFill rotWithShape="1">
          <a:blip r:embed="rId3">
            <a:alphaModFix/>
          </a:blip>
          <a:srcRect t="1195"/>
          <a:stretch/>
        </p:blipFill>
        <p:spPr>
          <a:xfrm>
            <a:off x="311700" y="1089098"/>
            <a:ext cx="6479350" cy="390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Listage, Recherche et Mise à jour</a:t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00" y="1841025"/>
            <a:ext cx="3521938" cy="3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680525" y="1268325"/>
            <a:ext cx="35220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Interface utilisateur</a:t>
            </a:r>
            <a:endParaRPr sz="2300"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851" y="1841025"/>
            <a:ext cx="3799399" cy="255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5026850" y="1268325"/>
            <a:ext cx="37995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Class utilisé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de détails</a:t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 rotWithShape="1">
          <a:blip r:embed="rId3">
            <a:alphaModFix/>
          </a:blip>
          <a:srcRect b="1941"/>
          <a:stretch/>
        </p:blipFill>
        <p:spPr>
          <a:xfrm>
            <a:off x="244325" y="1841025"/>
            <a:ext cx="4394425" cy="24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244300" y="1268325"/>
            <a:ext cx="43944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Interface utilisateur</a:t>
            </a:r>
            <a:endParaRPr sz="2300"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800" y="1841025"/>
            <a:ext cx="3799500" cy="306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5026850" y="1268325"/>
            <a:ext cx="37995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Class utilisé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Réglages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Inscription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38" y="1152475"/>
            <a:ext cx="7952326" cy="39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Réglages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0"/>
          <p:cNvSpPr txBox="1"/>
          <p:nvPr/>
        </p:nvSpPr>
        <p:spPr>
          <a:xfrm>
            <a:off x="6791050" y="1170125"/>
            <a:ext cx="2172300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cet écran a quelques paramètres pour les utilisateurs.</a:t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9100"/>
            <a:ext cx="6467595" cy="390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Informations Générales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Informations Générales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2"/>
          <p:cNvSpPr txBox="1"/>
          <p:nvPr/>
        </p:nvSpPr>
        <p:spPr>
          <a:xfrm>
            <a:off x="6791050" y="1170125"/>
            <a:ext cx="2172300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Liste des utilisateurs inscrits.</a:t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0777"/>
            <a:ext cx="6467601" cy="391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Informations Générales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3"/>
          <p:cNvSpPr txBox="1"/>
          <p:nvPr/>
        </p:nvSpPr>
        <p:spPr>
          <a:xfrm>
            <a:off x="6791050" y="1170125"/>
            <a:ext cx="2172300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Nombre de fichiers favoris par utilisateur.</a:t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0700"/>
            <a:ext cx="6467600" cy="39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Informations Générales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4"/>
          <p:cNvSpPr txBox="1"/>
          <p:nvPr/>
        </p:nvSpPr>
        <p:spPr>
          <a:xfrm>
            <a:off x="6791050" y="1170125"/>
            <a:ext cx="2172300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Liste des tags (mots clés) différents utilisés par un utilisateur donné, pour marquer ses fichiers. Cette liste représentera en fait, l’ensemble des centres d’intérêt de cet utilisateur.</a:t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79" name="Google Shape;279;p44"/>
          <p:cNvPicPr preferRelativeResize="0"/>
          <p:nvPr/>
        </p:nvPicPr>
        <p:blipFill rotWithShape="1">
          <a:blip r:embed="rId3">
            <a:alphaModFix/>
          </a:blip>
          <a:srcRect l="655"/>
          <a:stretch/>
        </p:blipFill>
        <p:spPr>
          <a:xfrm>
            <a:off x="353900" y="1080775"/>
            <a:ext cx="6425400" cy="39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Informations Générales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5"/>
          <p:cNvSpPr txBox="1"/>
          <p:nvPr/>
        </p:nvSpPr>
        <p:spPr>
          <a:xfrm>
            <a:off x="6791050" y="1170125"/>
            <a:ext cx="2172300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Liste des tags différents (de tous les utilisateurs) et Nombre d’utilisateurs par tag. Cela permettra de voir les thèmes les plus populaires.</a:t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86" name="Google Shape;2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00" y="1093047"/>
            <a:ext cx="6425401" cy="3898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Informations Générales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6"/>
          <p:cNvSpPr txBox="1"/>
          <p:nvPr/>
        </p:nvSpPr>
        <p:spPr>
          <a:xfrm>
            <a:off x="6791050" y="1170125"/>
            <a:ext cx="2172300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Liste des utilisateurs pour un tag donnée. Cela permettra de repérer les utilisateurs ayant les mêmes centres d’intérêt.</a:t>
            </a:r>
            <a:endParaRPr sz="17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00" y="1093046"/>
            <a:ext cx="6425401" cy="389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fr-FR" dirty="0" smtClean="0"/>
              <a:t>Base </a:t>
            </a:r>
            <a:r>
              <a:rPr lang="fr-FR" dirty="0"/>
              <a:t>de données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443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3983"/>
            <a:ext cx="9137527" cy="427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59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Inscription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50" y="1688613"/>
            <a:ext cx="3893975" cy="28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450" y="1688624"/>
            <a:ext cx="4163855" cy="28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81950" y="1143025"/>
            <a:ext cx="38940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Interface utilisateur</a:t>
            </a:r>
            <a:endParaRPr sz="2300"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668450" y="1143025"/>
            <a:ext cx="41640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Objets utilisés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Connection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63" y="1093925"/>
            <a:ext cx="7952400" cy="39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Connection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2704"/>
          <a:stretch/>
        </p:blipFill>
        <p:spPr>
          <a:xfrm>
            <a:off x="4668450" y="1715725"/>
            <a:ext cx="4164000" cy="21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48" y="1733075"/>
            <a:ext cx="3894000" cy="211648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668450" y="1143025"/>
            <a:ext cx="41640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Objets utilisés</a:t>
            </a:r>
            <a:endParaRPr sz="2300"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81950" y="1143025"/>
            <a:ext cx="38940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Interface utilisateur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Réinitialisation de mot de passe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00" y="1056500"/>
            <a:ext cx="7985808" cy="394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Réinitialisation de mot de passe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81950" y="1143025"/>
            <a:ext cx="38940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Interface utilisateur</a:t>
            </a:r>
            <a:endParaRPr sz="2300"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668450" y="1143025"/>
            <a:ext cx="4164000" cy="5727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00"/>
              <a:t>Objets utilisés</a:t>
            </a:r>
            <a:endParaRPr sz="23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48" y="1725623"/>
            <a:ext cx="3894000" cy="239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t="1991" b="3167"/>
          <a:stretch/>
        </p:blipFill>
        <p:spPr>
          <a:xfrm>
            <a:off x="4668450" y="1728850"/>
            <a:ext cx="4163999" cy="24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Ecrire un nouveau mot de passe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75" y="1017724"/>
            <a:ext cx="8466451" cy="41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544</Words>
  <Application>Microsoft Office PowerPoint</Application>
  <PresentationFormat>Affichage à l'écran (16:9)</PresentationFormat>
  <Paragraphs>92</Paragraphs>
  <Slides>38</Slides>
  <Notes>38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Arial</vt:lpstr>
      <vt:lpstr>Oswald</vt:lpstr>
      <vt:lpstr>Average</vt:lpstr>
      <vt:lpstr>Roboto</vt:lpstr>
      <vt:lpstr>Slate</vt:lpstr>
      <vt:lpstr>Projet JavaFX</vt:lpstr>
      <vt:lpstr>Création d’un compte utilisateur et Identification</vt:lpstr>
      <vt:lpstr>Inscription</vt:lpstr>
      <vt:lpstr>Inscription</vt:lpstr>
      <vt:lpstr>Connection</vt:lpstr>
      <vt:lpstr>Connection</vt:lpstr>
      <vt:lpstr>Réinitialisation de mot de passe</vt:lpstr>
      <vt:lpstr>Réinitialisation de mot de passe</vt:lpstr>
      <vt:lpstr>Ecrire un nouveau mot de passe</vt:lpstr>
      <vt:lpstr>Ecrire un nouveau mot de passe</vt:lpstr>
      <vt:lpstr>Comment ça fonctionne ?</vt:lpstr>
      <vt:lpstr>Comment ça fonctionne ?</vt:lpstr>
      <vt:lpstr>Comment ça fonctionne ?</vt:lpstr>
      <vt:lpstr>Comment ça fonctionne ?</vt:lpstr>
      <vt:lpstr>Exemple : allocation des données, directement dans la mémoire.</vt:lpstr>
      <vt:lpstr>Exemple : les informations proviennent de la base de données.</vt:lpstr>
      <vt:lpstr>Tableau de bord</vt:lpstr>
      <vt:lpstr>Tableau de bord</vt:lpstr>
      <vt:lpstr>Tableau de bord</vt:lpstr>
      <vt:lpstr>Marquage de fichiers favoris</vt:lpstr>
      <vt:lpstr>Sélecteur des fichiers</vt:lpstr>
      <vt:lpstr>Sélecteur des fichiers</vt:lpstr>
      <vt:lpstr>Ajouter un fichier</vt:lpstr>
      <vt:lpstr>Ajouter un fichier </vt:lpstr>
      <vt:lpstr>Listage, Recherche et Mise à jour des fichiers favoris</vt:lpstr>
      <vt:lpstr>Listage, Recherche et Mise à jour</vt:lpstr>
      <vt:lpstr>Listage, Recherche et Mise à jour</vt:lpstr>
      <vt:lpstr>Plus de détails</vt:lpstr>
      <vt:lpstr>Réglages</vt:lpstr>
      <vt:lpstr>Réglages </vt:lpstr>
      <vt:lpstr> Informations Générales </vt:lpstr>
      <vt:lpstr> Informations Générales   </vt:lpstr>
      <vt:lpstr> Informations Générales   </vt:lpstr>
      <vt:lpstr> Informations Générales   </vt:lpstr>
      <vt:lpstr> Informations Générales   </vt:lpstr>
      <vt:lpstr> Informations Générales   </vt:lpstr>
      <vt:lpstr>Base de données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JavaFX</dc:title>
  <cp:lastModifiedBy>Moetez</cp:lastModifiedBy>
  <cp:revision>3</cp:revision>
  <dcterms:modified xsi:type="dcterms:W3CDTF">2021-05-21T09:42:20Z</dcterms:modified>
</cp:coreProperties>
</file>