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3798" r:id="rId2"/>
  </p:sldMasterIdLst>
  <p:notesMasterIdLst>
    <p:notesMasterId r:id="rId39"/>
  </p:notesMasterIdLst>
  <p:handoutMasterIdLst>
    <p:handoutMasterId r:id="rId40"/>
  </p:handoutMasterIdLst>
  <p:sldIdLst>
    <p:sldId id="259" r:id="rId3"/>
    <p:sldId id="256" r:id="rId4"/>
    <p:sldId id="257" r:id="rId5"/>
    <p:sldId id="258" r:id="rId6"/>
    <p:sldId id="268" r:id="rId7"/>
    <p:sldId id="267" r:id="rId8"/>
    <p:sldId id="269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73" r:id="rId19"/>
    <p:sldId id="260" r:id="rId20"/>
    <p:sldId id="272" r:id="rId21"/>
    <p:sldId id="270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3" r:id="rId36"/>
    <p:sldId id="262" r:id="rId37"/>
    <p:sldId id="2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4E2"/>
    <a:srgbClr val="742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B9914-D8B1-45B6-B0C2-150AE79298B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83D4-AAA9-4CC1-ADF3-A5504B02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96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E434-5C00-4C33-ABCD-F82809DC1FF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C49F-1507-4DEE-B8F2-3129C835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7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7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9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7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3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9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7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2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5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9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9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5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365125"/>
            <a:ext cx="10515600" cy="6160219"/>
          </a:xfrm>
          <a:prstGeom prst="rect">
            <a:avLst/>
          </a:prstGeom>
        </p:spPr>
        <p:txBody>
          <a:bodyPr lIns="9144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A9B7C6"/>
                </a:solidFill>
                <a:latin typeface="menlo" charset="0"/>
              </a:defRPr>
            </a:lvl1pPr>
          </a:lstStyle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br>
              <a:rPr lang="en-US" dirty="0" smtClean="0"/>
            </a:br>
            <a:r>
              <a:rPr lang="en-US" dirty="0" smtClean="0"/>
              <a:t>Second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9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0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2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7A559F-AC33-41D3-A04A-EFCFD32F94A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11424" y="440668"/>
            <a:ext cx="10515600" cy="601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A9B7C6"/>
          </a:solidFill>
          <a:latin typeface="menlo" charset="0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ohamedwae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imohamedwae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MohamedWael" TargetMode="Externa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otlin_(programming_language)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kotlin-academy.com/kotlin-programmer-dictionary-function-type-vs-function-literal-vs-lambda-expression-vs-anonymous-edc97e8873e" TargetMode="External"/><Relationship Id="rId5" Type="http://schemas.openxmlformats.org/officeDocument/2006/relationships/hyperlink" Target="https://www.xenonstack.com/blog/overview-kotlin-comparison-kotlin-java/" TargetMode="External"/><Relationship Id="rId4" Type="http://schemas.openxmlformats.org/officeDocument/2006/relationships/hyperlink" Target="https://stackoverflow.com/questions/1517582/what-is-the-difference-between-statically-typed-and-dynamically-typed-languag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1999" cy="4572000"/>
          </a:xfrm>
          <a:solidFill>
            <a:srgbClr val="7426EF"/>
          </a:solidFill>
        </p:spPr>
      </p:pic>
    </p:spTree>
    <p:extLst>
      <p:ext uri="{BB962C8B-B14F-4D97-AF65-F5344CB8AC3E}">
        <p14:creationId xmlns:p14="http://schemas.microsoft.com/office/powerpoint/2010/main" val="25696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lvl="0" indent="-228600">
              <a:buFont typeface="Arial" pitchFamily="34" charset="0"/>
              <a:buChar char="•"/>
            </a:pPr>
            <a:r>
              <a:rPr lang="en-US" sz="3600" b="1" dirty="0">
                <a:solidFill>
                  <a:prstClr val="white"/>
                </a:solidFill>
              </a:rPr>
              <a:t>Kotlin compiles to JVM bytecode or JavaScript</a:t>
            </a:r>
            <a:r>
              <a:rPr lang="en-US" sz="3600" b="1" dirty="0" smtClean="0">
                <a:solidFill>
                  <a:prstClr val="white"/>
                </a:solidFill>
              </a:rPr>
              <a:t>: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By </a:t>
            </a:r>
            <a:r>
              <a:rPr lang="en-US" sz="3600" dirty="0">
                <a:solidFill>
                  <a:schemeClr val="tx1"/>
                </a:solidFill>
              </a:rPr>
              <a:t>using this approach, source code can be run on any platform once it has been compiled and run through the virtual machine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Once a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program has been converted to bytecode, it can be transferred across a network and executed by JVM(Java Virtual Machine</a:t>
            </a:r>
            <a:r>
              <a:rPr lang="en-US" sz="3600" dirty="0" smtClean="0">
                <a:solidFill>
                  <a:schemeClr val="tx1"/>
                </a:solidFill>
              </a:rPr>
              <a:t>).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Kotlin programs can use all existing Java Frameworks and </a:t>
            </a:r>
            <a:r>
              <a:rPr lang="en-US" sz="3600" b="1" dirty="0" smtClean="0">
                <a:solidFill>
                  <a:schemeClr val="tx1"/>
                </a:solidFill>
              </a:rPr>
              <a:t>Libraries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programs can use all existing java frameworks and libraries, even advanced frameworks that rely on annotation processing.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main important thing about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language is that it can easily integrate with Maven, </a:t>
            </a:r>
            <a:r>
              <a:rPr lang="en-US" sz="3600" dirty="0" err="1">
                <a:solidFill>
                  <a:schemeClr val="tx1"/>
                </a:solidFill>
              </a:rPr>
              <a:t>Gradle</a:t>
            </a:r>
            <a:r>
              <a:rPr lang="en-US" sz="3600" dirty="0">
                <a:solidFill>
                  <a:schemeClr val="tx1"/>
                </a:solidFill>
              </a:rPr>
              <a:t> and other build systems.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1680"/>
            <a:ext cx="6953250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Kotlin’s</a:t>
            </a:r>
            <a:r>
              <a:rPr lang="en-US" sz="3600" b="1" dirty="0">
                <a:solidFill>
                  <a:schemeClr val="tx1"/>
                </a:solidFill>
              </a:rPr>
              <a:t> null-safety is </a:t>
            </a:r>
            <a:r>
              <a:rPr lang="en-US" sz="3600" b="1" dirty="0" smtClean="0">
                <a:solidFill>
                  <a:schemeClr val="tx1"/>
                </a:solidFill>
              </a:rPr>
              <a:t>great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Now </a:t>
            </a:r>
            <a:r>
              <a:rPr lang="en-US" sz="3600" dirty="0">
                <a:solidFill>
                  <a:schemeClr val="tx1"/>
                </a:solidFill>
              </a:rPr>
              <a:t>get rid of </a:t>
            </a:r>
            <a:r>
              <a:rPr lang="en-US" sz="3600" dirty="0" err="1" smtClean="0">
                <a:solidFill>
                  <a:schemeClr val="tx1"/>
                </a:solidFill>
              </a:rPr>
              <a:t>NullPointerException</a:t>
            </a:r>
            <a:r>
              <a:rPr lang="en-US" sz="3600" dirty="0" smtClean="0">
                <a:solidFill>
                  <a:schemeClr val="tx1"/>
                </a:solidFill>
              </a:rPr>
              <a:t>. </a:t>
            </a:r>
            <a:r>
              <a:rPr lang="en-US" sz="3600" dirty="0">
                <a:solidFill>
                  <a:schemeClr val="tx1"/>
                </a:solidFill>
              </a:rPr>
              <a:t>This type of system helps us to avoid null pointer exceptions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1957452"/>
            <a:ext cx="5238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Kotlin’s</a:t>
            </a:r>
            <a:r>
              <a:rPr lang="en-US" sz="3600" b="1" dirty="0">
                <a:solidFill>
                  <a:schemeClr val="tx1"/>
                </a:solidFill>
              </a:rPr>
              <a:t> null-safety is </a:t>
            </a:r>
            <a:r>
              <a:rPr lang="en-US" sz="3600" b="1" dirty="0" smtClean="0">
                <a:solidFill>
                  <a:schemeClr val="tx1"/>
                </a:solidFill>
              </a:rPr>
              <a:t>great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Kotlin the system simply refuses to compile code that tries to assign or return null. Consider 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8955" y="4265676"/>
            <a:ext cx="1119409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tries to assign null, won’t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tries to return null, won’t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In </a:t>
            </a:r>
            <a:r>
              <a:rPr lang="en-US" sz="3600" dirty="0">
                <a:solidFill>
                  <a:schemeClr val="tx1"/>
                </a:solidFill>
              </a:rPr>
              <a:t>some special cases if we need </a:t>
            </a:r>
            <a:r>
              <a:rPr lang="en-US" sz="3600" dirty="0" err="1">
                <a:solidFill>
                  <a:schemeClr val="tx1"/>
                </a:solidFill>
              </a:rPr>
              <a:t>nullability</a:t>
            </a:r>
            <a:r>
              <a:rPr lang="en-US" sz="3600" dirty="0">
                <a:solidFill>
                  <a:schemeClr val="tx1"/>
                </a:solidFill>
              </a:rPr>
              <a:t> in our program then we have to ask Kotlin very nicely.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Every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type require some special care and treatment. We can’t treat them the same way </a:t>
            </a:r>
            <a:r>
              <a:rPr lang="en-US" sz="3600" dirty="0" smtClean="0">
                <a:solidFill>
                  <a:schemeClr val="tx1"/>
                </a:solidFill>
              </a:rPr>
              <a:t>as </a:t>
            </a:r>
            <a:r>
              <a:rPr lang="en-US" sz="3600" dirty="0">
                <a:solidFill>
                  <a:schemeClr val="tx1"/>
                </a:solidFill>
              </a:rPr>
              <a:t>non-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types and this is a very good thing.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have to add “?” after the variable type. </a:t>
            </a: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also fails at compile-time whenever a </a:t>
            </a:r>
            <a:r>
              <a:rPr lang="en-US" sz="3600" dirty="0" err="1">
                <a:solidFill>
                  <a:schemeClr val="tx1"/>
                </a:solidFill>
              </a:rPr>
              <a:t>NullPointerException</a:t>
            </a:r>
            <a:r>
              <a:rPr lang="en-US" sz="3600" dirty="0">
                <a:solidFill>
                  <a:schemeClr val="tx1"/>
                </a:solidFill>
              </a:rPr>
              <a:t> may be thrown at run-time. Consider the following example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149" y="4761863"/>
            <a:ext cx="11841703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String?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//assigned    null and it will compile   also.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String?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//returned null and it  will compile too.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8926" y="3222501"/>
            <a:ext cx="533992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won’t compile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7224" y="3222501"/>
            <a:ext cx="533992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correct way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 file </a:t>
            </a:r>
            <a:r>
              <a:rPr lang="en-US" dirty="0" err="1" smtClean="0"/>
              <a:t>extention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Filename extensions of the Java are .java, .class, .jar but on the other hand filename extensions of the Kotlin are .</a:t>
            </a:r>
            <a:r>
              <a:rPr lang="en-US" sz="3600" dirty="0" err="1">
                <a:solidFill>
                  <a:schemeClr val="tx1"/>
                </a:solidFill>
              </a:rPr>
              <a:t>kt</a:t>
            </a:r>
            <a:r>
              <a:rPr lang="en-US" sz="3600" dirty="0">
                <a:solidFill>
                  <a:schemeClr val="tx1"/>
                </a:solidFill>
              </a:rPr>
              <a:t> and .</a:t>
            </a:r>
            <a:r>
              <a:rPr lang="en-US" sz="3600" dirty="0" err="1">
                <a:solidFill>
                  <a:schemeClr val="tx1"/>
                </a:solidFill>
              </a:rPr>
              <a:t>kts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" y="1262655"/>
            <a:ext cx="10662920" cy="4332691"/>
          </a:xfrm>
        </p:spPr>
      </p:pic>
    </p:spTree>
    <p:extLst>
      <p:ext uri="{BB962C8B-B14F-4D97-AF65-F5344CB8AC3E}">
        <p14:creationId xmlns:p14="http://schemas.microsoft.com/office/powerpoint/2010/main" val="938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Like in Java, C and C++, the entry point to a Kotlin program is a function named “main”. Basically, it passed an array containing any command line </a:t>
            </a:r>
            <a:r>
              <a:rPr lang="en-US" sz="3600" dirty="0" smtClean="0">
                <a:solidFill>
                  <a:schemeClr val="tx1"/>
                </a:solidFill>
              </a:rPr>
              <a:t>arguments.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Consider </a:t>
            </a:r>
            <a:r>
              <a:rPr lang="en-US" sz="3600" dirty="0">
                <a:solidFill>
                  <a:schemeClr val="tx1"/>
                </a:solidFill>
              </a:rPr>
              <a:t>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" y="4125549"/>
            <a:ext cx="1199879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//package level function, which return Unit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takes an array of string as parameter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//semicolons are optional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Kotlin for android developers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7829"/>
            <a:ext cx="2490923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Hello world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7224" y="1877442"/>
            <a:ext cx="1087669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Single-line comments start with //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Multi-line comments look like this.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"package" keyword works in the same way as in Java.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com.example.kotlin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Declaring values is done using either "</a:t>
            </a:r>
            <a:r>
              <a:rPr lang="en-US" sz="3600" dirty="0" err="1">
                <a:solidFill>
                  <a:schemeClr val="tx1"/>
                </a:solidFill>
              </a:rPr>
              <a:t>var</a:t>
            </a:r>
            <a:r>
              <a:rPr lang="en-US" sz="3600" dirty="0">
                <a:solidFill>
                  <a:schemeClr val="tx1"/>
                </a:solidFill>
              </a:rPr>
              <a:t>" or "val</a:t>
            </a:r>
            <a:r>
              <a:rPr lang="en-US" sz="3600" dirty="0" smtClean="0">
                <a:solidFill>
                  <a:schemeClr val="tx1"/>
                </a:solidFill>
              </a:rPr>
              <a:t>".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"</a:t>
            </a:r>
            <a:r>
              <a:rPr lang="en-US" sz="3600" dirty="0">
                <a:solidFill>
                  <a:schemeClr val="tx1"/>
                </a:solidFill>
              </a:rPr>
              <a:t>val" declarations cannot be reassigned, whereas "</a:t>
            </a:r>
            <a:r>
              <a:rPr lang="en-US" sz="3600" dirty="0" err="1">
                <a:solidFill>
                  <a:schemeClr val="tx1"/>
                </a:solidFill>
              </a:rPr>
              <a:t>vars</a:t>
            </a:r>
            <a:r>
              <a:rPr lang="en-US" sz="3600" dirty="0">
                <a:solidFill>
                  <a:schemeClr val="tx1"/>
                </a:solidFill>
              </a:rPr>
              <a:t>" </a:t>
            </a:r>
            <a:r>
              <a:rPr lang="en-US" sz="3600" dirty="0" err="1">
                <a:solidFill>
                  <a:schemeClr val="tx1"/>
                </a:solidFill>
              </a:rPr>
              <a:t>can.Consider</a:t>
            </a:r>
            <a:r>
              <a:rPr lang="en-US" sz="3600" dirty="0">
                <a:solidFill>
                  <a:schemeClr val="tx1"/>
                </a:solidFill>
              </a:rPr>
              <a:t> 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8955" y="4122987"/>
            <a:ext cx="11194090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fooVal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cannot later reassign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something else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 be reassigned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most cases, Kotlin can determine what the type of a variable </a:t>
            </a:r>
            <a:r>
              <a:rPr lang="en-US" sz="3600" dirty="0" smtClean="0">
                <a:solidFill>
                  <a:schemeClr val="tx1"/>
                </a:solidFill>
              </a:rPr>
              <a:t>is, so </a:t>
            </a:r>
            <a:r>
              <a:rPr lang="en-US" sz="3600" dirty="0">
                <a:solidFill>
                  <a:schemeClr val="tx1"/>
                </a:solidFill>
              </a:rPr>
              <a:t>we don't have to explicitly specify it every </a:t>
            </a:r>
            <a:r>
              <a:rPr lang="en-US" sz="3600" dirty="0" smtClean="0">
                <a:solidFill>
                  <a:schemeClr val="tx1"/>
                </a:solidFill>
              </a:rPr>
              <a:t>time. We </a:t>
            </a:r>
            <a:r>
              <a:rPr lang="en-US" sz="3600" dirty="0">
                <a:solidFill>
                  <a:schemeClr val="tx1"/>
                </a:solidFill>
              </a:rPr>
              <a:t>can explicitly declare the type of a variable like so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Strings can be represented in a similar way as in </a:t>
            </a:r>
            <a:r>
              <a:rPr lang="en-US" sz="3600" dirty="0" smtClean="0">
                <a:solidFill>
                  <a:schemeClr val="tx1"/>
                </a:solidFill>
              </a:rPr>
              <a:t>Java. Escaping </a:t>
            </a:r>
            <a:r>
              <a:rPr lang="en-US" sz="3600" dirty="0">
                <a:solidFill>
                  <a:schemeClr val="tx1"/>
                </a:solidFill>
              </a:rPr>
              <a:t>is done with a backslash.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6716" y="3473661"/>
            <a:ext cx="362150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Int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19216" y="5011341"/>
            <a:ext cx="8353569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String Is Here!"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"Printing on a new line?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bazString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want to add a tab?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println(fooString)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println(barString)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println(bazString)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Strings can contain template </a:t>
            </a:r>
            <a:r>
              <a:rPr lang="en-US" sz="3600" dirty="0" smtClean="0">
                <a:solidFill>
                  <a:schemeClr val="tx1"/>
                </a:solidFill>
              </a:rPr>
              <a:t>expressions.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template expression starts with a dollar sign </a:t>
            </a:r>
            <a:r>
              <a:rPr lang="en-US" sz="3600" dirty="0" smtClean="0">
                <a:solidFill>
                  <a:schemeClr val="tx1"/>
                </a:solidFill>
              </a:rPr>
              <a:t>($).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0633" y="3394099"/>
            <a:ext cx="1111073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fooTemplateString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characters"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fooTemplateString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My String Is Here! has 18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raw string is delimited by a triple quote </a:t>
            </a:r>
            <a:r>
              <a:rPr lang="en-US" sz="3600" dirty="0" smtClean="0">
                <a:solidFill>
                  <a:schemeClr val="tx1"/>
                </a:solidFill>
              </a:rPr>
              <a:t>(""").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Raw </a:t>
            </a:r>
            <a:r>
              <a:rPr lang="en-US" sz="3600" dirty="0">
                <a:solidFill>
                  <a:schemeClr val="tx1"/>
                </a:solidFill>
              </a:rPr>
              <a:t>strings can contain newlines and any other characters.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77624" y="3865380"/>
            <a:ext cx="663675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fooRawString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 name : String)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println("Hello, world!")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fooRawString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For a variable to hold null it must be explicitly specified as </a:t>
            </a:r>
            <a:r>
              <a:rPr lang="en-US" sz="3600" dirty="0" err="1" smtClean="0">
                <a:solidFill>
                  <a:schemeClr val="tx1"/>
                </a:solidFill>
              </a:rPr>
              <a:t>nullable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variable can be specified as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by appending a ? to its </a:t>
            </a:r>
            <a:r>
              <a:rPr lang="en-US" sz="3600" dirty="0" smtClean="0">
                <a:solidFill>
                  <a:schemeClr val="tx1"/>
                </a:solidFill>
              </a:rPr>
              <a:t>type.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We </a:t>
            </a:r>
            <a:r>
              <a:rPr lang="en-US" sz="3600" dirty="0">
                <a:solidFill>
                  <a:schemeClr val="tx1"/>
                </a:solidFill>
              </a:rPr>
              <a:t>can access a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variable by using the </a:t>
            </a:r>
            <a:r>
              <a:rPr lang="en-US" sz="3600" dirty="0" smtClean="0">
                <a:solidFill>
                  <a:schemeClr val="tx1"/>
                </a:solidFill>
              </a:rPr>
              <a:t>?.</a:t>
            </a:r>
            <a:r>
              <a:rPr lang="ar-EG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operator.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We </a:t>
            </a:r>
            <a:r>
              <a:rPr lang="en-US" sz="3600" dirty="0">
                <a:solidFill>
                  <a:schemeClr val="tx1"/>
                </a:solidFill>
              </a:rPr>
              <a:t>can use the ?: operator to specify an alternative value to </a:t>
            </a:r>
            <a:r>
              <a:rPr lang="en-US" sz="3600" dirty="0" smtClean="0">
                <a:solidFill>
                  <a:schemeClr val="tx1"/>
                </a:solidFill>
              </a:rPr>
              <a:t>use if </a:t>
            </a:r>
            <a:r>
              <a:rPr lang="en-US" sz="3600" dirty="0">
                <a:solidFill>
                  <a:schemeClr val="tx1"/>
                </a:solidFill>
              </a:rPr>
              <a:t>a variable is null.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0242" y="1764890"/>
            <a:ext cx="811151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3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 ?: 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3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null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 ?: 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-1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Functions can be declared using the "fun" </a:t>
            </a:r>
            <a:r>
              <a:rPr lang="en-US" sz="3600" dirty="0" smtClean="0">
                <a:solidFill>
                  <a:schemeClr val="tx1"/>
                </a:solidFill>
              </a:rPr>
              <a:t>keyword.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Function </a:t>
            </a:r>
            <a:r>
              <a:rPr lang="en-US" sz="3600" dirty="0">
                <a:solidFill>
                  <a:schemeClr val="tx1"/>
                </a:solidFill>
              </a:rPr>
              <a:t>arguments are specified in brackets after the function </a:t>
            </a:r>
            <a:r>
              <a:rPr lang="en-US" sz="3600" dirty="0" smtClean="0">
                <a:solidFill>
                  <a:schemeClr val="tx1"/>
                </a:solidFill>
              </a:rPr>
              <a:t>name.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Function </a:t>
            </a:r>
            <a:r>
              <a:rPr lang="en-US" sz="3600" dirty="0">
                <a:solidFill>
                  <a:schemeClr val="tx1"/>
                </a:solidFill>
              </a:rPr>
              <a:t>arguments can optionally have a default </a:t>
            </a:r>
            <a:r>
              <a:rPr lang="en-US" sz="3600" dirty="0" smtClean="0">
                <a:solidFill>
                  <a:schemeClr val="tx1"/>
                </a:solidFill>
              </a:rPr>
              <a:t>value.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function return type, if required, is specified after the arguments.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21903" y="4825290"/>
            <a:ext cx="763221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String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foo!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println(hello(name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"bar"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bar!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world!</a:t>
            </a: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Functions can be declared using the "fun" </a:t>
            </a:r>
            <a:r>
              <a:rPr lang="en-US" sz="3600" dirty="0" smtClean="0">
                <a:solidFill>
                  <a:schemeClr val="tx1"/>
                </a:solidFill>
              </a:rPr>
              <a:t>keyword.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Function </a:t>
            </a:r>
            <a:r>
              <a:rPr lang="en-US" sz="3600" dirty="0">
                <a:solidFill>
                  <a:schemeClr val="tx1"/>
                </a:solidFill>
              </a:rPr>
              <a:t>arguments are specified in brackets after the function </a:t>
            </a:r>
            <a:r>
              <a:rPr lang="en-US" sz="3600" dirty="0" smtClean="0">
                <a:solidFill>
                  <a:schemeClr val="tx1"/>
                </a:solidFill>
              </a:rPr>
              <a:t>name.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Function </a:t>
            </a:r>
            <a:r>
              <a:rPr lang="en-US" sz="3600" dirty="0">
                <a:solidFill>
                  <a:schemeClr val="tx1"/>
                </a:solidFill>
              </a:rPr>
              <a:t>arguments can optionally have a default </a:t>
            </a:r>
            <a:r>
              <a:rPr lang="en-US" sz="3600" dirty="0" smtClean="0">
                <a:solidFill>
                  <a:schemeClr val="tx1"/>
                </a:solidFill>
              </a:rPr>
              <a:t>value.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function return type, if required, is specified after the arguments.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21903" y="4825290"/>
            <a:ext cx="763221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String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foo!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println(hello(name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"bar"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bar!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world!</a:t>
            </a: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function parameter may be marked with the "</a:t>
            </a:r>
            <a:r>
              <a:rPr lang="en-US" sz="3600" dirty="0" err="1">
                <a:solidFill>
                  <a:schemeClr val="tx1"/>
                </a:solidFill>
              </a:rPr>
              <a:t>vararg</a:t>
            </a:r>
            <a:r>
              <a:rPr lang="en-US" sz="3600" dirty="0">
                <a:solidFill>
                  <a:schemeClr val="tx1"/>
                </a:solidFill>
              </a:rPr>
              <a:t>" </a:t>
            </a:r>
            <a:r>
              <a:rPr lang="en-US" sz="3600" dirty="0" smtClean="0">
                <a:solidFill>
                  <a:schemeClr val="tx1"/>
                </a:solidFill>
              </a:rPr>
              <a:t>keyword to </a:t>
            </a:r>
            <a:r>
              <a:rPr lang="en-US" sz="3600" dirty="0">
                <a:solidFill>
                  <a:schemeClr val="tx1"/>
                </a:solidFill>
              </a:rPr>
              <a:t>allow a variable number of arguments to be passed to the function.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2572" y="3644120"/>
            <a:ext cx="818685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names: Int)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"Argument has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elements"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0 elements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1 elements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3 elements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Mohamed </a:t>
            </a:r>
            <a:r>
              <a:rPr lang="en-US" sz="4000" dirty="0" err="1" smtClean="0">
                <a:solidFill>
                  <a:schemeClr val="tx1"/>
                </a:solidFill>
              </a:rPr>
              <a:t>Wael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Senior Android developer @ Vodafone shared services Egypt.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Computer Science 2015, Mansoura University.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81" y="152022"/>
            <a:ext cx="2353219" cy="2353219"/>
          </a:xfrm>
          <a:prstGeom prst="rect">
            <a:avLst/>
          </a:prstGeom>
        </p:spPr>
      </p:pic>
      <p:pic>
        <p:nvPicPr>
          <p:cNvPr id="41" name="Picture 4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51" y="4400355"/>
            <a:ext cx="826879" cy="82687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003208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linkClick r:id="rId4"/>
              </a:rPr>
              <a:t>MohamedWael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1083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6"/>
              </a:rPr>
              <a:t>iMohamedWael</a:t>
            </a:r>
            <a:endParaRPr lang="en-US" dirty="0"/>
          </a:p>
        </p:txBody>
      </p:sp>
      <p:pic>
        <p:nvPicPr>
          <p:cNvPr id="44" name="Picture 4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68" y="4258406"/>
            <a:ext cx="1001871" cy="100187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30894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8"/>
              </a:rPr>
              <a:t>MohamedWael</a:t>
            </a:r>
            <a:endParaRPr lang="en-US" dirty="0"/>
          </a:p>
        </p:txBody>
      </p:sp>
      <p:pic>
        <p:nvPicPr>
          <p:cNvPr id="46" name="Picture 4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55" y="4447153"/>
            <a:ext cx="813124" cy="8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When a function consists of a single expression then the curly brackets </a:t>
            </a:r>
            <a:r>
              <a:rPr lang="en-US" sz="3600" dirty="0" smtClean="0">
                <a:solidFill>
                  <a:schemeClr val="tx1"/>
                </a:solidFill>
              </a:rPr>
              <a:t>can be </a:t>
            </a:r>
            <a:r>
              <a:rPr lang="en-US" sz="3600" dirty="0">
                <a:solidFill>
                  <a:schemeClr val="tx1"/>
                </a:solidFill>
              </a:rPr>
              <a:t>omitted. The body is specified after a = symbol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If </a:t>
            </a:r>
            <a:r>
              <a:rPr lang="en-US" sz="3600" dirty="0">
                <a:solidFill>
                  <a:schemeClr val="tx1"/>
                </a:solidFill>
              </a:rPr>
              <a:t>the return type can be inferred then we don't need to specify it.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6734" y="3605483"/>
            <a:ext cx="587853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Int): Boolean = x 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println(odd(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println(odd(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72287" y="5580663"/>
            <a:ext cx="464742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Int) = x 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Kotlin, functions are first-class citizen.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It </a:t>
            </a:r>
            <a:r>
              <a:rPr lang="en-US" sz="3600" dirty="0">
                <a:solidFill>
                  <a:schemeClr val="tx1"/>
                </a:solidFill>
              </a:rPr>
              <a:t>means that functions can be assigned to the variables, passed as an arguments or returned from another function.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While </a:t>
            </a:r>
            <a:r>
              <a:rPr lang="en-US" sz="3600" dirty="0">
                <a:solidFill>
                  <a:schemeClr val="tx1"/>
                </a:solidFill>
              </a:rPr>
              <a:t>Kotlin is statically typed, to make it possible, functions need to have a type. It exists and it is called function </a:t>
            </a:r>
            <a:r>
              <a:rPr lang="en-US" sz="3600" dirty="0" smtClean="0">
                <a:solidFill>
                  <a:schemeClr val="tx1"/>
                </a:solidFill>
              </a:rPr>
              <a:t>type.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nothing useful (Unit) and takes no arguments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Int and takes single argument of type Int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     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another function that returns nothing useful (Unit). Both functions take no arguments.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463" y="2045852"/>
            <a:ext cx="165942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()-&gt;Unit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463" y="3140215"/>
            <a:ext cx="202811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(Int)-&gt;Int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20463" y="4224741"/>
            <a:ext cx="239681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()-&gt;()-&gt;Unit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 type is just a syntactic sugar for an interface, but the interface cannot be used explicitly. Nevertheless we can use function types like interfaces, what includes using them as type arguments or implementing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20189" y="3965695"/>
            <a:ext cx="4751622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() -&gt; Unit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am called"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function()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Prints: I am called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Functions can take functions as arguments and return functions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Named functions can be specified as arguments using the :: operator.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10349" y="3056397"/>
            <a:ext cx="757130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(f: (Int) -&gt; Boolean): (Int) -&gt; Boolean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f.invoke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rmAutofit lnSpcReduction="10000"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hlinkClick r:id="rId2"/>
              </a:rPr>
              <a:t>https://kotlinlang.org/docs/reference/</a:t>
            </a:r>
            <a:endParaRPr lang="en-US" sz="3200" dirty="0">
              <a:solidFill>
                <a:schemeClr val="tx1"/>
              </a:solidFill>
              <a:hlinkClick r:id="rId3"/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3200" dirty="0">
                <a:solidFill>
                  <a:schemeClr val="tx1"/>
                </a:solidFill>
                <a:hlinkClick r:id="rId3"/>
              </a:rPr>
              <a:t>://en.wikipedia.org/wiki/Kotlin_(programming_language</a:t>
            </a:r>
            <a:r>
              <a:rPr lang="en-US" sz="3200" dirty="0" smtClean="0">
                <a:solidFill>
                  <a:schemeClr val="tx1"/>
                </a:solidFill>
                <a:hlinkClick r:id="rId3"/>
              </a:rPr>
              <a:t>)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chemeClr val="tx1"/>
                </a:solidFill>
                <a:hlinkClick r:id="rId4"/>
              </a:rPr>
              <a:t>stackoverflow.com/questions/1517582/what-is-the-difference-between-statically-typed-and-dynamically-typed-languages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hlinkClick r:id="rId5"/>
              </a:rPr>
              <a:t>https://www.xenonstack.com/blog/overview-kotlin-comparison-kotlin-java</a:t>
            </a:r>
            <a:r>
              <a:rPr lang="en-US" sz="3200" dirty="0" smtClean="0">
                <a:solidFill>
                  <a:schemeClr val="tx1"/>
                </a:solidFill>
                <a:hlinkClick r:id="rId5"/>
              </a:rPr>
              <a:t>/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hlinkClick r:id="rId6"/>
              </a:rPr>
              <a:t>https://blog.kotlin-academy.com/kotlin-programmer-dictionary-function-type-vs-function-literal-vs-lambda-expression-vs-anonymous-edc97e8873e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2609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is a cross-platform, statically typed, general-purpose programming language with type inference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Developed by JetBrains, the creator of the android studio.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October 2017, Kotlin is officially supported by Google for Android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mainly targets the JVM, but also compiles to JavaScript or native code.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is Open Source and it costs nothing to adopt.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can be learned </a:t>
            </a:r>
            <a:r>
              <a:rPr lang="en-US" sz="3600" dirty="0" smtClean="0">
                <a:solidFill>
                  <a:schemeClr val="tx1"/>
                </a:solidFill>
              </a:rPr>
              <a:t>easily. </a:t>
            </a:r>
            <a:r>
              <a:rPr lang="en-US" sz="3600" dirty="0">
                <a:solidFill>
                  <a:schemeClr val="tx1"/>
                </a:solidFill>
              </a:rPr>
              <a:t>It can be learned easily by simply reading the </a:t>
            </a:r>
            <a:r>
              <a:rPr lang="en-US" sz="3600" dirty="0">
                <a:solidFill>
                  <a:schemeClr val="tx1"/>
                </a:solidFill>
                <a:hlinkClick r:id="rId3"/>
              </a:rPr>
              <a:t>language reference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syntax is clean and intuitive(easy to use and understand).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Type </a:t>
            </a:r>
            <a:r>
              <a:rPr lang="en-US" sz="3600" dirty="0">
                <a:solidFill>
                  <a:schemeClr val="tx1"/>
                </a:solidFill>
              </a:rPr>
              <a:t>inference allows its syntax to be more concise.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Statically typed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language is statically typed if the type of a variable is known at compile time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main advantage here is that all kinds of checking can be done by the compiler, and therefore a lot of trivial bugs are caught at a very early stage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Examples: C, C++, Java, Rust, Go, </a:t>
            </a:r>
            <a:r>
              <a:rPr lang="en-US" sz="3600" dirty="0" smtClean="0">
                <a:solidFill>
                  <a:schemeClr val="tx1"/>
                </a:solidFill>
              </a:rPr>
              <a:t>Scala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53440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Statically typed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0613" y="2157731"/>
            <a:ext cx="985077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Java Code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//explicit declaration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//use the variables anywhere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0612" y="4212566"/>
            <a:ext cx="985077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Kotlin Code*/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 Int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 Int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Kotlin compiles to JVM bytecode or </a:t>
            </a:r>
            <a:r>
              <a:rPr lang="en-US" sz="3600" b="1" dirty="0" smtClean="0">
                <a:solidFill>
                  <a:schemeClr val="tx1"/>
                </a:solidFill>
              </a:rPr>
              <a:t>JavaScript: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Like </a:t>
            </a:r>
            <a:r>
              <a:rPr lang="en-US" sz="3600" dirty="0">
                <a:solidFill>
                  <a:schemeClr val="tx1"/>
                </a:solidFill>
              </a:rPr>
              <a:t>Java, Bytecode is the compiled format for Kotlin programs also.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Bytecode </a:t>
            </a:r>
            <a:r>
              <a:rPr lang="en-US" sz="3600" dirty="0">
                <a:solidFill>
                  <a:schemeClr val="tx1"/>
                </a:solidFill>
              </a:rPr>
              <a:t>means Programming code that, once compiled, is run through a virtual machine instead of the computer’s processor. 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3346</TotalTime>
  <Words>1405</Words>
  <Application>Microsoft Office PowerPoint</Application>
  <PresentationFormat>Widescreen</PresentationFormat>
  <Paragraphs>184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menlo</vt:lpstr>
      <vt:lpstr>Times New Roman</vt:lpstr>
      <vt:lpstr>Metropolitan</vt:lpstr>
      <vt:lpstr>Code</vt:lpstr>
      <vt:lpstr>PowerPoint Presentation</vt:lpstr>
      <vt:lpstr>Introduction to Kotlin for android developers</vt:lpstr>
      <vt:lpstr>About me</vt:lpstr>
      <vt:lpstr>What is Kotlin</vt:lpstr>
      <vt:lpstr>What is Kotlin</vt:lpstr>
      <vt:lpstr>Statically typed languages</vt:lpstr>
      <vt:lpstr>PowerPoint Presentation</vt:lpstr>
      <vt:lpstr>Statically typed languages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Kotlin file extention</vt:lpstr>
      <vt:lpstr>PowerPoint Presentation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Resources</vt:lpstr>
      <vt:lpstr>PowerPoint Presentation</vt:lpstr>
    </vt:vector>
  </TitlesOfParts>
  <Company>Vodafone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 for android developers</dc:title>
  <dc:creator>Abdel Sattar, Mohamed, Vodafone Group</dc:creator>
  <cp:lastModifiedBy>Mohamed Wael</cp:lastModifiedBy>
  <cp:revision>39</cp:revision>
  <dcterms:created xsi:type="dcterms:W3CDTF">2019-03-27T17:49:10Z</dcterms:created>
  <dcterms:modified xsi:type="dcterms:W3CDTF">2019-04-01T23:36:10Z</dcterms:modified>
</cp:coreProperties>
</file>