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  <p:sldMasterId id="2147483798" r:id="rId2"/>
  </p:sldMasterIdLst>
  <p:notesMasterIdLst>
    <p:notesMasterId r:id="rId67"/>
  </p:notesMasterIdLst>
  <p:handoutMasterIdLst>
    <p:handoutMasterId r:id="rId68"/>
  </p:handoutMasterIdLst>
  <p:sldIdLst>
    <p:sldId id="259" r:id="rId3"/>
    <p:sldId id="256" r:id="rId4"/>
    <p:sldId id="257" r:id="rId5"/>
    <p:sldId id="258" r:id="rId6"/>
    <p:sldId id="323" r:id="rId7"/>
    <p:sldId id="268" r:id="rId8"/>
    <p:sldId id="267" r:id="rId9"/>
    <p:sldId id="269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73" r:id="rId20"/>
    <p:sldId id="260" r:id="rId21"/>
    <p:sldId id="272" r:id="rId22"/>
    <p:sldId id="270" r:id="rId23"/>
    <p:sldId id="282" r:id="rId24"/>
    <p:sldId id="283" r:id="rId25"/>
    <p:sldId id="321" r:id="rId26"/>
    <p:sldId id="285" r:id="rId27"/>
    <p:sldId id="284" r:id="rId28"/>
    <p:sldId id="286" r:id="rId29"/>
    <p:sldId id="287" r:id="rId30"/>
    <p:sldId id="288" r:id="rId31"/>
    <p:sldId id="290" r:id="rId32"/>
    <p:sldId id="291" r:id="rId33"/>
    <p:sldId id="322" r:id="rId34"/>
    <p:sldId id="292" r:id="rId35"/>
    <p:sldId id="294" r:id="rId36"/>
    <p:sldId id="295" r:id="rId37"/>
    <p:sldId id="296" r:id="rId38"/>
    <p:sldId id="293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24" r:id="rId49"/>
    <p:sldId id="308" r:id="rId50"/>
    <p:sldId id="325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262" r:id="rId64"/>
    <p:sldId id="326" r:id="rId65"/>
    <p:sldId id="263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24E2"/>
    <a:srgbClr val="742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58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B9914-D8B1-45B6-B0C2-150AE79298B8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83D4-AAA9-4CC1-ADF3-A5504B02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96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CE434-5C00-4C33-ABCD-F82809DC1FF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1C49F-1507-4DEE-B8F2-3129C835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1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0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2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1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00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7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35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95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47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39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6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7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3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69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3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1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5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35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1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44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9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39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5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443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6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69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45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9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771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877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461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24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671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58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29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490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480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811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97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942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811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169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289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88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53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471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3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384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18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50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18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51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7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6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42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365125"/>
            <a:ext cx="10515600" cy="6160219"/>
          </a:xfrm>
          <a:prstGeom prst="rect">
            <a:avLst/>
          </a:prstGeom>
        </p:spPr>
        <p:txBody>
          <a:bodyPr lIns="9144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A9B7C6"/>
                </a:solidFill>
                <a:latin typeface="menlo" charset="0"/>
              </a:defRPr>
            </a:lvl1pPr>
          </a:lstStyle>
          <a:p>
            <a:pPr marL="114300" marR="0" lvl="0" indent="-1143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Code code code slide</a:t>
            </a:r>
            <a:br>
              <a:rPr lang="en-US" dirty="0" smtClean="0"/>
            </a:br>
            <a:r>
              <a:rPr lang="en-US" dirty="0" smtClean="0"/>
              <a:t>Second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9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60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7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2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11424" y="440668"/>
            <a:ext cx="10515600" cy="6012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marR="0" lvl="0" indent="-1143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Code code code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A9B7C6"/>
          </a:solidFill>
          <a:latin typeface="menlo" charset="0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mohamedwae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imohamedwael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MohamedWael" TargetMode="Externa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otlinlang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kotlin.link/" TargetMode="External"/><Relationship Id="rId4" Type="http://schemas.openxmlformats.org/officeDocument/2006/relationships/hyperlink" Target="https://kotlinlang.org/docs/reference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Kotlin_(programming_language)" TargetMode="External"/><Relationship Id="rId7" Type="http://schemas.openxmlformats.org/officeDocument/2006/relationships/hyperlink" Target="https://blog.kotlin-academy.com/kotlin-programmer-dictionary-2cb67fff1fe2" TargetMode="External"/><Relationship Id="rId2" Type="http://schemas.openxmlformats.org/officeDocument/2006/relationships/hyperlink" Target="https://kotlinlang.org/docs/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kotlin-academy.com/kotlin-programmer-dictionary-function-type-vs-function-literal-vs-lambda-expression-vs-anonymous-edc97e8873e" TargetMode="External"/><Relationship Id="rId5" Type="http://schemas.openxmlformats.org/officeDocument/2006/relationships/hyperlink" Target="https://www.xenonstack.com/blog/overview-kotlin-comparison-kotlin-java/" TargetMode="External"/><Relationship Id="rId4" Type="http://schemas.openxmlformats.org/officeDocument/2006/relationships/hyperlink" Target="https://stackoverflow.com/questions/1517582/what-is-the-difference-between-statically-typed-and-dynamically-typed-languages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1999" cy="4572000"/>
          </a:xfrm>
          <a:solidFill>
            <a:srgbClr val="7426EF"/>
          </a:solidFill>
        </p:spPr>
      </p:pic>
    </p:spTree>
    <p:extLst>
      <p:ext uri="{BB962C8B-B14F-4D97-AF65-F5344CB8AC3E}">
        <p14:creationId xmlns:p14="http://schemas.microsoft.com/office/powerpoint/2010/main" val="25696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Kotlin compiles to JVM bytecode or </a:t>
            </a:r>
            <a:r>
              <a:rPr lang="en-US" sz="3600" b="1" dirty="0" smtClean="0">
                <a:solidFill>
                  <a:schemeClr val="tx1"/>
                </a:solidFill>
              </a:rPr>
              <a:t>JavaScript: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Like </a:t>
            </a:r>
            <a:r>
              <a:rPr lang="en-US" sz="3600" dirty="0">
                <a:solidFill>
                  <a:schemeClr val="tx1"/>
                </a:solidFill>
              </a:rPr>
              <a:t>Java, Bytecode is the compiled format for Kotlin programs also.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Bytecode </a:t>
            </a:r>
            <a:r>
              <a:rPr lang="en-US" sz="3600" dirty="0">
                <a:solidFill>
                  <a:schemeClr val="tx1"/>
                </a:solidFill>
              </a:rPr>
              <a:t>means Programming code that, once compiled, is run through a virtual machine instead of the computer’s processor. 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lvl="0" indent="-228600">
              <a:buFont typeface="Arial" pitchFamily="34" charset="0"/>
              <a:buChar char="•"/>
            </a:pPr>
            <a:r>
              <a:rPr lang="en-US" sz="3600" b="1" dirty="0">
                <a:solidFill>
                  <a:prstClr val="white"/>
                </a:solidFill>
              </a:rPr>
              <a:t>Kotlin compiles to JVM bytecode or JavaScript</a:t>
            </a:r>
            <a:r>
              <a:rPr lang="en-US" sz="3600" b="1" dirty="0" smtClean="0">
                <a:solidFill>
                  <a:prstClr val="white"/>
                </a:solidFill>
              </a:rPr>
              <a:t>: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By </a:t>
            </a:r>
            <a:r>
              <a:rPr lang="en-US" sz="3600" dirty="0">
                <a:solidFill>
                  <a:schemeClr val="tx1"/>
                </a:solidFill>
              </a:rPr>
              <a:t>using this approach, source code can be run on any platform once it has been compiled and run through the virtual machine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Once a </a:t>
            </a:r>
            <a:r>
              <a:rPr lang="en-US" sz="3600" dirty="0" err="1">
                <a:solidFill>
                  <a:schemeClr val="tx1"/>
                </a:solidFill>
              </a:rPr>
              <a:t>kotlin</a:t>
            </a:r>
            <a:r>
              <a:rPr lang="en-US" sz="3600" dirty="0">
                <a:solidFill>
                  <a:schemeClr val="tx1"/>
                </a:solidFill>
              </a:rPr>
              <a:t> program has been converted to bytecode, it can be transferred across a network and executed by JVM(Java Virtual Machine</a:t>
            </a:r>
            <a:r>
              <a:rPr lang="en-US" sz="3600" dirty="0" smtClean="0">
                <a:solidFill>
                  <a:schemeClr val="tx1"/>
                </a:solidFill>
              </a:rPr>
              <a:t>).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Kotlin programs can use all existing Java Frameworks and </a:t>
            </a:r>
            <a:r>
              <a:rPr lang="en-US" sz="3600" b="1" dirty="0" smtClean="0">
                <a:solidFill>
                  <a:schemeClr val="tx1"/>
                </a:solidFill>
              </a:rPr>
              <a:t>Libraries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Kotlin </a:t>
            </a:r>
            <a:r>
              <a:rPr lang="en-US" sz="3600" dirty="0">
                <a:solidFill>
                  <a:schemeClr val="tx1"/>
                </a:solidFill>
              </a:rPr>
              <a:t>programs can use all existing java frameworks and libraries, even advanced frameworks that rely on annotation processing.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main important thing about </a:t>
            </a:r>
            <a:r>
              <a:rPr lang="en-US" sz="3600" dirty="0" err="1">
                <a:solidFill>
                  <a:schemeClr val="tx1"/>
                </a:solidFill>
              </a:rPr>
              <a:t>kotlin</a:t>
            </a:r>
            <a:r>
              <a:rPr lang="en-US" sz="3600" dirty="0">
                <a:solidFill>
                  <a:schemeClr val="tx1"/>
                </a:solidFill>
              </a:rPr>
              <a:t> language is that it can easily integrate with Maven, </a:t>
            </a:r>
            <a:r>
              <a:rPr lang="en-US" sz="3600" dirty="0" err="1">
                <a:solidFill>
                  <a:schemeClr val="tx1"/>
                </a:solidFill>
              </a:rPr>
              <a:t>Gradle</a:t>
            </a:r>
            <a:r>
              <a:rPr lang="en-US" sz="3600" dirty="0">
                <a:solidFill>
                  <a:schemeClr val="tx1"/>
                </a:solidFill>
              </a:rPr>
              <a:t> and other build systems.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1680"/>
            <a:ext cx="6953250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tx1"/>
                </a:solidFill>
              </a:rPr>
              <a:t>Kotlin’s</a:t>
            </a:r>
            <a:r>
              <a:rPr lang="en-US" sz="3600" b="1" dirty="0">
                <a:solidFill>
                  <a:schemeClr val="tx1"/>
                </a:solidFill>
              </a:rPr>
              <a:t> null-safety is </a:t>
            </a:r>
            <a:r>
              <a:rPr lang="en-US" sz="3600" b="1" dirty="0" smtClean="0">
                <a:solidFill>
                  <a:schemeClr val="tx1"/>
                </a:solidFill>
              </a:rPr>
              <a:t>great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Now </a:t>
            </a:r>
            <a:r>
              <a:rPr lang="en-US" sz="3600" dirty="0">
                <a:solidFill>
                  <a:schemeClr val="tx1"/>
                </a:solidFill>
              </a:rPr>
              <a:t>get rid of </a:t>
            </a:r>
            <a:r>
              <a:rPr lang="en-US" sz="3600" dirty="0" err="1" smtClean="0">
                <a:solidFill>
                  <a:schemeClr val="tx1"/>
                </a:solidFill>
              </a:rPr>
              <a:t>NullPointerException</a:t>
            </a:r>
            <a:r>
              <a:rPr lang="en-US" sz="3600" dirty="0" smtClean="0">
                <a:solidFill>
                  <a:schemeClr val="tx1"/>
                </a:solidFill>
              </a:rPr>
              <a:t>. </a:t>
            </a:r>
            <a:r>
              <a:rPr lang="en-US" sz="3600" dirty="0">
                <a:solidFill>
                  <a:schemeClr val="tx1"/>
                </a:solidFill>
              </a:rPr>
              <a:t>This type of system helps us to avoid null pointer exceptions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1957452"/>
            <a:ext cx="5238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tx1"/>
                </a:solidFill>
              </a:rPr>
              <a:t>Kotlin’s</a:t>
            </a:r>
            <a:r>
              <a:rPr lang="en-US" sz="3600" b="1" dirty="0">
                <a:solidFill>
                  <a:schemeClr val="tx1"/>
                </a:solidFill>
              </a:rPr>
              <a:t> null-safety is </a:t>
            </a:r>
            <a:r>
              <a:rPr lang="en-US" sz="3600" b="1" dirty="0" smtClean="0">
                <a:solidFill>
                  <a:schemeClr val="tx1"/>
                </a:solidFill>
              </a:rPr>
              <a:t>great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Kotlin the system simply refuses to compile code that tries to assign or return null. Consider the following </a:t>
            </a:r>
            <a:r>
              <a:rPr lang="en-US" sz="3600" dirty="0" smtClean="0">
                <a:solidFill>
                  <a:schemeClr val="tx1"/>
                </a:solidFill>
              </a:rPr>
              <a:t>example:</a:t>
            </a: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8955" y="4265676"/>
            <a:ext cx="1119409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 String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tries to assign null, won’t compile.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String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tries to return null, won’t compile.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But, what if we need </a:t>
            </a:r>
            <a:r>
              <a:rPr lang="en-US" sz="3600" b="1" dirty="0" err="1" smtClean="0">
                <a:solidFill>
                  <a:schemeClr val="tx1"/>
                </a:solidFill>
              </a:rPr>
              <a:t>nullability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In </a:t>
            </a:r>
            <a:r>
              <a:rPr lang="en-US" sz="3600" dirty="0">
                <a:solidFill>
                  <a:schemeClr val="tx1"/>
                </a:solidFill>
              </a:rPr>
              <a:t>some special cases if we need </a:t>
            </a:r>
            <a:r>
              <a:rPr lang="en-US" sz="3600" dirty="0" err="1">
                <a:solidFill>
                  <a:schemeClr val="tx1"/>
                </a:solidFill>
              </a:rPr>
              <a:t>nullability</a:t>
            </a:r>
            <a:r>
              <a:rPr lang="en-US" sz="3600" dirty="0">
                <a:solidFill>
                  <a:schemeClr val="tx1"/>
                </a:solidFill>
              </a:rPr>
              <a:t> in our program then we have to ask Kotlin very nicely.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Every </a:t>
            </a:r>
            <a:r>
              <a:rPr lang="en-US" sz="3600" dirty="0" err="1">
                <a:solidFill>
                  <a:schemeClr val="tx1"/>
                </a:solidFill>
              </a:rPr>
              <a:t>Nullable</a:t>
            </a:r>
            <a:r>
              <a:rPr lang="en-US" sz="3600" dirty="0">
                <a:solidFill>
                  <a:schemeClr val="tx1"/>
                </a:solidFill>
              </a:rPr>
              <a:t> type require some special care and treatment. We can’t treat them the same way </a:t>
            </a:r>
            <a:r>
              <a:rPr lang="en-US" sz="3600" dirty="0" smtClean="0">
                <a:solidFill>
                  <a:schemeClr val="tx1"/>
                </a:solidFill>
              </a:rPr>
              <a:t>as </a:t>
            </a:r>
            <a:r>
              <a:rPr lang="en-US" sz="3600" dirty="0">
                <a:solidFill>
                  <a:schemeClr val="tx1"/>
                </a:solidFill>
              </a:rPr>
              <a:t>non-</a:t>
            </a:r>
            <a:r>
              <a:rPr lang="en-US" sz="3600" dirty="0" err="1">
                <a:solidFill>
                  <a:schemeClr val="tx1"/>
                </a:solidFill>
              </a:rPr>
              <a:t>nullable</a:t>
            </a:r>
            <a:r>
              <a:rPr lang="en-US" sz="3600" dirty="0">
                <a:solidFill>
                  <a:schemeClr val="tx1"/>
                </a:solidFill>
              </a:rPr>
              <a:t> types and this is a very good thing.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But, what if we need </a:t>
            </a:r>
            <a:r>
              <a:rPr lang="en-US" sz="3600" b="1" dirty="0" err="1" smtClean="0">
                <a:solidFill>
                  <a:schemeClr val="tx1"/>
                </a:solidFill>
              </a:rPr>
              <a:t>nullability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We have to add “?” after the variable type. </a:t>
            </a:r>
            <a:r>
              <a:rPr lang="en-US" sz="3600" dirty="0" smtClean="0">
                <a:solidFill>
                  <a:schemeClr val="tx1"/>
                </a:solidFill>
              </a:rPr>
              <a:t>Kotlin </a:t>
            </a:r>
            <a:r>
              <a:rPr lang="en-US" sz="3600" dirty="0">
                <a:solidFill>
                  <a:schemeClr val="tx1"/>
                </a:solidFill>
              </a:rPr>
              <a:t>also fails at compile-time whenever a </a:t>
            </a:r>
            <a:r>
              <a:rPr lang="en-US" sz="3600" dirty="0" err="1">
                <a:solidFill>
                  <a:schemeClr val="tx1"/>
                </a:solidFill>
              </a:rPr>
              <a:t>NullPointerException</a:t>
            </a:r>
            <a:r>
              <a:rPr lang="en-US" sz="3600" dirty="0">
                <a:solidFill>
                  <a:schemeClr val="tx1"/>
                </a:solidFill>
              </a:rPr>
              <a:t> may be thrown at run-time. Consider the following example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5149" y="4761863"/>
            <a:ext cx="11841703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 String?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//assigned    null and it will compile   also.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String?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//returned null and it  will compile too.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But, what if we need </a:t>
            </a:r>
            <a:r>
              <a:rPr lang="en-US" sz="3600" b="1" dirty="0" err="1" smtClean="0">
                <a:solidFill>
                  <a:schemeClr val="tx1"/>
                </a:solidFill>
              </a:rPr>
              <a:t>nullability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48926" y="3222501"/>
            <a:ext cx="533992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won’t compile */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String?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7224" y="3222501"/>
            <a:ext cx="533992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correct way */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String?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Kotlin file </a:t>
            </a:r>
            <a:r>
              <a:rPr lang="en-US" dirty="0" err="1" smtClean="0"/>
              <a:t>extention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Filename extensions of the Java are .java, .class, .jar but on the other hand filename extensions of the Kotlin are .</a:t>
            </a:r>
            <a:r>
              <a:rPr lang="en-US" sz="3600" dirty="0" err="1">
                <a:solidFill>
                  <a:schemeClr val="tx1"/>
                </a:solidFill>
              </a:rPr>
              <a:t>kt</a:t>
            </a:r>
            <a:r>
              <a:rPr lang="en-US" sz="3600" dirty="0">
                <a:solidFill>
                  <a:schemeClr val="tx1"/>
                </a:solidFill>
              </a:rPr>
              <a:t> and .</a:t>
            </a:r>
            <a:r>
              <a:rPr lang="en-US" sz="3600" dirty="0" err="1">
                <a:solidFill>
                  <a:schemeClr val="tx1"/>
                </a:solidFill>
              </a:rPr>
              <a:t>kts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" y="1262655"/>
            <a:ext cx="10662920" cy="4332691"/>
          </a:xfrm>
        </p:spPr>
      </p:pic>
    </p:spTree>
    <p:extLst>
      <p:ext uri="{BB962C8B-B14F-4D97-AF65-F5344CB8AC3E}">
        <p14:creationId xmlns:p14="http://schemas.microsoft.com/office/powerpoint/2010/main" val="9388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Kotlin for android developers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7829"/>
            <a:ext cx="2490923" cy="24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entry point to a </a:t>
            </a:r>
            <a:r>
              <a:rPr lang="en-US" b="1" dirty="0" err="1"/>
              <a:t>Kotlin</a:t>
            </a:r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Like in Java, C and C++, the entry point to a Kotlin program is a function named “main”. Basically, it passed an array containing any command line </a:t>
            </a:r>
            <a:r>
              <a:rPr lang="en-US" sz="3600" dirty="0" smtClean="0">
                <a:solidFill>
                  <a:schemeClr val="tx1"/>
                </a:solidFill>
              </a:rPr>
              <a:t>arguments.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Consider </a:t>
            </a:r>
            <a:r>
              <a:rPr lang="en-US" sz="3600" dirty="0">
                <a:solidFill>
                  <a:schemeClr val="tx1"/>
                </a:solidFill>
              </a:rPr>
              <a:t>the following </a:t>
            </a:r>
            <a:r>
              <a:rPr lang="en-US" sz="3600" dirty="0" smtClean="0">
                <a:solidFill>
                  <a:schemeClr val="tx1"/>
                </a:solidFill>
              </a:rPr>
              <a:t>example: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680" y="4125549"/>
            <a:ext cx="11998798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//package level function, which return Unit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takes an array of string as parameter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//semicolons are optional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Comments and package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57224" y="1877442"/>
            <a:ext cx="10876695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Single-line comments start with //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Multi-line comments look like this.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"package" keyword works in the same way as in Java.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com.example.kotlin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Declaring values </a:t>
            </a:r>
            <a:r>
              <a:rPr lang="en-US" b="1" dirty="0" smtClean="0"/>
              <a:t>and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Declaring values is done using either "</a:t>
            </a:r>
            <a:r>
              <a:rPr lang="en-US" sz="3600" dirty="0" err="1">
                <a:solidFill>
                  <a:schemeClr val="tx1"/>
                </a:solidFill>
              </a:rPr>
              <a:t>var</a:t>
            </a:r>
            <a:r>
              <a:rPr lang="en-US" sz="3600" dirty="0">
                <a:solidFill>
                  <a:schemeClr val="tx1"/>
                </a:solidFill>
              </a:rPr>
              <a:t>" or "val</a:t>
            </a:r>
            <a:r>
              <a:rPr lang="en-US" sz="3600" dirty="0" smtClean="0">
                <a:solidFill>
                  <a:schemeClr val="tx1"/>
                </a:solidFill>
              </a:rPr>
              <a:t>".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"</a:t>
            </a:r>
            <a:r>
              <a:rPr lang="en-US" sz="3600" dirty="0">
                <a:solidFill>
                  <a:schemeClr val="tx1"/>
                </a:solidFill>
              </a:rPr>
              <a:t>val" declarations cannot be reassigned, whereas "</a:t>
            </a:r>
            <a:r>
              <a:rPr lang="en-US" sz="3600" dirty="0" err="1">
                <a:solidFill>
                  <a:schemeClr val="tx1"/>
                </a:solidFill>
              </a:rPr>
              <a:t>vars</a:t>
            </a:r>
            <a:r>
              <a:rPr lang="en-US" sz="3600" dirty="0">
                <a:solidFill>
                  <a:schemeClr val="tx1"/>
                </a:solidFill>
              </a:rPr>
              <a:t>" </a:t>
            </a:r>
            <a:r>
              <a:rPr lang="en-US" sz="3600" dirty="0" err="1">
                <a:solidFill>
                  <a:schemeClr val="tx1"/>
                </a:solidFill>
              </a:rPr>
              <a:t>can.Consider</a:t>
            </a:r>
            <a:r>
              <a:rPr lang="en-US" sz="3600" dirty="0">
                <a:solidFill>
                  <a:schemeClr val="tx1"/>
                </a:solidFill>
              </a:rPr>
              <a:t> the following </a:t>
            </a:r>
            <a:r>
              <a:rPr lang="en-US" sz="3600" dirty="0" smtClean="0">
                <a:solidFill>
                  <a:schemeClr val="tx1"/>
                </a:solidFill>
              </a:rPr>
              <a:t>example: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8955" y="4122987"/>
            <a:ext cx="11194090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fooVal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 cannot later reassign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something else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fooVar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can be reassigned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inference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most cases, Kotlin can determine what the type of a variable </a:t>
            </a:r>
            <a:r>
              <a:rPr lang="en-US" sz="3600" dirty="0" smtClean="0">
                <a:solidFill>
                  <a:schemeClr val="tx1"/>
                </a:solidFill>
              </a:rPr>
              <a:t>is, so </a:t>
            </a:r>
            <a:r>
              <a:rPr lang="en-US" sz="3600" dirty="0">
                <a:solidFill>
                  <a:schemeClr val="tx1"/>
                </a:solidFill>
              </a:rPr>
              <a:t>we don't have to explicitly specify it every </a:t>
            </a:r>
            <a:r>
              <a:rPr lang="en-US" sz="3600" dirty="0" smtClean="0">
                <a:solidFill>
                  <a:schemeClr val="tx1"/>
                </a:solidFill>
              </a:rPr>
              <a:t>time. We </a:t>
            </a:r>
            <a:r>
              <a:rPr lang="en-US" sz="3600" dirty="0">
                <a:solidFill>
                  <a:schemeClr val="tx1"/>
                </a:solidFill>
              </a:rPr>
              <a:t>can explicitly declare the type of a variable like so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Strings can be represented in a similar way as in </a:t>
            </a:r>
            <a:r>
              <a:rPr lang="en-US" sz="3600" dirty="0" smtClean="0">
                <a:solidFill>
                  <a:schemeClr val="tx1"/>
                </a:solidFill>
              </a:rPr>
              <a:t>Java. Escaping </a:t>
            </a:r>
            <a:r>
              <a:rPr lang="en-US" sz="3600" dirty="0">
                <a:solidFill>
                  <a:schemeClr val="tx1"/>
                </a:solidFill>
              </a:rPr>
              <a:t>is done with a backslash.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6716" y="3473661"/>
            <a:ext cx="3621504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Int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19216" y="5011341"/>
            <a:ext cx="8353569" cy="18466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fooString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String Is Here!"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barString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"Printing on a new line?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Problem!"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bazString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 you want to add a tab?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Problem!"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println(fooString)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println(barString)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println(bazString)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representation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Strings </a:t>
            </a:r>
            <a:r>
              <a:rPr lang="en-US" sz="3600" dirty="0">
                <a:solidFill>
                  <a:schemeClr val="tx1"/>
                </a:solidFill>
              </a:rPr>
              <a:t>can be represented in a similar way as in </a:t>
            </a:r>
            <a:r>
              <a:rPr lang="en-US" sz="3600" dirty="0" smtClean="0">
                <a:solidFill>
                  <a:schemeClr val="tx1"/>
                </a:solidFill>
              </a:rPr>
              <a:t>Java. Escaping </a:t>
            </a:r>
            <a:r>
              <a:rPr lang="en-US" sz="3600" dirty="0">
                <a:solidFill>
                  <a:schemeClr val="tx1"/>
                </a:solidFill>
              </a:rPr>
              <a:t>is done with a backslash.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24700" y="3296180"/>
            <a:ext cx="880241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fooString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String Is Here!"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barString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"Printing on a new line?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Problem!"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bazString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 you want to add a tab?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Problem!"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println(fooString)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println(barString)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println(bazString)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template expression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Strings can contain template </a:t>
            </a:r>
            <a:r>
              <a:rPr lang="en-US" sz="3600" dirty="0" smtClean="0">
                <a:solidFill>
                  <a:schemeClr val="tx1"/>
                </a:solidFill>
              </a:rPr>
              <a:t>expressions.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dirty="0">
                <a:solidFill>
                  <a:schemeClr val="tx1"/>
                </a:solidFill>
              </a:rPr>
              <a:t>template expression starts with a dollar sign </a:t>
            </a:r>
            <a:r>
              <a:rPr lang="en-US" sz="3600" dirty="0" smtClean="0">
                <a:solidFill>
                  <a:schemeClr val="tx1"/>
                </a:solidFill>
              </a:rPr>
              <a:t>($).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0633" y="3394099"/>
            <a:ext cx="11110734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fooTemplateString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fooString.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characters"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fooTemplateString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My String Is Here! has 18 characters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Raw </a:t>
            </a:r>
            <a:r>
              <a:rPr lang="en-US" b="1" dirty="0"/>
              <a:t>string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raw string is delimited by a triple quote </a:t>
            </a:r>
            <a:r>
              <a:rPr lang="en-US" sz="3600" dirty="0" smtClean="0">
                <a:solidFill>
                  <a:schemeClr val="tx1"/>
                </a:solidFill>
              </a:rPr>
              <a:t>(""").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Raw </a:t>
            </a:r>
            <a:r>
              <a:rPr lang="en-US" sz="3600" dirty="0">
                <a:solidFill>
                  <a:schemeClr val="tx1"/>
                </a:solidFill>
              </a:rPr>
              <a:t>strings can contain newlines and any other characters.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77624" y="3865380"/>
            <a:ext cx="663675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fooRawString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 name : String)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println("Hello, world!")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fooRawString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Nullable</a:t>
            </a:r>
            <a:r>
              <a:rPr lang="en-US" b="1" dirty="0" smtClean="0"/>
              <a:t>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For a variable to hold null it must be explicitly specified as </a:t>
            </a:r>
            <a:r>
              <a:rPr lang="en-US" sz="3600" dirty="0" err="1" smtClean="0">
                <a:solidFill>
                  <a:schemeClr val="tx1"/>
                </a:solidFill>
              </a:rPr>
              <a:t>nullable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dirty="0">
                <a:solidFill>
                  <a:schemeClr val="tx1"/>
                </a:solidFill>
              </a:rPr>
              <a:t>variable can be specified as </a:t>
            </a:r>
            <a:r>
              <a:rPr lang="en-US" sz="3600" dirty="0" err="1">
                <a:solidFill>
                  <a:schemeClr val="tx1"/>
                </a:solidFill>
              </a:rPr>
              <a:t>nullable</a:t>
            </a:r>
            <a:r>
              <a:rPr lang="en-US" sz="3600" dirty="0">
                <a:solidFill>
                  <a:schemeClr val="tx1"/>
                </a:solidFill>
              </a:rPr>
              <a:t> by appending a ? to its </a:t>
            </a:r>
            <a:r>
              <a:rPr lang="en-US" sz="3600" dirty="0" smtClean="0">
                <a:solidFill>
                  <a:schemeClr val="tx1"/>
                </a:solidFill>
              </a:rPr>
              <a:t>type.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We </a:t>
            </a:r>
            <a:r>
              <a:rPr lang="en-US" sz="3600" dirty="0">
                <a:solidFill>
                  <a:schemeClr val="tx1"/>
                </a:solidFill>
              </a:rPr>
              <a:t>can access a </a:t>
            </a:r>
            <a:r>
              <a:rPr lang="en-US" sz="3600" dirty="0" err="1">
                <a:solidFill>
                  <a:schemeClr val="tx1"/>
                </a:solidFill>
              </a:rPr>
              <a:t>nullable</a:t>
            </a:r>
            <a:r>
              <a:rPr lang="en-US" sz="3600" dirty="0">
                <a:solidFill>
                  <a:schemeClr val="tx1"/>
                </a:solidFill>
              </a:rPr>
              <a:t> variable by using the </a:t>
            </a:r>
            <a:r>
              <a:rPr lang="en-US" sz="3600" dirty="0" smtClean="0">
                <a:solidFill>
                  <a:schemeClr val="tx1"/>
                </a:solidFill>
              </a:rPr>
              <a:t>?.</a:t>
            </a:r>
            <a:r>
              <a:rPr lang="ar-EG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operator.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We </a:t>
            </a:r>
            <a:r>
              <a:rPr lang="en-US" sz="3600" dirty="0">
                <a:solidFill>
                  <a:schemeClr val="tx1"/>
                </a:solidFill>
              </a:rPr>
              <a:t>can use the ?: operator to specify an alternative value to </a:t>
            </a:r>
            <a:r>
              <a:rPr lang="en-US" sz="3600" dirty="0" smtClean="0">
                <a:solidFill>
                  <a:schemeClr val="tx1"/>
                </a:solidFill>
              </a:rPr>
              <a:t>use if </a:t>
            </a:r>
            <a:r>
              <a:rPr lang="en-US" sz="3600" dirty="0">
                <a:solidFill>
                  <a:schemeClr val="tx1"/>
                </a:solidFill>
              </a:rPr>
              <a:t>a variable is null.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Nullable</a:t>
            </a:r>
            <a:r>
              <a:rPr lang="en-US" b="1" dirty="0" smtClean="0"/>
              <a:t> Type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40242" y="1764890"/>
            <a:ext cx="811151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String?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?.length)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3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?.length ?: 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3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?.length)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null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?.length ?: 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-1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</a:t>
            </a:r>
            <a:r>
              <a:rPr lang="en-US" b="1" dirty="0" smtClean="0"/>
              <a:t>declaration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Functions can be declared using the "fun" </a:t>
            </a:r>
            <a:r>
              <a:rPr lang="en-US" sz="3600" dirty="0" smtClean="0">
                <a:solidFill>
                  <a:schemeClr val="tx1"/>
                </a:solidFill>
              </a:rPr>
              <a:t>keyword.</a:t>
            </a:r>
            <a:endParaRPr lang="ar-EG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Function </a:t>
            </a:r>
            <a:r>
              <a:rPr lang="en-US" sz="3600" dirty="0">
                <a:solidFill>
                  <a:schemeClr val="tx1"/>
                </a:solidFill>
              </a:rPr>
              <a:t>arguments are specified in brackets after the function </a:t>
            </a:r>
            <a:r>
              <a:rPr lang="en-US" sz="3600" dirty="0" smtClean="0">
                <a:solidFill>
                  <a:schemeClr val="tx1"/>
                </a:solidFill>
              </a:rPr>
              <a:t>name.</a:t>
            </a:r>
            <a:endParaRPr lang="ar-EG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Function </a:t>
            </a:r>
            <a:r>
              <a:rPr lang="en-US" sz="3600" dirty="0">
                <a:solidFill>
                  <a:schemeClr val="tx1"/>
                </a:solidFill>
              </a:rPr>
              <a:t>arguments can optionally have a default </a:t>
            </a:r>
            <a:r>
              <a:rPr lang="en-US" sz="3600" dirty="0" smtClean="0">
                <a:solidFill>
                  <a:schemeClr val="tx1"/>
                </a:solidFill>
              </a:rPr>
              <a:t>value.</a:t>
            </a:r>
            <a:endParaRPr lang="ar-EG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function return type, if required, is specified after the arguments.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21903" y="4825290"/>
            <a:ext cx="763221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String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String 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println(hello(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Hello, foo!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println(hello(name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"bar"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Hello, bar!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println(hello())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Hello, world!</a:t>
            </a: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Mohamed </a:t>
            </a:r>
            <a:r>
              <a:rPr lang="en-US" sz="4000" dirty="0" err="1" smtClean="0">
                <a:solidFill>
                  <a:schemeClr val="tx1"/>
                </a:solidFill>
              </a:rPr>
              <a:t>Wael</a:t>
            </a:r>
            <a:endParaRPr lang="en-US" sz="40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Senior Android developer @ Vodafone shared services Egypt.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Computer Science 2015, Mansoura University.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781" y="152022"/>
            <a:ext cx="2353219" cy="2353219"/>
          </a:xfrm>
          <a:prstGeom prst="rect">
            <a:avLst/>
          </a:prstGeom>
        </p:spPr>
      </p:pic>
      <p:pic>
        <p:nvPicPr>
          <p:cNvPr id="41" name="Picture 40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651" y="4400355"/>
            <a:ext cx="826879" cy="82687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003208" y="5354994"/>
            <a:ext cx="1767840" cy="348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linkClick r:id="rId4"/>
              </a:rPr>
              <a:t>MohamedWael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10830" y="5354994"/>
            <a:ext cx="1767840" cy="348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6"/>
              </a:rPr>
              <a:t>iMohamedWael</a:t>
            </a:r>
            <a:endParaRPr lang="en-US" dirty="0"/>
          </a:p>
        </p:txBody>
      </p:sp>
      <p:pic>
        <p:nvPicPr>
          <p:cNvPr id="44" name="Picture 43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68" y="4258406"/>
            <a:ext cx="1001871" cy="100187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308940" y="5354994"/>
            <a:ext cx="1767840" cy="348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8"/>
              </a:rPr>
              <a:t>MohamedWael</a:t>
            </a:r>
            <a:endParaRPr lang="en-US" dirty="0"/>
          </a:p>
        </p:txBody>
      </p:sp>
      <p:pic>
        <p:nvPicPr>
          <p:cNvPr id="46" name="Picture 4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55" y="4447153"/>
            <a:ext cx="813124" cy="8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"</a:t>
            </a:r>
            <a:r>
              <a:rPr lang="en-US" b="1" dirty="0" err="1"/>
              <a:t>vararg</a:t>
            </a:r>
            <a:r>
              <a:rPr lang="en-US" b="1" dirty="0"/>
              <a:t>" keyword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function parameter may be marked with the "</a:t>
            </a:r>
            <a:r>
              <a:rPr lang="en-US" sz="3600" dirty="0" err="1">
                <a:solidFill>
                  <a:schemeClr val="tx1"/>
                </a:solidFill>
              </a:rPr>
              <a:t>vararg</a:t>
            </a:r>
            <a:r>
              <a:rPr lang="en-US" sz="3600" dirty="0">
                <a:solidFill>
                  <a:schemeClr val="tx1"/>
                </a:solidFill>
              </a:rPr>
              <a:t>" </a:t>
            </a:r>
            <a:r>
              <a:rPr lang="en-US" sz="3600" dirty="0" smtClean="0">
                <a:solidFill>
                  <a:schemeClr val="tx1"/>
                </a:solidFill>
              </a:rPr>
              <a:t>keyword to </a:t>
            </a:r>
            <a:r>
              <a:rPr lang="en-US" sz="3600" dirty="0">
                <a:solidFill>
                  <a:schemeClr val="tx1"/>
                </a:solidFill>
              </a:rPr>
              <a:t>allow a variable number of arguments to be passed to the function.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02572" y="3644120"/>
            <a:ext cx="8186857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names: Int)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"Argument has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elements"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Argument has 0 elements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Argument has 1 elements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Argument has 3 elements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 </a:t>
            </a:r>
            <a:r>
              <a:rPr lang="en-US" b="1" dirty="0"/>
              <a:t>expression </a:t>
            </a:r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When a function consists of a single expression then the curly brackets </a:t>
            </a:r>
            <a:r>
              <a:rPr lang="en-US" sz="3600" dirty="0" smtClean="0">
                <a:solidFill>
                  <a:schemeClr val="tx1"/>
                </a:solidFill>
              </a:rPr>
              <a:t>can be </a:t>
            </a:r>
            <a:r>
              <a:rPr lang="en-US" sz="3600" dirty="0">
                <a:solidFill>
                  <a:schemeClr val="tx1"/>
                </a:solidFill>
              </a:rPr>
              <a:t>omitted. The body is specified after a = symbol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If </a:t>
            </a:r>
            <a:r>
              <a:rPr lang="en-US" sz="3600" dirty="0">
                <a:solidFill>
                  <a:schemeClr val="tx1"/>
                </a:solidFill>
              </a:rPr>
              <a:t>the return type can be inferred then we don't need to specify 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56734" y="3605483"/>
            <a:ext cx="587853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Int): Boolean = x %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println(odd(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false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println(odd(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772287" y="5580663"/>
            <a:ext cx="464742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Int) = x %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println(even(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println(even(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false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return type inference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If </a:t>
            </a:r>
            <a:r>
              <a:rPr lang="en-US" sz="3600" dirty="0">
                <a:solidFill>
                  <a:schemeClr val="tx1"/>
                </a:solidFill>
              </a:rPr>
              <a:t>the return type can be inferred then we don't need to specify 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772287" y="3295606"/>
            <a:ext cx="464742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Int) = x %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println(even(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println(even(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false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First-class </a:t>
            </a:r>
            <a:r>
              <a:rPr lang="en-US" b="1" dirty="0"/>
              <a:t>citizen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Kotlin, functions are first-class citizen.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It </a:t>
            </a:r>
            <a:r>
              <a:rPr lang="en-US" sz="3600" dirty="0">
                <a:solidFill>
                  <a:schemeClr val="tx1"/>
                </a:solidFill>
              </a:rPr>
              <a:t>means that functions can be assigned to the variables, passed as an arguments or returned from another function.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While </a:t>
            </a:r>
            <a:r>
              <a:rPr lang="en-US" sz="3600" dirty="0">
                <a:solidFill>
                  <a:schemeClr val="tx1"/>
                </a:solidFill>
              </a:rPr>
              <a:t>Kotlin is statically typed, to make it possible, functions need to have a type. It exists and it is called function </a:t>
            </a:r>
            <a:r>
              <a:rPr lang="en-US" sz="3600" dirty="0" smtClean="0">
                <a:solidFill>
                  <a:schemeClr val="tx1"/>
                </a:solidFill>
              </a:rPr>
              <a:t>type.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                The </a:t>
            </a:r>
            <a:r>
              <a:rPr lang="en-US" sz="3600" dirty="0">
                <a:solidFill>
                  <a:schemeClr val="tx1"/>
                </a:solidFill>
              </a:rPr>
              <a:t>function type that returns nothing useful (Unit) and takes no arguments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                   The </a:t>
            </a:r>
            <a:r>
              <a:rPr lang="en-US" sz="3600" dirty="0">
                <a:solidFill>
                  <a:schemeClr val="tx1"/>
                </a:solidFill>
              </a:rPr>
              <a:t>function type that returns Int and takes single argument of type Int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                         The </a:t>
            </a:r>
            <a:r>
              <a:rPr lang="en-US" sz="3600" dirty="0">
                <a:solidFill>
                  <a:schemeClr val="tx1"/>
                </a:solidFill>
              </a:rPr>
              <a:t>function type that returns another function that returns nothing useful (Unit). Both functions take no arguments.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0463" y="2045852"/>
            <a:ext cx="1659429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()-&gt;Unit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0463" y="3140215"/>
            <a:ext cx="2028119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(Int)-&gt;Int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20463" y="4224741"/>
            <a:ext cx="239681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()-&gt;()-&gt;Unit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Function type is just a syntactic sugar for an interface, but the interface cannot be used explicitly. Nevertheless we can use function types like interfaces, what includes using them as type arguments or implementing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20189" y="3965695"/>
            <a:ext cx="4751622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() -&gt; Unit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am called"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function()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Prints: I am called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We can also use them to type local variables, properties or arguments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3678" y="2989836"/>
            <a:ext cx="572464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greet: () -&gt; Unit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square: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producePrinter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() -&gt; () -&gt; Unit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Functions can take functions as arguments and return functions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Named functions can be specified as arguments using the :: operator.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10349" y="3056397"/>
            <a:ext cx="757130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(f: (Int) -&gt; Boolean): (Int) -&gt; Boolean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f.invoke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80439" y="5503757"/>
            <a:ext cx="363112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notOdd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not(::odd)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notEven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not(::even)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"class" keyword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The "class" keyword is used to declare classes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To create a new instance we call the </a:t>
            </a:r>
            <a:r>
              <a:rPr lang="en-US" sz="3600" dirty="0" smtClean="0">
                <a:solidFill>
                  <a:schemeClr val="tx1"/>
                </a:solidFill>
              </a:rPr>
              <a:t>constructor.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Note </a:t>
            </a:r>
            <a:r>
              <a:rPr lang="en-US" sz="3600" dirty="0">
                <a:solidFill>
                  <a:schemeClr val="tx1"/>
                </a:solidFill>
              </a:rPr>
              <a:t>that </a:t>
            </a:r>
            <a:r>
              <a:rPr lang="en-US" sz="3600" dirty="0" err="1">
                <a:solidFill>
                  <a:schemeClr val="tx1"/>
                </a:solidFill>
              </a:rPr>
              <a:t>Kotlin</a:t>
            </a:r>
            <a:r>
              <a:rPr lang="en-US" sz="3600" dirty="0">
                <a:solidFill>
                  <a:schemeClr val="tx1"/>
                </a:solidFill>
              </a:rPr>
              <a:t> does not have a "new" keyword.</a:t>
            </a: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695069" y="2538678"/>
            <a:ext cx="6801862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y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infix fun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infixMemberFunction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y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Instantiating an 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To </a:t>
            </a:r>
            <a:r>
              <a:rPr lang="en-US" sz="3600" dirty="0">
                <a:solidFill>
                  <a:schemeClr val="tx1"/>
                </a:solidFill>
              </a:rPr>
              <a:t>create a new instance we call the </a:t>
            </a:r>
            <a:r>
              <a:rPr lang="en-US" sz="3600" dirty="0" smtClean="0">
                <a:solidFill>
                  <a:schemeClr val="tx1"/>
                </a:solidFill>
              </a:rPr>
              <a:t>constructor.</a:t>
            </a:r>
          </a:p>
          <a:p>
            <a:pPr marL="55563" indent="0">
              <a:buNone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5563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Data classes are a concise way to create classes that just hold </a:t>
            </a:r>
            <a:r>
              <a:rPr lang="en-US" sz="3600" dirty="0" smtClean="0">
                <a:solidFill>
                  <a:schemeClr val="tx1"/>
                </a:solidFill>
              </a:rPr>
              <a:t>data.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"</a:t>
            </a:r>
            <a:r>
              <a:rPr lang="en-US" sz="3600" dirty="0" err="1">
                <a:solidFill>
                  <a:schemeClr val="tx1"/>
                </a:solidFill>
              </a:rPr>
              <a:t>hashCode</a:t>
            </a:r>
            <a:r>
              <a:rPr lang="en-US" sz="3600" dirty="0">
                <a:solidFill>
                  <a:schemeClr val="tx1"/>
                </a:solidFill>
              </a:rPr>
              <a:t>"/"equals" and "</a:t>
            </a:r>
            <a:r>
              <a:rPr lang="en-US" sz="3600" dirty="0" err="1">
                <a:solidFill>
                  <a:schemeClr val="tx1"/>
                </a:solidFill>
              </a:rPr>
              <a:t>toString</a:t>
            </a:r>
            <a:r>
              <a:rPr lang="en-US" sz="3600" dirty="0">
                <a:solidFill>
                  <a:schemeClr val="tx1"/>
                </a:solidFill>
              </a:rPr>
              <a:t>" methods are automatically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5563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generated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50424" y="2657264"/>
            <a:ext cx="749115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fooExampleClass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Member functions can be called using dot notation.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fooExampleClass.memberFunction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11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50906" y="5606646"/>
            <a:ext cx="7960834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DataClassExample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fooData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DataClassExample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DataClassExample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(x=1, y=2, z=4)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Online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hlinkClick r:id="rId3"/>
              </a:rPr>
              <a:t>Try </a:t>
            </a:r>
            <a:r>
              <a:rPr lang="en-US" sz="3600" dirty="0" err="1">
                <a:solidFill>
                  <a:schemeClr val="tx1"/>
                </a:solidFill>
                <a:hlinkClick r:id="rId3"/>
              </a:rPr>
              <a:t>Kotlin</a:t>
            </a:r>
            <a:r>
              <a:rPr lang="en-US" sz="3600" dirty="0">
                <a:solidFill>
                  <a:schemeClr val="tx1"/>
                </a:solidFill>
                <a:hlinkClick r:id="rId3"/>
              </a:rPr>
              <a:t> in your </a:t>
            </a:r>
            <a:r>
              <a:rPr lang="en-US" sz="3600" dirty="0" smtClean="0">
                <a:solidFill>
                  <a:schemeClr val="tx1"/>
                </a:solidFill>
                <a:hlinkClick r:id="rId3"/>
              </a:rPr>
              <a:t>browser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  <a:hlinkClick r:id="rId4"/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hlinkClick r:id="rId4"/>
              </a:rPr>
              <a:t>Full </a:t>
            </a:r>
            <a:r>
              <a:rPr lang="en-US" sz="3600" dirty="0" err="1" smtClean="0">
                <a:solidFill>
                  <a:schemeClr val="tx1"/>
                </a:solidFill>
                <a:hlinkClick r:id="rId4"/>
              </a:rPr>
              <a:t>Kotlin</a:t>
            </a:r>
            <a:r>
              <a:rPr lang="en-US" sz="3600" dirty="0" smtClean="0">
                <a:solidFill>
                  <a:schemeClr val="tx1"/>
                </a:solidFill>
                <a:hlinkClick r:id="rId4"/>
              </a:rPr>
              <a:t> Reference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hlinkClick r:id="rId5"/>
              </a:rPr>
              <a:t>A list of </a:t>
            </a:r>
            <a:r>
              <a:rPr lang="en-US" sz="3600" dirty="0" err="1" smtClean="0">
                <a:solidFill>
                  <a:schemeClr val="tx1"/>
                </a:solidFill>
                <a:hlinkClick r:id="rId5"/>
              </a:rPr>
              <a:t>Kotlin</a:t>
            </a:r>
            <a:r>
              <a:rPr lang="en-US" sz="3600" dirty="0" smtClean="0">
                <a:solidFill>
                  <a:schemeClr val="tx1"/>
                </a:solidFill>
                <a:hlinkClick r:id="rId5"/>
              </a:rPr>
              <a:t> resources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Instantiating an 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1740" y="1890378"/>
            <a:ext cx="8648521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Objects can be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destructured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into multiple variables.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fooCopy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1 100 4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destructuring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"for" loop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1 100 4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mapData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destructurable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well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Kotlin</a:t>
            </a:r>
            <a:r>
              <a:rPr lang="en-US" b="1" dirty="0" smtClean="0"/>
              <a:t>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The "with" function is similar to the JavaScript "with" statement.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7577" y="3277037"/>
            <a:ext cx="10956846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MutableDataClassExample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fooMutableData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MutableDataClassExample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fooMutableData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-=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+=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z--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fooMutableData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MutableDataClassExample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(x=5, y=6, z=8)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"</a:t>
            </a:r>
            <a:r>
              <a:rPr lang="en-US" b="1" dirty="0" err="1"/>
              <a:t>listOf</a:t>
            </a:r>
            <a:r>
              <a:rPr lang="en-US" b="1" dirty="0"/>
              <a:t>" function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1466" y="2157731"/>
            <a:ext cx="10649069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We can create a list using the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function.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The list will be immutable - elements cannot be added or removed.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fooList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fooList.size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3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fooList.first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a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fooList.last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c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Elements of a list can be accessed by their index.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b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Kotlin</a:t>
            </a:r>
            <a:r>
              <a:rPr lang="en-US" b="1" dirty="0"/>
              <a:t>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5563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1466" y="1911185"/>
            <a:ext cx="10649069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mutable list can be created using the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mutableListOf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function.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fooMutableList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mutableListOf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fooMutableList.add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fooMutableList.last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d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fooMutableList.size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4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 can create a set using the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function.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fooSet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fooSet.contains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fooSet.contains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"z"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false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 can create a map using the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function.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fooMap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Map values can be accessed by their key.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fooMap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8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Kotlin</a:t>
            </a:r>
            <a:r>
              <a:rPr lang="en-US" b="1" dirty="0"/>
              <a:t>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5563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An </a:t>
            </a:r>
            <a:r>
              <a:rPr lang="en-US" sz="3600" dirty="0">
                <a:solidFill>
                  <a:schemeClr val="tx1"/>
                </a:solidFill>
              </a:rPr>
              <a:t>example of using a sequence to generate Fibonacci </a:t>
            </a:r>
            <a:r>
              <a:rPr lang="en-US" sz="3600" dirty="0" smtClean="0">
                <a:solidFill>
                  <a:schemeClr val="tx1"/>
                </a:solidFill>
              </a:rPr>
              <a:t>numbers, as below: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48410" y="2011680"/>
            <a:ext cx="10495181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Sequences represent lazily-evaluated collections.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We can create a sequence using the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function.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fooSequence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it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fooSequence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[1, 2, 3, 4, 5, 6, 7, 8, 9, 10]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Kotlin</a:t>
            </a:r>
            <a:r>
              <a:rPr lang="en-US" b="1" dirty="0"/>
              <a:t> functions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79516" y="1757234"/>
            <a:ext cx="8032968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fibonacciSequence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Sequence&lt;Long&gt;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0L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Long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a + b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 = b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result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(::next)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fibonacciSequence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[1, 1, 2, 3, 5, 8, 13, 21, 34, 55]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Kotlin</a:t>
            </a:r>
            <a:r>
              <a:rPr lang="en-US" b="1" dirty="0"/>
              <a:t>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5563" indent="0">
              <a:buNone/>
            </a:pPr>
            <a:endParaRPr lang="en-US" sz="105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higher order function is a function that accepts or return another function. 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dirty="0">
                <a:solidFill>
                  <a:schemeClr val="tx1"/>
                </a:solidFill>
              </a:rPr>
              <a:t>"for" loop can be used with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5563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  anything </a:t>
            </a:r>
            <a:r>
              <a:rPr lang="en-US" sz="3600" dirty="0">
                <a:solidFill>
                  <a:schemeClr val="tx1"/>
                </a:solidFill>
              </a:rPr>
              <a:t>that provides an iterator.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0633" y="2011680"/>
            <a:ext cx="11110734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Kotlin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provides higher-order functions for working with collections.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it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it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it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mapKeys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"even"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"odd"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(z)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{odd=[3, 9, 15], even=[6, 12, 18]}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754515" y="5504009"/>
            <a:ext cx="326243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Kotlin</a:t>
            </a:r>
            <a:r>
              <a:rPr lang="en-US" b="1" dirty="0"/>
              <a:t> </a:t>
            </a:r>
            <a:r>
              <a:rPr lang="en-US" b="1" dirty="0" smtClean="0"/>
              <a:t>loops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dirty="0">
                <a:solidFill>
                  <a:schemeClr val="tx1"/>
                </a:solidFill>
              </a:rPr>
              <a:t>"for" loop can be used with </a:t>
            </a:r>
            <a:r>
              <a:rPr lang="en-US" sz="3600" dirty="0" smtClean="0">
                <a:solidFill>
                  <a:schemeClr val="tx1"/>
                </a:solidFill>
              </a:rPr>
              <a:t>anything </a:t>
            </a:r>
            <a:r>
              <a:rPr lang="en-US" sz="3600" dirty="0">
                <a:solidFill>
                  <a:schemeClr val="tx1"/>
                </a:solidFill>
              </a:rPr>
              <a:t>that provides an iterator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"while" loops work in the same way as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5563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  other </a:t>
            </a:r>
            <a:r>
              <a:rPr lang="en-US" sz="3600" dirty="0">
                <a:solidFill>
                  <a:schemeClr val="tx1"/>
                </a:solidFill>
              </a:rPr>
              <a:t>languages.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64784" y="2700228"/>
            <a:ext cx="326243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651177" y="3453521"/>
            <a:ext cx="2954655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//do-while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"if" </a:t>
            </a:r>
            <a:r>
              <a:rPr lang="en-US" b="1" dirty="0" smtClean="0"/>
              <a:t>expression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"if" can be used as an expression that returns a </a:t>
            </a:r>
            <a:r>
              <a:rPr lang="en-US" sz="3600" dirty="0" smtClean="0">
                <a:solidFill>
                  <a:schemeClr val="tx1"/>
                </a:solidFill>
              </a:rPr>
              <a:t>value.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For </a:t>
            </a:r>
            <a:r>
              <a:rPr lang="en-US" sz="3600" dirty="0">
                <a:solidFill>
                  <a:schemeClr val="tx1"/>
                </a:solidFill>
              </a:rPr>
              <a:t>this reason the ternary ?: operator is not needed in </a:t>
            </a:r>
            <a:r>
              <a:rPr lang="en-US" sz="3600" dirty="0" err="1">
                <a:solidFill>
                  <a:schemeClr val="tx1"/>
                </a:solidFill>
              </a:rPr>
              <a:t>Kotlin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41448" y="3162046"/>
            <a:ext cx="772519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"even"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"odd"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5 is odd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" when" expression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"</a:t>
            </a:r>
            <a:r>
              <a:rPr lang="en-US" sz="3600" dirty="0">
                <a:solidFill>
                  <a:schemeClr val="tx1"/>
                </a:solidFill>
              </a:rPr>
              <a:t>when" can be used as an alternative to "if-else if" chains.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7019" y="3277037"/>
            <a:ext cx="9417963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 block"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fooString.startsWith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"second block"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"else block"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Kotlin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Kotlin is a cross-platform, statically typed, general-purpose programming language with type inference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Developed by JetBrains, the creator of the android studio.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October 2017, Kotlin is officially supported by Google for Android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" when" expression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17851" y="2065011"/>
            <a:ext cx="8956298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"when" can be used with an argument.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 or 21"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 the range 1 to 20"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"none of the above"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"when" can be used as a function that returns a value.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 or 21"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 the range 1 to 20"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"none of the above"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"is"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We can check if an object is of a particular type by using the "is" </a:t>
            </a:r>
            <a:r>
              <a:rPr lang="en-US" sz="3600" dirty="0" smtClean="0">
                <a:solidFill>
                  <a:schemeClr val="tx1"/>
                </a:solidFill>
              </a:rPr>
              <a:t>operator.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If </a:t>
            </a:r>
            <a:r>
              <a:rPr lang="en-US" sz="3600" dirty="0">
                <a:solidFill>
                  <a:schemeClr val="tx1"/>
                </a:solidFill>
              </a:rPr>
              <a:t>an object passes a type check then it can be used as that type </a:t>
            </a:r>
            <a:r>
              <a:rPr lang="en-US" sz="3600" dirty="0" smtClean="0">
                <a:solidFill>
                  <a:schemeClr val="tx1"/>
                </a:solidFill>
              </a:rPr>
              <a:t>without explicitly </a:t>
            </a:r>
            <a:r>
              <a:rPr lang="en-US" sz="3600" dirty="0">
                <a:solidFill>
                  <a:schemeClr val="tx1"/>
                </a:solidFill>
              </a:rPr>
              <a:t>casting it.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"is" operator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20342" y="1607783"/>
            <a:ext cx="7151317" cy="50629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smartCastExample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Any): Boolean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Boolean)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x is automatically cast to Boolean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x is automatically cast to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&gt;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String)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x is automatically cast to String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kumimoji="0" lang="en-US" altLang="en-US" sz="17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isNotEmpty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smartCastExample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smartCastExample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false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smartCastExample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smartCastExample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false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smartCastExample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"is"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/>
                </a:solidFill>
              </a:rPr>
              <a:t>Smartcast</a:t>
            </a:r>
            <a:r>
              <a:rPr lang="en-US" sz="3600" dirty="0">
                <a:solidFill>
                  <a:schemeClr val="tx1"/>
                </a:solidFill>
              </a:rPr>
              <a:t> also works with when block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41181" y="2835968"/>
            <a:ext cx="7109639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Smartcast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also works with when block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smartCastWhenExample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Any)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-&gt; x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x 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isNotEmpty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Extensions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Extensions are a way to add new functionality to a </a:t>
            </a:r>
            <a:r>
              <a:rPr lang="en-US" sz="3600" dirty="0" smtClean="0">
                <a:solidFill>
                  <a:schemeClr val="tx1"/>
                </a:solidFill>
              </a:rPr>
              <a:t>class.</a:t>
            </a: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This </a:t>
            </a:r>
            <a:r>
              <a:rPr lang="en-US" sz="3600" dirty="0">
                <a:solidFill>
                  <a:schemeClr val="tx1"/>
                </a:solidFill>
              </a:rPr>
              <a:t>is similar to C# extension methods.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25628" y="3669878"/>
            <a:ext cx="834074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(c: Char): String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it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c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world!"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word!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2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Enum</a:t>
            </a:r>
            <a:r>
              <a:rPr lang="en-US" b="1" dirty="0"/>
              <a:t> classes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310349" y="1833077"/>
            <a:ext cx="7571303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classes are similar to Java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types.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printEnum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EnumExample.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A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"object" keyword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The "object" keyword can be used to create singleton objects.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We cannot instantiate it but we can refer to its unique instance by its name.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This is similar to Scala singleton objects.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"object" keyword 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00218" y="1864956"/>
            <a:ext cx="8991564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String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fun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String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it's me,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simpleName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useSingletonObject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ObjectExample.hello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hello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In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Kotlin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"Any" is the root of the class hierarchy,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just like "Object" is in Java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someRef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Any =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someRef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Hello, it's me,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"object" keyword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The not-null assertion operator (!!) converts any value to a non-null type </a:t>
            </a:r>
            <a:r>
              <a:rPr lang="en-US" sz="3600" dirty="0" smtClean="0">
                <a:solidFill>
                  <a:schemeClr val="tx1"/>
                </a:solidFill>
              </a:rPr>
              <a:t>and throws </a:t>
            </a:r>
            <a:r>
              <a:rPr lang="en-US" sz="3600" dirty="0">
                <a:solidFill>
                  <a:schemeClr val="tx1"/>
                </a:solidFill>
              </a:rPr>
              <a:t>an exception if the value is null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0896" y="3446624"/>
            <a:ext cx="3570208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String?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!!.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Overloading </a:t>
            </a:r>
            <a:r>
              <a:rPr lang="en-US" b="1" dirty="0"/>
              <a:t>operators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You </a:t>
            </a:r>
            <a:r>
              <a:rPr lang="en-US" sz="3600" dirty="0">
                <a:solidFill>
                  <a:schemeClr val="tx1"/>
                </a:solidFill>
              </a:rPr>
              <a:t>can also overload operators through an extension </a:t>
            </a:r>
            <a:r>
              <a:rPr lang="en-US" sz="3600" dirty="0" smtClean="0">
                <a:solidFill>
                  <a:schemeClr val="tx1"/>
                </a:solidFill>
              </a:rPr>
              <a:t>methods.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8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Kotlin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Kotlin </a:t>
            </a:r>
            <a:r>
              <a:rPr lang="en-US" sz="3600" dirty="0">
                <a:solidFill>
                  <a:schemeClr val="tx1"/>
                </a:solidFill>
              </a:rPr>
              <a:t>mainly targets the JVM, but also compiles to JavaScript or native code.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Kotlin is Open Source and it costs nothing to adopt.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Kotlin can be learned </a:t>
            </a:r>
            <a:r>
              <a:rPr lang="en-US" sz="3600" dirty="0" smtClean="0">
                <a:solidFill>
                  <a:schemeClr val="tx1"/>
                </a:solidFill>
              </a:rPr>
              <a:t>easily. </a:t>
            </a:r>
            <a:r>
              <a:rPr lang="en-US" sz="3600" dirty="0">
                <a:solidFill>
                  <a:schemeClr val="tx1"/>
                </a:solidFill>
              </a:rPr>
              <a:t>It can be learned easily by simply reading the </a:t>
            </a:r>
            <a:r>
              <a:rPr lang="en-US" sz="3600" dirty="0">
                <a:solidFill>
                  <a:schemeClr val="tx1"/>
                </a:solidFill>
                <a:hlinkClick r:id="rId3"/>
              </a:rPr>
              <a:t>language reference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syntax is clean and intuitive(easy to use and understand).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Type </a:t>
            </a:r>
            <a:r>
              <a:rPr lang="en-US" sz="3600" dirty="0">
                <a:solidFill>
                  <a:schemeClr val="tx1"/>
                </a:solidFill>
              </a:rPr>
              <a:t>inference allows its syntax to be more concise.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626374" y="2626373"/>
            <a:ext cx="6848855" cy="1596107"/>
          </a:xfrm>
        </p:spPr>
        <p:txBody>
          <a:bodyPr/>
          <a:lstStyle/>
          <a:p>
            <a:r>
              <a:rPr lang="en-US" b="1" dirty="0"/>
              <a:t>Overloading operators 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96107" y="34951"/>
            <a:ext cx="8725466" cy="67864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class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Counter +=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plusAssign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(increment: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increment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Counter++ and ++Counter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Counter(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Counter + Counter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(other: Counter) = Counter(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Counter * Counter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(other: Counter) = Counter(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Counter *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(value: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Counter(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value)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Counter in Counter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(other: Counter)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Counter[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(index: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index + value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Counter instance invocation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value of the counter is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Overloading </a:t>
            </a:r>
            <a:r>
              <a:rPr lang="en-US" b="1" dirty="0"/>
              <a:t>operators 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43636" y="1726457"/>
            <a:ext cx="7904728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-Counter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unaryMinus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Counter(-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operatorOverloadingDemo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counter1 = Counter(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counter2 = Counter(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counter1 +=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(counter1)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Counter(value=7)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(counter1 + counter2)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Counter(value=12)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(counter1 * counter2)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Counter(value=35)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(counter2 *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Counter(value=10)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false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counter1[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(counter1)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Counter(value=36)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counter1()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The value of the counter is 36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(-counter2)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Counter(value=-5)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rm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https://kotlinlang.org/docs/reference/</a:t>
            </a:r>
            <a:endParaRPr lang="en-US" dirty="0">
              <a:solidFill>
                <a:schemeClr val="tx1"/>
              </a:solidFill>
              <a:hlinkClick r:id="rId3"/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3"/>
              </a:rPr>
              <a:t>://en.wikipedia.org/wiki/Kotlin_(programming_language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stackoverflow.com/questions/1517582/what-is-the-difference-between-statically-typed-and-dynamically-typed-languages</a:t>
            </a:r>
            <a:endParaRPr lang="en-US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5"/>
              </a:rPr>
              <a:t>https://www.xenonstack.com/blog/overview-kotlin-comparison-kotlin-java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6"/>
              </a:rPr>
              <a:t>blog.kotlin-academy.com/kotlin-programmer-dictionary-function-type-vs-function-literal-vs-lambda-expression-vs-anonymous-edc97e8873e</a:t>
            </a:r>
            <a:endParaRPr lang="en-US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7"/>
              </a:rPr>
              <a:t>https://blog.kotlin-academy.com/kotlin-programmer-dictionary-2cb67fff1fe2</a:t>
            </a:r>
            <a:endParaRPr lang="en-US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11680"/>
            <a:ext cx="10753725" cy="4507992"/>
          </a:xfrm>
        </p:spPr>
        <p:txBody>
          <a:bodyPr>
            <a:noAutofit/>
          </a:bodyPr>
          <a:lstStyle/>
          <a:p>
            <a:pPr marL="55563" indent="0" algn="ctr">
              <a:buNone/>
            </a:pPr>
            <a:r>
              <a:rPr lang="en-US" sz="35000" dirty="0" smtClean="0">
                <a:solidFill>
                  <a:schemeClr val="tx1"/>
                </a:solidFill>
              </a:rPr>
              <a:t>?</a:t>
            </a:r>
            <a:endParaRPr lang="en-US" sz="350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2609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Statically typed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language is statically typed if the type of a variable is known at compile time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main advantage here is that all kinds of checking can be done by the compiler, and therefore a lot of trivial bugs are caught at a very early stage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Examples: C, C++, Java, Rust, Go, </a:t>
            </a:r>
            <a:r>
              <a:rPr lang="en-US" sz="3600" dirty="0" smtClean="0">
                <a:solidFill>
                  <a:schemeClr val="tx1"/>
                </a:solidFill>
              </a:rPr>
              <a:t>Scala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8534400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Statically typed languages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0613" y="2157731"/>
            <a:ext cx="9850774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Java Code */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//explicit declaration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num1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//use the variables anywhere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num2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70612" y="4212566"/>
            <a:ext cx="9850775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Kotlin Code*/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 Int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b: Int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Co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2096</Words>
  <Application>Microsoft Office PowerPoint</Application>
  <PresentationFormat>Widescreen</PresentationFormat>
  <Paragraphs>320</Paragraphs>
  <Slides>64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Courier New</vt:lpstr>
      <vt:lpstr>menlo</vt:lpstr>
      <vt:lpstr>Times New Roman</vt:lpstr>
      <vt:lpstr>Metropolitan</vt:lpstr>
      <vt:lpstr>Code</vt:lpstr>
      <vt:lpstr>PowerPoint Presentation</vt:lpstr>
      <vt:lpstr>Introduction to Kotlin for android developers</vt:lpstr>
      <vt:lpstr>About me</vt:lpstr>
      <vt:lpstr>Online Tools</vt:lpstr>
      <vt:lpstr>What is Kotlin</vt:lpstr>
      <vt:lpstr>What is Kotlin</vt:lpstr>
      <vt:lpstr>Statically typed languages</vt:lpstr>
      <vt:lpstr>PowerPoint Presentation</vt:lpstr>
      <vt:lpstr>Statically typed languages</vt:lpstr>
      <vt:lpstr>Benefits of Kotlin Language</vt:lpstr>
      <vt:lpstr>Benefits of Kotlin Language</vt:lpstr>
      <vt:lpstr>Benefits of Kotlin Language</vt:lpstr>
      <vt:lpstr>Benefits of Kotlin Language</vt:lpstr>
      <vt:lpstr>Benefits of Kotlin Language</vt:lpstr>
      <vt:lpstr>Benefits of Kotlin Language</vt:lpstr>
      <vt:lpstr>Benefits of Kotlin Language</vt:lpstr>
      <vt:lpstr>Benefits of Kotlin Language</vt:lpstr>
      <vt:lpstr>Kotlin file extention</vt:lpstr>
      <vt:lpstr>PowerPoint Presentation</vt:lpstr>
      <vt:lpstr>The entry point to a Kotlin </vt:lpstr>
      <vt:lpstr>Comments and package</vt:lpstr>
      <vt:lpstr>Declaring values and variables</vt:lpstr>
      <vt:lpstr>Type inference</vt:lpstr>
      <vt:lpstr>String representation</vt:lpstr>
      <vt:lpstr>String template expression</vt:lpstr>
      <vt:lpstr>Raw string </vt:lpstr>
      <vt:lpstr>Nullable Type</vt:lpstr>
      <vt:lpstr>Nullable Type</vt:lpstr>
      <vt:lpstr>Functions declaration</vt:lpstr>
      <vt:lpstr>"vararg" keyword</vt:lpstr>
      <vt:lpstr>Single expression function</vt:lpstr>
      <vt:lpstr>Function return type inference</vt:lpstr>
      <vt:lpstr>First-class citizen</vt:lpstr>
      <vt:lpstr>Function Type</vt:lpstr>
      <vt:lpstr>Function Type</vt:lpstr>
      <vt:lpstr>Function Type</vt:lpstr>
      <vt:lpstr>Function Type</vt:lpstr>
      <vt:lpstr>The "class" keyword</vt:lpstr>
      <vt:lpstr>Instantiating an object</vt:lpstr>
      <vt:lpstr>Instantiating an object</vt:lpstr>
      <vt:lpstr>Kotlin functions</vt:lpstr>
      <vt:lpstr>The "listOf" function.</vt:lpstr>
      <vt:lpstr>Kotlin functions</vt:lpstr>
      <vt:lpstr>Kotlin functions</vt:lpstr>
      <vt:lpstr>Kotlin functions</vt:lpstr>
      <vt:lpstr>Kotlin functions</vt:lpstr>
      <vt:lpstr>Kotlin loops</vt:lpstr>
      <vt:lpstr>"if" expression</vt:lpstr>
      <vt:lpstr>" when" expression</vt:lpstr>
      <vt:lpstr>" when" expression</vt:lpstr>
      <vt:lpstr>The "is" operator</vt:lpstr>
      <vt:lpstr>The "is" operator</vt:lpstr>
      <vt:lpstr>The "is" operator</vt:lpstr>
      <vt:lpstr>Extensions function</vt:lpstr>
      <vt:lpstr>Enum classes</vt:lpstr>
      <vt:lpstr>The "object" keyword </vt:lpstr>
      <vt:lpstr>The "object" keyword </vt:lpstr>
      <vt:lpstr>The "object" keyword </vt:lpstr>
      <vt:lpstr>Overloading operators </vt:lpstr>
      <vt:lpstr>Overloading operators </vt:lpstr>
      <vt:lpstr>Overloading operators </vt:lpstr>
      <vt:lpstr>Resources</vt:lpstr>
      <vt:lpstr>PowerPoint Presentation</vt:lpstr>
      <vt:lpstr>PowerPoint Presentation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Kotlin for android developers</dc:title>
  <dc:creator>Abdel Sattar, Mohamed, Vodafone Group</dc:creator>
  <cp:lastModifiedBy>Abdel Sattar, Mohamed, Vodafone Group</cp:lastModifiedBy>
  <cp:revision>53</cp:revision>
  <dcterms:created xsi:type="dcterms:W3CDTF">2019-03-27T17:49:10Z</dcterms:created>
  <dcterms:modified xsi:type="dcterms:W3CDTF">2019-04-02T20:24:56Z</dcterms:modified>
</cp:coreProperties>
</file>