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63" r:id="rId6"/>
    <p:sldId id="264" r:id="rId7"/>
    <p:sldId id="265" r:id="rId8"/>
    <p:sldId id="266" r:id="rId9"/>
    <p:sldId id="267" r:id="rId10"/>
    <p:sldId id="268" r:id="rId11"/>
    <p:sldId id="270" r:id="rId12"/>
    <p:sldId id="271" r:id="rId13"/>
    <p:sldId id="259" r:id="rId14"/>
    <p:sldId id="260" r:id="rId15"/>
    <p:sldId id="272" r:id="rId16"/>
    <p:sldId id="273" r:id="rId17"/>
    <p:sldId id="274" r:id="rId18"/>
    <p:sldId id="275" r:id="rId19"/>
    <p:sldId id="276" r:id="rId20"/>
    <p:sldId id="277" r:id="rId21"/>
    <p:sldId id="278" r:id="rId22"/>
    <p:sldId id="279" r:id="rId23"/>
    <p:sldId id="280" r:id="rId24"/>
    <p:sldId id="281" r:id="rId25"/>
    <p:sldId id="261" r:id="rId26"/>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8684-F096-9507-A3ED-8BC06BA67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G"/>
          </a:p>
        </p:txBody>
      </p:sp>
      <p:sp>
        <p:nvSpPr>
          <p:cNvPr id="3" name="Subtitle 2">
            <a:extLst>
              <a:ext uri="{FF2B5EF4-FFF2-40B4-BE49-F238E27FC236}">
                <a16:creationId xmlns:a16="http://schemas.microsoft.com/office/drawing/2014/main" id="{A542B0C9-D50C-2B32-7814-0962E1B44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sp>
        <p:nvSpPr>
          <p:cNvPr id="4" name="Date Placeholder 3">
            <a:extLst>
              <a:ext uri="{FF2B5EF4-FFF2-40B4-BE49-F238E27FC236}">
                <a16:creationId xmlns:a16="http://schemas.microsoft.com/office/drawing/2014/main" id="{CF0E2932-3AF4-56A9-3CD3-19E73057DD66}"/>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5" name="Footer Placeholder 4">
            <a:extLst>
              <a:ext uri="{FF2B5EF4-FFF2-40B4-BE49-F238E27FC236}">
                <a16:creationId xmlns:a16="http://schemas.microsoft.com/office/drawing/2014/main" id="{F1665B49-5171-BDD9-F7EE-A6AAD4F5A6A3}"/>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05C6A0FB-6F8C-8518-A9E8-30177D2F7664}"/>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0610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E9BA-4E13-D6C7-8D69-909D53BB8002}"/>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846A3D3E-68B8-2E21-ADEF-A910821D6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7569CB10-E1B9-DBA5-4E0F-4E078C0F5EB7}"/>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5" name="Footer Placeholder 4">
            <a:extLst>
              <a:ext uri="{FF2B5EF4-FFF2-40B4-BE49-F238E27FC236}">
                <a16:creationId xmlns:a16="http://schemas.microsoft.com/office/drawing/2014/main" id="{2C838468-7CCE-1FBF-BD01-7D43C6950AE3}"/>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611E905C-40E6-BCE3-6131-2CD1AF9C9DCF}"/>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55332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4DC177-3127-6C0A-87B0-DB57D4654B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FD14E153-8123-7FF3-0AB8-7DCAD71EE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1E83AE0C-178D-6F64-4617-128C9F95AEB1}"/>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5" name="Footer Placeholder 4">
            <a:extLst>
              <a:ext uri="{FF2B5EF4-FFF2-40B4-BE49-F238E27FC236}">
                <a16:creationId xmlns:a16="http://schemas.microsoft.com/office/drawing/2014/main" id="{039456DB-AF5D-90CF-4E86-1039ED68E88C}"/>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72CDD331-CBD4-8BA9-A64F-A316E7CA94A1}"/>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54570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2994-6488-3F00-C403-A8835E4CED49}"/>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0DB46B44-02C2-3C9C-85D7-2B8112903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D4713D9F-B8EE-3DBD-805E-2FA90EC23E2D}"/>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5" name="Footer Placeholder 4">
            <a:extLst>
              <a:ext uri="{FF2B5EF4-FFF2-40B4-BE49-F238E27FC236}">
                <a16:creationId xmlns:a16="http://schemas.microsoft.com/office/drawing/2014/main" id="{A943C0FE-950C-2E37-5DA6-1742C3F4869A}"/>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98A1C3B6-EF57-CC4A-224B-AB9EADF0AD1E}"/>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81987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0C2B-84C8-CBB2-781B-B1623124B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4CDCDCC2-9C4D-9F2E-AD1B-1E5C20AAC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017F6-FDE7-806A-5E5D-4D709A934DC1}"/>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5" name="Footer Placeholder 4">
            <a:extLst>
              <a:ext uri="{FF2B5EF4-FFF2-40B4-BE49-F238E27FC236}">
                <a16:creationId xmlns:a16="http://schemas.microsoft.com/office/drawing/2014/main" id="{E8D75DFA-3659-68F2-58E7-713E2C0D5E9E}"/>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DC3B91E6-AD33-C6B5-255C-9D77A809E0D5}"/>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32809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88AF-DCE8-B764-AF66-28344BFE38D9}"/>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C5B447CD-27BD-894A-9433-79FE541F3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6D541C4F-4AB5-FF03-CA3D-995F63677D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Date Placeholder 4">
            <a:extLst>
              <a:ext uri="{FF2B5EF4-FFF2-40B4-BE49-F238E27FC236}">
                <a16:creationId xmlns:a16="http://schemas.microsoft.com/office/drawing/2014/main" id="{DA4C5985-8E74-CAAF-070E-3EAE24B499E5}"/>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6" name="Footer Placeholder 5">
            <a:extLst>
              <a:ext uri="{FF2B5EF4-FFF2-40B4-BE49-F238E27FC236}">
                <a16:creationId xmlns:a16="http://schemas.microsoft.com/office/drawing/2014/main" id="{C1827D5F-2794-F003-68F8-FA094FC49FC9}"/>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331CED9D-2A70-2CEF-6998-926A667F2ACC}"/>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04537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0D43-4FFA-66CB-3770-860DF3990A29}"/>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DF505E28-ACC2-E33D-DBDA-B2FAA3061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70AE2-0EFF-BCED-6DD5-63B4D93332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9A0BCCC2-4295-E9B7-F00A-8647F7730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481DF-7036-EBDA-7C52-E85793FB1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7" name="Date Placeholder 6">
            <a:extLst>
              <a:ext uri="{FF2B5EF4-FFF2-40B4-BE49-F238E27FC236}">
                <a16:creationId xmlns:a16="http://schemas.microsoft.com/office/drawing/2014/main" id="{5406B8F4-F8A7-8898-053B-DB99EC15A2B0}"/>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8" name="Footer Placeholder 7">
            <a:extLst>
              <a:ext uri="{FF2B5EF4-FFF2-40B4-BE49-F238E27FC236}">
                <a16:creationId xmlns:a16="http://schemas.microsoft.com/office/drawing/2014/main" id="{2A6DF1E1-5762-9233-EC7D-07F3ADA3564B}"/>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D4D80CFF-8B57-6531-6CE5-EEE137D25382}"/>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6309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4E5F-50EC-D84D-F448-A55EDD5198CB}"/>
              </a:ext>
            </a:extLst>
          </p:cNvPr>
          <p:cNvSpPr>
            <a:spLocks noGrp="1"/>
          </p:cNvSpPr>
          <p:nvPr>
            <p:ph type="title"/>
          </p:nvPr>
        </p:nvSpPr>
        <p:spPr/>
        <p:txBody>
          <a:bodyPr/>
          <a:lstStyle/>
          <a:p>
            <a:r>
              <a:rPr lang="en-US"/>
              <a:t>Click to edit Master title style</a:t>
            </a:r>
            <a:endParaRPr lang="en-EG"/>
          </a:p>
        </p:txBody>
      </p:sp>
      <p:sp>
        <p:nvSpPr>
          <p:cNvPr id="3" name="Date Placeholder 2">
            <a:extLst>
              <a:ext uri="{FF2B5EF4-FFF2-40B4-BE49-F238E27FC236}">
                <a16:creationId xmlns:a16="http://schemas.microsoft.com/office/drawing/2014/main" id="{262F958C-6D84-2C62-BCF1-78F664BD71AF}"/>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4" name="Footer Placeholder 3">
            <a:extLst>
              <a:ext uri="{FF2B5EF4-FFF2-40B4-BE49-F238E27FC236}">
                <a16:creationId xmlns:a16="http://schemas.microsoft.com/office/drawing/2014/main" id="{4D6A22D9-97B1-7F18-58C4-011E7BD20BB3}"/>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27FBADE8-4E2B-729F-A61F-453C6EDA2793}"/>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37396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6462B-8871-B691-1E4B-E7E7C1E4D541}"/>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3" name="Footer Placeholder 2">
            <a:extLst>
              <a:ext uri="{FF2B5EF4-FFF2-40B4-BE49-F238E27FC236}">
                <a16:creationId xmlns:a16="http://schemas.microsoft.com/office/drawing/2014/main" id="{FB025868-6F1C-E664-536B-DCBC2D7F21D8}"/>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C39DA246-6377-991C-338B-7A8B618B8ABF}"/>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385125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C2A2-0942-5654-214F-A8EBF5F15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526F8DE8-5A74-2144-B806-5220F873A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F87D6B0C-1A18-A862-B02E-60CA58944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AE509-342A-712B-7212-392DA639F38C}"/>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6" name="Footer Placeholder 5">
            <a:extLst>
              <a:ext uri="{FF2B5EF4-FFF2-40B4-BE49-F238E27FC236}">
                <a16:creationId xmlns:a16="http://schemas.microsoft.com/office/drawing/2014/main" id="{61D6A4B1-78E5-4093-F939-5607A23E4477}"/>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CC52A10E-A3DC-9B6D-3F9A-7E7E2BAB47DC}"/>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60998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17FA-C763-9860-2BE8-3FD0C0BC3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025DB46A-9F5A-33A7-6662-89C249911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BFD36B9A-89B7-5043-1DF7-D2F9E1C88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8BA18-6D3C-F712-A353-3AA00AB6689D}"/>
              </a:ext>
            </a:extLst>
          </p:cNvPr>
          <p:cNvSpPr>
            <a:spLocks noGrp="1"/>
          </p:cNvSpPr>
          <p:nvPr>
            <p:ph type="dt" sz="half" idx="10"/>
          </p:nvPr>
        </p:nvSpPr>
        <p:spPr/>
        <p:txBody>
          <a:bodyPr/>
          <a:lstStyle/>
          <a:p>
            <a:fld id="{E2AFA286-EB3A-A645-94F9-E30EBCBB6956}" type="datetimeFigureOut">
              <a:rPr lang="en-EG" smtClean="0"/>
              <a:t>05/05/2023</a:t>
            </a:fld>
            <a:endParaRPr lang="en-EG"/>
          </a:p>
        </p:txBody>
      </p:sp>
      <p:sp>
        <p:nvSpPr>
          <p:cNvPr id="6" name="Footer Placeholder 5">
            <a:extLst>
              <a:ext uri="{FF2B5EF4-FFF2-40B4-BE49-F238E27FC236}">
                <a16:creationId xmlns:a16="http://schemas.microsoft.com/office/drawing/2014/main" id="{69B01A5A-7612-E629-C4F3-8E78E620D20D}"/>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D912BC28-F780-EB7F-6829-0A1B8EF5C771}"/>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82437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CD6C1D-0BAA-6A3A-4D99-330B4956E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G"/>
          </a:p>
        </p:txBody>
      </p:sp>
      <p:sp>
        <p:nvSpPr>
          <p:cNvPr id="3" name="Text Placeholder 2">
            <a:extLst>
              <a:ext uri="{FF2B5EF4-FFF2-40B4-BE49-F238E27FC236}">
                <a16:creationId xmlns:a16="http://schemas.microsoft.com/office/drawing/2014/main" id="{0E894DDA-2EEA-59E3-2C0A-1320A659C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10F86FB0-C7B7-B704-2060-A489F368C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FA286-EB3A-A645-94F9-E30EBCBB6956}" type="datetimeFigureOut">
              <a:rPr lang="en-EG" smtClean="0"/>
              <a:t>05/05/2023</a:t>
            </a:fld>
            <a:endParaRPr lang="en-EG"/>
          </a:p>
        </p:txBody>
      </p:sp>
      <p:sp>
        <p:nvSpPr>
          <p:cNvPr id="5" name="Footer Placeholder 4">
            <a:extLst>
              <a:ext uri="{FF2B5EF4-FFF2-40B4-BE49-F238E27FC236}">
                <a16:creationId xmlns:a16="http://schemas.microsoft.com/office/drawing/2014/main" id="{E6C2B12B-28F0-015E-80C2-A6C7AFCD3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766F6929-B2B0-A179-497C-8FC79AAA4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90FFE-813A-7144-8AE8-96A10F195241}" type="slidenum">
              <a:rPr lang="en-EG" smtClean="0"/>
              <a:t>‹#›</a:t>
            </a:fld>
            <a:endParaRPr lang="en-EG"/>
          </a:p>
        </p:txBody>
      </p:sp>
    </p:spTree>
    <p:extLst>
      <p:ext uri="{BB962C8B-B14F-4D97-AF65-F5344CB8AC3E}">
        <p14:creationId xmlns:p14="http://schemas.microsoft.com/office/powerpoint/2010/main" val="3410175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vijaygiitk/multiclass-weather-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FFF6-5856-DE1B-79B1-4C96F78D7E84}"/>
              </a:ext>
            </a:extLst>
          </p:cNvPr>
          <p:cNvSpPr>
            <a:spLocks noGrp="1"/>
          </p:cNvSpPr>
          <p:nvPr>
            <p:ph type="ctrTitle"/>
          </p:nvPr>
        </p:nvSpPr>
        <p:spPr>
          <a:xfrm>
            <a:off x="1524000" y="1122363"/>
            <a:ext cx="9144000" cy="2387600"/>
          </a:xfrm>
        </p:spPr>
        <p:txBody>
          <a:bodyPr>
            <a:normAutofit/>
          </a:bodyPr>
          <a:lstStyle/>
          <a:p>
            <a:r>
              <a:rPr lang="en-EG" sz="4800" b="1" dirty="0"/>
              <a:t>Selected – 2 Project Presentation</a:t>
            </a:r>
          </a:p>
        </p:txBody>
      </p:sp>
      <p:sp>
        <p:nvSpPr>
          <p:cNvPr id="3" name="Subtitle 2">
            <a:extLst>
              <a:ext uri="{FF2B5EF4-FFF2-40B4-BE49-F238E27FC236}">
                <a16:creationId xmlns:a16="http://schemas.microsoft.com/office/drawing/2014/main" id="{1058095A-18B6-122F-6BA4-474F188E2A24}"/>
              </a:ext>
            </a:extLst>
          </p:cNvPr>
          <p:cNvSpPr>
            <a:spLocks noGrp="1"/>
          </p:cNvSpPr>
          <p:nvPr>
            <p:ph type="subTitle" idx="1"/>
          </p:nvPr>
        </p:nvSpPr>
        <p:spPr/>
        <p:txBody>
          <a:bodyPr/>
          <a:lstStyle/>
          <a:p>
            <a:r>
              <a:rPr lang="en-EG" dirty="0"/>
              <a:t>By: Team 30</a:t>
            </a:r>
          </a:p>
        </p:txBody>
      </p:sp>
    </p:spTree>
    <p:extLst>
      <p:ext uri="{BB962C8B-B14F-4D97-AF65-F5344CB8AC3E}">
        <p14:creationId xmlns:p14="http://schemas.microsoft.com/office/powerpoint/2010/main" val="178125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Fourth Step: </a:t>
            </a:r>
            <a:r>
              <a:rPr lang="en-US" sz="6600" b="1" i="1" kern="1200" dirty="0">
                <a:solidFill>
                  <a:schemeClr val="tx1"/>
                </a:solidFill>
                <a:latin typeface="+mj-lt"/>
                <a:ea typeface="+mj-ea"/>
                <a:cs typeface="+mj-cs"/>
              </a:rPr>
              <a:t>Preparing Model</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0" y="1827305"/>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Prepare the training model by importing the layers from </a:t>
            </a:r>
            <a:r>
              <a:rPr lang="en-US" sz="1600" i="1" kern="1200" dirty="0" err="1">
                <a:solidFill>
                  <a:schemeClr val="tx1"/>
                </a:solidFill>
                <a:latin typeface="+mn-lt"/>
                <a:ea typeface="+mn-ea"/>
                <a:cs typeface="+mn-cs"/>
              </a:rPr>
              <a:t>tf.keras</a:t>
            </a:r>
            <a:r>
              <a:rPr lang="en-US" sz="1600" i="1" kern="1200" dirty="0">
                <a:solidFill>
                  <a:schemeClr val="tx1"/>
                </a:solidFill>
                <a:latin typeface="+mn-lt"/>
                <a:ea typeface="+mn-ea"/>
                <a:cs typeface="+mn-cs"/>
              </a:rPr>
              <a:t> </a:t>
            </a:r>
          </a:p>
          <a:p>
            <a:pPr marL="0" indent="0" algn="ctr">
              <a:buNone/>
            </a:pPr>
            <a:r>
              <a:rPr lang="en-US" sz="1600" i="1" kern="1200" dirty="0">
                <a:solidFill>
                  <a:schemeClr val="tx1"/>
                </a:solidFill>
                <a:latin typeface="+mn-lt"/>
                <a:ea typeface="+mn-ea"/>
                <a:cs typeface="+mn-cs"/>
              </a:rPr>
              <a:t>Add the layers in the way the paper suggests</a:t>
            </a:r>
          </a:p>
        </p:txBody>
      </p:sp>
      <p:pic>
        <p:nvPicPr>
          <p:cNvPr id="7" name="Content Placeholder 6" descr="Text&#10;&#10;Description automatically generated">
            <a:extLst>
              <a:ext uri="{FF2B5EF4-FFF2-40B4-BE49-F238E27FC236}">
                <a16:creationId xmlns:a16="http://schemas.microsoft.com/office/drawing/2014/main" id="{F2E12116-DB6A-1ED9-B329-F2C14A97CFC4}"/>
              </a:ext>
            </a:extLst>
          </p:cNvPr>
          <p:cNvPicPr>
            <a:picLocks noGrp="1" noChangeAspect="1"/>
          </p:cNvPicPr>
          <p:nvPr>
            <p:ph idx="1"/>
          </p:nvPr>
        </p:nvPicPr>
        <p:blipFill>
          <a:blip r:embed="rId2"/>
          <a:stretch>
            <a:fillRect/>
          </a:stretch>
        </p:blipFill>
        <p:spPr>
          <a:xfrm>
            <a:off x="1943183" y="2487643"/>
            <a:ext cx="8301037" cy="4351338"/>
          </a:xfrm>
        </p:spPr>
      </p:pic>
    </p:spTree>
    <p:extLst>
      <p:ext uri="{BB962C8B-B14F-4D97-AF65-F5344CB8AC3E}">
        <p14:creationId xmlns:p14="http://schemas.microsoft.com/office/powerpoint/2010/main" val="278614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Fifth Step: </a:t>
            </a:r>
            <a:r>
              <a:rPr lang="en-US" sz="6600" b="1" i="1" kern="1200" dirty="0">
                <a:solidFill>
                  <a:schemeClr val="tx1"/>
                </a:solidFill>
                <a:latin typeface="+mj-lt"/>
                <a:ea typeface="+mj-ea"/>
                <a:cs typeface="+mj-cs"/>
              </a:rPr>
              <a:t>Compiling Model</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Compiling the model and setting the hyperparameters </a:t>
            </a:r>
            <a:br>
              <a:rPr lang="en-US" sz="1600" i="1" kern="1200" dirty="0">
                <a:solidFill>
                  <a:schemeClr val="tx1"/>
                </a:solidFill>
                <a:latin typeface="+mn-lt"/>
                <a:ea typeface="+mn-ea"/>
                <a:cs typeface="+mn-cs"/>
              </a:rPr>
            </a:br>
            <a:r>
              <a:rPr lang="en-US" sz="1600" i="1" kern="1200" dirty="0">
                <a:solidFill>
                  <a:schemeClr val="tx1"/>
                </a:solidFill>
                <a:latin typeface="+mn-lt"/>
                <a:ea typeface="+mn-ea"/>
                <a:cs typeface="+mn-cs"/>
              </a:rPr>
              <a:t>(</a:t>
            </a:r>
            <a:r>
              <a:rPr lang="en-US" sz="1600" i="1" kern="1200" dirty="0" err="1">
                <a:solidFill>
                  <a:schemeClr val="tx1"/>
                </a:solidFill>
                <a:latin typeface="+mn-lt"/>
                <a:ea typeface="+mn-ea"/>
                <a:cs typeface="+mn-cs"/>
              </a:rPr>
              <a:t>adam,categorical</a:t>
            </a:r>
            <a:r>
              <a:rPr lang="en-US" sz="1600" i="1" kern="1200" dirty="0">
                <a:solidFill>
                  <a:schemeClr val="tx1"/>
                </a:solidFill>
                <a:latin typeface="+mn-lt"/>
                <a:ea typeface="+mn-ea"/>
                <a:cs typeface="+mn-cs"/>
              </a:rPr>
              <a:t> </a:t>
            </a:r>
            <a:r>
              <a:rPr lang="en-US" sz="1600" i="1" kern="1200" dirty="0" err="1">
                <a:solidFill>
                  <a:schemeClr val="tx1"/>
                </a:solidFill>
                <a:latin typeface="+mn-lt"/>
                <a:ea typeface="+mn-ea"/>
                <a:cs typeface="+mn-cs"/>
              </a:rPr>
              <a:t>crossentropy</a:t>
            </a:r>
            <a:r>
              <a:rPr lang="en-US" sz="1600" i="1" kern="1200" dirty="0">
                <a:solidFill>
                  <a:schemeClr val="tx1"/>
                </a:solidFill>
                <a:latin typeface="+mn-lt"/>
                <a:ea typeface="+mn-ea"/>
                <a:cs typeface="+mn-cs"/>
              </a:rPr>
              <a:t>, 32 </a:t>
            </a:r>
            <a:r>
              <a:rPr lang="en-US" sz="1600" i="1" kern="1200" dirty="0" err="1">
                <a:solidFill>
                  <a:schemeClr val="tx1"/>
                </a:solidFill>
                <a:latin typeface="+mn-lt"/>
                <a:ea typeface="+mn-ea"/>
                <a:cs typeface="+mn-cs"/>
              </a:rPr>
              <a:t>batch_size</a:t>
            </a:r>
            <a:r>
              <a:rPr lang="en-US" sz="1600" i="1" kern="1200" dirty="0">
                <a:solidFill>
                  <a:schemeClr val="tx1"/>
                </a:solidFill>
                <a:latin typeface="+mn-lt"/>
                <a:ea typeface="+mn-ea"/>
                <a:cs typeface="+mn-cs"/>
              </a:rPr>
              <a:t>, 30 epochs)</a:t>
            </a:r>
          </a:p>
        </p:txBody>
      </p:sp>
      <p:pic>
        <p:nvPicPr>
          <p:cNvPr id="9" name="Content Placeholder 8" descr="A screenshot of a computer&#10;&#10;Description automatically generated with medium confidence">
            <a:extLst>
              <a:ext uri="{FF2B5EF4-FFF2-40B4-BE49-F238E27FC236}">
                <a16:creationId xmlns:a16="http://schemas.microsoft.com/office/drawing/2014/main" id="{6FD0A624-3406-7025-4D97-B0861C9FE21A}"/>
              </a:ext>
            </a:extLst>
          </p:cNvPr>
          <p:cNvPicPr>
            <a:picLocks noGrp="1" noChangeAspect="1"/>
          </p:cNvPicPr>
          <p:nvPr>
            <p:ph idx="1"/>
          </p:nvPr>
        </p:nvPicPr>
        <p:blipFill>
          <a:blip r:embed="rId2"/>
          <a:stretch>
            <a:fillRect/>
          </a:stretch>
        </p:blipFill>
        <p:spPr>
          <a:xfrm>
            <a:off x="1106452" y="3122615"/>
            <a:ext cx="9979095" cy="2821782"/>
          </a:xfrm>
        </p:spPr>
      </p:pic>
    </p:spTree>
    <p:extLst>
      <p:ext uri="{BB962C8B-B14F-4D97-AF65-F5344CB8AC3E}">
        <p14:creationId xmlns:p14="http://schemas.microsoft.com/office/powerpoint/2010/main" val="126475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dirty="0"/>
              <a:t>Final</a:t>
            </a:r>
            <a:r>
              <a:rPr lang="en-US" sz="6600" b="1" kern="1200" dirty="0">
                <a:solidFill>
                  <a:schemeClr val="tx1"/>
                </a:solidFill>
                <a:latin typeface="+mj-lt"/>
                <a:ea typeface="+mj-ea"/>
                <a:cs typeface="+mj-cs"/>
              </a:rPr>
              <a:t> Step: </a:t>
            </a:r>
            <a:r>
              <a:rPr lang="en-US" sz="6600" b="1" i="1" kern="1200" dirty="0">
                <a:solidFill>
                  <a:schemeClr val="tx1"/>
                </a:solidFill>
                <a:latin typeface="+mj-lt"/>
                <a:ea typeface="+mj-ea"/>
                <a:cs typeface="+mj-cs"/>
              </a:rPr>
              <a:t>Train Model</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Start training the model on the training data and validating it with the validation data</a:t>
            </a:r>
          </a:p>
        </p:txBody>
      </p:sp>
      <p:pic>
        <p:nvPicPr>
          <p:cNvPr id="6" name="Content Placeholder 5" descr="Graphical user interface, text, application&#10;&#10;Description automatically generated">
            <a:extLst>
              <a:ext uri="{FF2B5EF4-FFF2-40B4-BE49-F238E27FC236}">
                <a16:creationId xmlns:a16="http://schemas.microsoft.com/office/drawing/2014/main" id="{70C7AD57-BDF4-BF95-8ED2-E65B1BB7AA2A}"/>
              </a:ext>
            </a:extLst>
          </p:cNvPr>
          <p:cNvPicPr>
            <a:picLocks noGrp="1" noChangeAspect="1"/>
          </p:cNvPicPr>
          <p:nvPr>
            <p:ph idx="1"/>
          </p:nvPr>
        </p:nvPicPr>
        <p:blipFill>
          <a:blip r:embed="rId2"/>
          <a:stretch>
            <a:fillRect/>
          </a:stretch>
        </p:blipFill>
        <p:spPr>
          <a:xfrm>
            <a:off x="280178" y="3137056"/>
            <a:ext cx="11627048" cy="2123349"/>
          </a:xfrm>
        </p:spPr>
      </p:pic>
    </p:spTree>
    <p:extLst>
      <p:ext uri="{BB962C8B-B14F-4D97-AF65-F5344CB8AC3E}">
        <p14:creationId xmlns:p14="http://schemas.microsoft.com/office/powerpoint/2010/main" val="38378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05ED9-EA31-62FB-6BBC-D0D0A90C79EC}"/>
              </a:ext>
            </a:extLst>
          </p:cNvPr>
          <p:cNvSpPr>
            <a:spLocks noGrp="1"/>
          </p:cNvSpPr>
          <p:nvPr>
            <p:ph idx="1"/>
          </p:nvPr>
        </p:nvSpPr>
        <p:spPr>
          <a:xfrm>
            <a:off x="838200" y="354012"/>
            <a:ext cx="10515600" cy="4351338"/>
          </a:xfrm>
        </p:spPr>
        <p:txBody>
          <a:bodyPr/>
          <a:lstStyle/>
          <a:p>
            <a:r>
              <a:rPr lang="en-EG" dirty="0"/>
              <a:t>After that, we test the model using the test data and analyze the results and visualize them</a:t>
            </a:r>
          </a:p>
          <a:p>
            <a:endParaRPr lang="en-EG" dirty="0"/>
          </a:p>
          <a:p>
            <a:endParaRPr lang="en-EG" dirty="0"/>
          </a:p>
          <a:p>
            <a:endParaRPr lang="en-EG" dirty="0"/>
          </a:p>
          <a:p>
            <a:r>
              <a:rPr lang="en-EG" dirty="0"/>
              <a:t>Example Results:</a:t>
            </a:r>
            <a:br>
              <a:rPr lang="en-EG" dirty="0"/>
            </a:br>
            <a:endParaRPr lang="en-EG" dirty="0"/>
          </a:p>
        </p:txBody>
      </p:sp>
      <p:pic>
        <p:nvPicPr>
          <p:cNvPr id="5" name="Picture 4">
            <a:extLst>
              <a:ext uri="{FF2B5EF4-FFF2-40B4-BE49-F238E27FC236}">
                <a16:creationId xmlns:a16="http://schemas.microsoft.com/office/drawing/2014/main" id="{3E56BAB3-AB7C-E330-3AE9-2CB490BB37B3}"/>
              </a:ext>
            </a:extLst>
          </p:cNvPr>
          <p:cNvPicPr>
            <a:picLocks noChangeAspect="1"/>
          </p:cNvPicPr>
          <p:nvPr/>
        </p:nvPicPr>
        <p:blipFill>
          <a:blip r:embed="rId2"/>
          <a:stretch>
            <a:fillRect/>
          </a:stretch>
        </p:blipFill>
        <p:spPr>
          <a:xfrm>
            <a:off x="5286375" y="1158841"/>
            <a:ext cx="5815014" cy="5699159"/>
          </a:xfrm>
          <a:prstGeom prst="rect">
            <a:avLst/>
          </a:prstGeom>
        </p:spPr>
      </p:pic>
    </p:spTree>
    <p:extLst>
      <p:ext uri="{BB962C8B-B14F-4D97-AF65-F5344CB8AC3E}">
        <p14:creationId xmlns:p14="http://schemas.microsoft.com/office/powerpoint/2010/main" val="394765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2F48-D962-1C43-63A7-35515BC9B12F}"/>
              </a:ext>
            </a:extLst>
          </p:cNvPr>
          <p:cNvSpPr>
            <a:spLocks noGrp="1"/>
          </p:cNvSpPr>
          <p:nvPr>
            <p:ph type="title"/>
          </p:nvPr>
        </p:nvSpPr>
        <p:spPr>
          <a:xfrm>
            <a:off x="838200" y="2103437"/>
            <a:ext cx="10515600" cy="1325563"/>
          </a:xfrm>
        </p:spPr>
        <p:txBody>
          <a:bodyPr/>
          <a:lstStyle/>
          <a:p>
            <a:pPr algn="ctr"/>
            <a:r>
              <a:rPr lang="en-EG" b="1" dirty="0"/>
              <a:t>Modified Implementation</a:t>
            </a:r>
          </a:p>
        </p:txBody>
      </p:sp>
    </p:spTree>
    <p:extLst>
      <p:ext uri="{BB962C8B-B14F-4D97-AF65-F5344CB8AC3E}">
        <p14:creationId xmlns:p14="http://schemas.microsoft.com/office/powerpoint/2010/main" val="400419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First Step: </a:t>
            </a:r>
            <a:r>
              <a:rPr lang="en-US" sz="6600" b="1" i="1" kern="1200" dirty="0">
                <a:solidFill>
                  <a:schemeClr val="tx1"/>
                </a:solidFill>
                <a:latin typeface="+mj-lt"/>
                <a:ea typeface="+mj-ea"/>
                <a:cs typeface="+mj-cs"/>
              </a:rPr>
              <a:t>Imports</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Importing libraries needed for the project: </a:t>
            </a:r>
          </a:p>
        </p:txBody>
      </p:sp>
      <p:pic>
        <p:nvPicPr>
          <p:cNvPr id="5" name="Picture 4" descr="Text&#10;Imports&#10;Description automatically generated">
            <a:extLst>
              <a:ext uri="{FF2B5EF4-FFF2-40B4-BE49-F238E27FC236}">
                <a16:creationId xmlns:a16="http://schemas.microsoft.com/office/drawing/2014/main" id="{71288D42-E729-8ADC-E7F2-78CDFEF633A7}"/>
              </a:ext>
            </a:extLst>
          </p:cNvPr>
          <p:cNvPicPr>
            <a:picLocks noChangeAspect="1"/>
          </p:cNvPicPr>
          <p:nvPr/>
        </p:nvPicPr>
        <p:blipFill>
          <a:blip r:embed="rId2"/>
          <a:stretch>
            <a:fillRect/>
          </a:stretch>
        </p:blipFill>
        <p:spPr>
          <a:xfrm>
            <a:off x="320040" y="2665445"/>
            <a:ext cx="11548872" cy="3522406"/>
          </a:xfrm>
          <a:prstGeom prst="rect">
            <a:avLst/>
          </a:prstGeom>
        </p:spPr>
      </p:pic>
    </p:spTree>
    <p:extLst>
      <p:ext uri="{BB962C8B-B14F-4D97-AF65-F5344CB8AC3E}">
        <p14:creationId xmlns:p14="http://schemas.microsoft.com/office/powerpoint/2010/main" val="229302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Download dataset using Kaggle AP</a:t>
            </a:r>
          </a:p>
        </p:txBody>
      </p:sp>
      <p:pic>
        <p:nvPicPr>
          <p:cNvPr id="8" name="Picture 7" descr="Text&#10;&#10;Description automatically generated">
            <a:extLst>
              <a:ext uri="{FF2B5EF4-FFF2-40B4-BE49-F238E27FC236}">
                <a16:creationId xmlns:a16="http://schemas.microsoft.com/office/drawing/2014/main" id="{0BD72465-0C99-A1CB-9997-5559FC2493FC}"/>
              </a:ext>
            </a:extLst>
          </p:cNvPr>
          <p:cNvPicPr>
            <a:picLocks noChangeAspect="1"/>
          </p:cNvPicPr>
          <p:nvPr/>
        </p:nvPicPr>
        <p:blipFill>
          <a:blip r:embed="rId2"/>
          <a:stretch>
            <a:fillRect/>
          </a:stretch>
        </p:blipFill>
        <p:spPr>
          <a:xfrm>
            <a:off x="1185862" y="2541524"/>
            <a:ext cx="9729787" cy="3898900"/>
          </a:xfrm>
          <a:prstGeom prst="rect">
            <a:avLst/>
          </a:prstGeom>
        </p:spPr>
      </p:pic>
    </p:spTree>
    <p:extLst>
      <p:ext uri="{BB962C8B-B14F-4D97-AF65-F5344CB8AC3E}">
        <p14:creationId xmlns:p14="http://schemas.microsoft.com/office/powerpoint/2010/main" val="256879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Prepare directories</a:t>
            </a:r>
          </a:p>
        </p:txBody>
      </p:sp>
      <p:pic>
        <p:nvPicPr>
          <p:cNvPr id="5" name="Picture 4" descr="Text&#10;&#10;Description automatically generated">
            <a:extLst>
              <a:ext uri="{FF2B5EF4-FFF2-40B4-BE49-F238E27FC236}">
                <a16:creationId xmlns:a16="http://schemas.microsoft.com/office/drawing/2014/main" id="{2FBCFBBC-B174-C401-BDA2-FF6F538AA400}"/>
              </a:ext>
            </a:extLst>
          </p:cNvPr>
          <p:cNvPicPr>
            <a:picLocks noChangeAspect="1"/>
          </p:cNvPicPr>
          <p:nvPr/>
        </p:nvPicPr>
        <p:blipFill>
          <a:blip r:embed="rId2"/>
          <a:stretch>
            <a:fillRect/>
          </a:stretch>
        </p:blipFill>
        <p:spPr>
          <a:xfrm>
            <a:off x="1323784" y="2438844"/>
            <a:ext cx="9539830" cy="3747613"/>
          </a:xfrm>
          <a:prstGeom prst="rect">
            <a:avLst/>
          </a:prstGeom>
        </p:spPr>
      </p:pic>
    </p:spTree>
    <p:extLst>
      <p:ext uri="{BB962C8B-B14F-4D97-AF65-F5344CB8AC3E}">
        <p14:creationId xmlns:p14="http://schemas.microsoft.com/office/powerpoint/2010/main" val="126637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Create </a:t>
            </a:r>
            <a:r>
              <a:rPr lang="en-US" sz="2400" i="1" kern="1200" dirty="0" err="1">
                <a:solidFill>
                  <a:schemeClr val="tx1"/>
                </a:solidFill>
                <a:latin typeface="+mn-lt"/>
                <a:ea typeface="+mn-ea"/>
                <a:cs typeface="+mn-cs"/>
              </a:rPr>
              <a:t>Numpy</a:t>
            </a:r>
            <a:r>
              <a:rPr lang="en-US" sz="2400" i="1" kern="1200" dirty="0">
                <a:solidFill>
                  <a:schemeClr val="tx1"/>
                </a:solidFill>
                <a:latin typeface="+mn-lt"/>
                <a:ea typeface="+mn-ea"/>
                <a:cs typeface="+mn-cs"/>
              </a:rPr>
              <a:t> arrays (</a:t>
            </a:r>
            <a:r>
              <a:rPr lang="en-US" sz="2400" i="1" kern="1200" dirty="0" err="1">
                <a:solidFill>
                  <a:schemeClr val="tx1"/>
                </a:solidFill>
                <a:latin typeface="+mn-lt"/>
                <a:ea typeface="+mn-ea"/>
                <a:cs typeface="+mn-cs"/>
              </a:rPr>
              <a:t>x,y</a:t>
            </a:r>
            <a:r>
              <a:rPr lang="en-US" sz="2400" i="1" kern="1200" dirty="0">
                <a:solidFill>
                  <a:schemeClr val="tx1"/>
                </a:solidFill>
                <a:latin typeface="+mn-lt"/>
                <a:ea typeface="+mn-ea"/>
                <a:cs typeface="+mn-cs"/>
              </a:rPr>
              <a:t>) that contain the dataset and labels</a:t>
            </a:r>
          </a:p>
        </p:txBody>
      </p:sp>
      <p:pic>
        <p:nvPicPr>
          <p:cNvPr id="6" name="Picture 5" descr="Text&#10;&#10;Description automatically generated">
            <a:extLst>
              <a:ext uri="{FF2B5EF4-FFF2-40B4-BE49-F238E27FC236}">
                <a16:creationId xmlns:a16="http://schemas.microsoft.com/office/drawing/2014/main" id="{51748173-1DA3-1E7F-4ED4-609387F9D3F8}"/>
              </a:ext>
            </a:extLst>
          </p:cNvPr>
          <p:cNvPicPr>
            <a:picLocks noChangeAspect="1"/>
          </p:cNvPicPr>
          <p:nvPr/>
        </p:nvPicPr>
        <p:blipFill>
          <a:blip r:embed="rId2"/>
          <a:stretch>
            <a:fillRect/>
          </a:stretch>
        </p:blipFill>
        <p:spPr>
          <a:xfrm>
            <a:off x="1528763" y="2251364"/>
            <a:ext cx="8801099" cy="4416136"/>
          </a:xfrm>
          <a:prstGeom prst="rect">
            <a:avLst/>
          </a:prstGeom>
        </p:spPr>
      </p:pic>
    </p:spTree>
    <p:extLst>
      <p:ext uri="{BB962C8B-B14F-4D97-AF65-F5344CB8AC3E}">
        <p14:creationId xmlns:p14="http://schemas.microsoft.com/office/powerpoint/2010/main" val="333287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6" y="1920670"/>
            <a:ext cx="10909643" cy="687406"/>
          </a:xfrm>
        </p:spPr>
        <p:txBody>
          <a:bodyPr vert="horz" lIns="91440" tIns="45720" rIns="91440" bIns="45720" rtlCol="0" anchor="ctr">
            <a:normAutofit fontScale="85000" lnSpcReduction="20000"/>
          </a:bodyPr>
          <a:lstStyle/>
          <a:p>
            <a:pPr marL="0" indent="0" algn="ctr">
              <a:buNone/>
            </a:pPr>
            <a:r>
              <a:rPr lang="en-US" sz="2400" i="1" kern="1200" dirty="0">
                <a:solidFill>
                  <a:schemeClr val="tx1"/>
                </a:solidFill>
                <a:latin typeface="+mn-lt"/>
                <a:ea typeface="+mn-ea"/>
                <a:cs typeface="+mn-cs"/>
              </a:rPr>
              <a:t>Label encode the labels (y) to (0,1,2,3,4) instead of (</a:t>
            </a:r>
            <a:r>
              <a:rPr lang="en-US" sz="2400" i="1" kern="1200" dirty="0" err="1">
                <a:solidFill>
                  <a:schemeClr val="tx1"/>
                </a:solidFill>
                <a:latin typeface="+mn-lt"/>
                <a:ea typeface="+mn-ea"/>
                <a:cs typeface="+mn-cs"/>
              </a:rPr>
              <a:t>cloudy,rainy,foggy,shine,sunrise</a:t>
            </a:r>
            <a:r>
              <a:rPr lang="en-US" sz="2400" i="1" kern="1200" dirty="0">
                <a:solidFill>
                  <a:schemeClr val="tx1"/>
                </a:solidFill>
                <a:latin typeface="+mn-lt"/>
                <a:ea typeface="+mn-ea"/>
                <a:cs typeface="+mn-cs"/>
              </a:rPr>
              <a:t>)</a:t>
            </a:r>
          </a:p>
          <a:p>
            <a:pPr marL="0" indent="0" algn="ctr">
              <a:buNone/>
            </a:pPr>
            <a:r>
              <a:rPr lang="en-US" sz="2400" i="1" dirty="0" err="1"/>
              <a:t>LabelEncoder</a:t>
            </a:r>
            <a:r>
              <a:rPr lang="en-US" sz="2400" i="1" dirty="0"/>
              <a:t> assigns a unique integer for every category</a:t>
            </a:r>
            <a:endParaRPr lang="en-US" sz="2400" i="1" kern="1200" dirty="0">
              <a:solidFill>
                <a:schemeClr val="tx1"/>
              </a:solidFill>
              <a:latin typeface="+mn-lt"/>
              <a:ea typeface="+mn-ea"/>
              <a:cs typeface="+mn-cs"/>
            </a:endParaRPr>
          </a:p>
        </p:txBody>
      </p:sp>
      <p:pic>
        <p:nvPicPr>
          <p:cNvPr id="5" name="Picture 4" descr="Text&#10;&#10;Description automatically generated">
            <a:extLst>
              <a:ext uri="{FF2B5EF4-FFF2-40B4-BE49-F238E27FC236}">
                <a16:creationId xmlns:a16="http://schemas.microsoft.com/office/drawing/2014/main" id="{712BA6D4-1224-7633-3443-A3FF5916426D}"/>
              </a:ext>
            </a:extLst>
          </p:cNvPr>
          <p:cNvPicPr>
            <a:picLocks noChangeAspect="1"/>
          </p:cNvPicPr>
          <p:nvPr/>
        </p:nvPicPr>
        <p:blipFill>
          <a:blip r:embed="rId2"/>
          <a:stretch>
            <a:fillRect/>
          </a:stretch>
        </p:blipFill>
        <p:spPr>
          <a:xfrm>
            <a:off x="817696" y="3689865"/>
            <a:ext cx="10552005" cy="1398940"/>
          </a:xfrm>
          <a:prstGeom prst="rect">
            <a:avLst/>
          </a:prstGeom>
        </p:spPr>
      </p:pic>
    </p:spTree>
    <p:extLst>
      <p:ext uri="{BB962C8B-B14F-4D97-AF65-F5344CB8AC3E}">
        <p14:creationId xmlns:p14="http://schemas.microsoft.com/office/powerpoint/2010/main" val="212703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B08B-899E-F47B-E331-1ED2A90BEA21}"/>
              </a:ext>
            </a:extLst>
          </p:cNvPr>
          <p:cNvSpPr>
            <a:spLocks noGrp="1"/>
          </p:cNvSpPr>
          <p:nvPr>
            <p:ph type="title"/>
          </p:nvPr>
        </p:nvSpPr>
        <p:spPr/>
        <p:txBody>
          <a:bodyPr/>
          <a:lstStyle/>
          <a:p>
            <a:r>
              <a:rPr lang="en-EG" b="1" dirty="0"/>
              <a:t>Dataset Used:</a:t>
            </a:r>
          </a:p>
        </p:txBody>
      </p:sp>
      <p:sp>
        <p:nvSpPr>
          <p:cNvPr id="3" name="Content Placeholder 2">
            <a:extLst>
              <a:ext uri="{FF2B5EF4-FFF2-40B4-BE49-F238E27FC236}">
                <a16:creationId xmlns:a16="http://schemas.microsoft.com/office/drawing/2014/main" id="{02F5FBDE-067E-B077-D394-F9687BB5DEDB}"/>
              </a:ext>
            </a:extLst>
          </p:cNvPr>
          <p:cNvSpPr>
            <a:spLocks noGrp="1"/>
          </p:cNvSpPr>
          <p:nvPr>
            <p:ph idx="1"/>
          </p:nvPr>
        </p:nvSpPr>
        <p:spPr/>
        <p:txBody>
          <a:bodyPr/>
          <a:lstStyle/>
          <a:p>
            <a:r>
              <a:rPr lang="en-US" dirty="0">
                <a:hlinkClick r:id="rId2"/>
              </a:rPr>
              <a:t>https://</a:t>
            </a:r>
            <a:r>
              <a:rPr lang="en-US" dirty="0" err="1">
                <a:hlinkClick r:id="rId2"/>
              </a:rPr>
              <a:t>www.kaggle.com</a:t>
            </a:r>
            <a:r>
              <a:rPr lang="en-US" dirty="0">
                <a:hlinkClick r:id="rId2"/>
              </a:rPr>
              <a:t>/datasets/</a:t>
            </a:r>
            <a:r>
              <a:rPr lang="en-US" dirty="0" err="1">
                <a:hlinkClick r:id="rId2"/>
              </a:rPr>
              <a:t>vijaygiitk</a:t>
            </a:r>
            <a:r>
              <a:rPr lang="en-US" dirty="0">
                <a:hlinkClick r:id="rId2"/>
              </a:rPr>
              <a:t>/multiclass-weather-dataset</a:t>
            </a:r>
            <a:endParaRPr lang="en-EG" dirty="0"/>
          </a:p>
        </p:txBody>
      </p:sp>
    </p:spTree>
    <p:extLst>
      <p:ext uri="{BB962C8B-B14F-4D97-AF65-F5344CB8AC3E}">
        <p14:creationId xmlns:p14="http://schemas.microsoft.com/office/powerpoint/2010/main" val="401072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Third Step: </a:t>
            </a:r>
            <a:r>
              <a:rPr lang="en-US" sz="6600" b="1" i="1" kern="1200" dirty="0">
                <a:solidFill>
                  <a:schemeClr val="tx1"/>
                </a:solidFill>
                <a:latin typeface="+mj-lt"/>
                <a:ea typeface="+mj-ea"/>
                <a:cs typeface="+mj-cs"/>
              </a:rPr>
              <a:t>Splitting Dataset</a:t>
            </a:r>
          </a:p>
        </p:txBody>
      </p:sp>
      <p:pic>
        <p:nvPicPr>
          <p:cNvPr id="6" name="Content Placeholder 5" descr="Text&#10;&#10;Description automatically generated">
            <a:extLst>
              <a:ext uri="{FF2B5EF4-FFF2-40B4-BE49-F238E27FC236}">
                <a16:creationId xmlns:a16="http://schemas.microsoft.com/office/drawing/2014/main" id="{3560B62C-6ABD-8B87-6246-EE9DB1665BF0}"/>
              </a:ext>
            </a:extLst>
          </p:cNvPr>
          <p:cNvPicPr>
            <a:picLocks noGrp="1" noChangeAspect="1"/>
          </p:cNvPicPr>
          <p:nvPr>
            <p:ph idx="1"/>
          </p:nvPr>
        </p:nvPicPr>
        <p:blipFill>
          <a:blip r:embed="rId2"/>
          <a:stretch>
            <a:fillRect/>
          </a:stretch>
        </p:blipFill>
        <p:spPr>
          <a:xfrm>
            <a:off x="859631" y="3036125"/>
            <a:ext cx="10472737" cy="3821875"/>
          </a:xfrm>
        </p:spPr>
      </p:pic>
      <p:sp>
        <p:nvSpPr>
          <p:cNvPr id="10" name="TextBox 9">
            <a:extLst>
              <a:ext uri="{FF2B5EF4-FFF2-40B4-BE49-F238E27FC236}">
                <a16:creationId xmlns:a16="http://schemas.microsoft.com/office/drawing/2014/main" id="{8A2CC29B-0195-CA46-6C17-BAE5F9E86E76}"/>
              </a:ext>
            </a:extLst>
          </p:cNvPr>
          <p:cNvSpPr txBox="1"/>
          <p:nvPr/>
        </p:nvSpPr>
        <p:spPr>
          <a:xfrm>
            <a:off x="3043321" y="1978435"/>
            <a:ext cx="6100762" cy="830997"/>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Split the dataset using </a:t>
            </a:r>
            <a:r>
              <a:rPr lang="en-US" sz="1600" i="1" kern="1200" dirty="0" err="1">
                <a:solidFill>
                  <a:schemeClr val="tx1"/>
                </a:solidFill>
                <a:latin typeface="+mn-lt"/>
                <a:ea typeface="+mn-ea"/>
                <a:cs typeface="+mn-cs"/>
              </a:rPr>
              <a:t>train_test_split</a:t>
            </a:r>
            <a:r>
              <a:rPr lang="en-US" sz="1600" i="1" kern="1200" dirty="0">
                <a:solidFill>
                  <a:schemeClr val="tx1"/>
                </a:solidFill>
                <a:latin typeface="+mn-lt"/>
                <a:ea typeface="+mn-ea"/>
                <a:cs typeface="+mn-cs"/>
              </a:rPr>
              <a:t>() to training, validation, testing</a:t>
            </a:r>
          </a:p>
          <a:p>
            <a:pPr marL="0" indent="0" algn="ctr">
              <a:buNone/>
            </a:pPr>
            <a:r>
              <a:rPr lang="en-US" sz="1600" i="1" dirty="0"/>
              <a:t>Rescale the image and resize it to (224,224)</a:t>
            </a:r>
          </a:p>
          <a:p>
            <a:pPr marL="0" indent="0" algn="ctr">
              <a:buNone/>
            </a:pPr>
            <a:r>
              <a:rPr lang="en-US" sz="1600" i="1" kern="1200" dirty="0">
                <a:solidFill>
                  <a:schemeClr val="tx1"/>
                </a:solidFill>
                <a:latin typeface="+mn-lt"/>
                <a:ea typeface="+mn-ea"/>
                <a:cs typeface="+mn-cs"/>
              </a:rPr>
              <a:t>Label binarize the labels, it creates a binary indicator for every category</a:t>
            </a:r>
          </a:p>
        </p:txBody>
      </p:sp>
    </p:spTree>
    <p:extLst>
      <p:ext uri="{BB962C8B-B14F-4D97-AF65-F5344CB8AC3E}">
        <p14:creationId xmlns:p14="http://schemas.microsoft.com/office/powerpoint/2010/main" val="93333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Fourth Step: </a:t>
            </a:r>
            <a:r>
              <a:rPr lang="en-US" sz="6600" b="1" i="1" kern="1200" dirty="0">
                <a:solidFill>
                  <a:schemeClr val="tx1"/>
                </a:solidFill>
                <a:latin typeface="+mj-lt"/>
                <a:ea typeface="+mj-ea"/>
                <a:cs typeface="+mj-cs"/>
              </a:rPr>
              <a:t>Preparing Model</a:t>
            </a:r>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713704"/>
            <a:ext cx="6100762" cy="830997"/>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Prepare the training model by importing the layers from </a:t>
            </a:r>
            <a:r>
              <a:rPr lang="en-US" sz="1600" i="1" kern="1200" dirty="0" err="1">
                <a:solidFill>
                  <a:schemeClr val="tx1"/>
                </a:solidFill>
                <a:latin typeface="+mn-lt"/>
                <a:ea typeface="+mn-ea"/>
                <a:cs typeface="+mn-cs"/>
              </a:rPr>
              <a:t>tf.keras</a:t>
            </a:r>
            <a:r>
              <a:rPr lang="en-US" sz="1600" i="1" dirty="0"/>
              <a:t> </a:t>
            </a:r>
          </a:p>
          <a:p>
            <a:pPr marL="0" indent="0" algn="ctr">
              <a:buNone/>
            </a:pPr>
            <a:r>
              <a:rPr lang="en-US" sz="1600" i="1" kern="1200" dirty="0">
                <a:solidFill>
                  <a:schemeClr val="tx1"/>
                </a:solidFill>
                <a:latin typeface="+mn-lt"/>
                <a:ea typeface="+mn-ea"/>
                <a:cs typeface="+mn-cs"/>
              </a:rPr>
              <a:t>Preparing the pretrained model by importing it and set it to untrainable</a:t>
            </a:r>
          </a:p>
          <a:p>
            <a:pPr marL="0" indent="0" algn="ctr">
              <a:buNone/>
            </a:pPr>
            <a:r>
              <a:rPr lang="en-US" sz="1600" i="1" dirty="0"/>
              <a:t>Adding the layers together</a:t>
            </a:r>
            <a:endParaRPr lang="en-US" sz="1600" i="1" kern="1200" dirty="0">
              <a:solidFill>
                <a:schemeClr val="tx1"/>
              </a:solidFill>
              <a:latin typeface="+mn-lt"/>
              <a:ea typeface="+mn-ea"/>
              <a:cs typeface="+mn-cs"/>
            </a:endParaRPr>
          </a:p>
        </p:txBody>
      </p:sp>
      <p:pic>
        <p:nvPicPr>
          <p:cNvPr id="9" name="Content Placeholder 8">
            <a:extLst>
              <a:ext uri="{FF2B5EF4-FFF2-40B4-BE49-F238E27FC236}">
                <a16:creationId xmlns:a16="http://schemas.microsoft.com/office/drawing/2014/main" id="{D9DFD969-98E7-6FAD-46F3-034F2308D8C2}"/>
              </a:ext>
            </a:extLst>
          </p:cNvPr>
          <p:cNvPicPr>
            <a:picLocks noGrp="1" noChangeAspect="1"/>
          </p:cNvPicPr>
          <p:nvPr>
            <p:ph idx="1"/>
          </p:nvPr>
        </p:nvPicPr>
        <p:blipFill>
          <a:blip r:embed="rId2"/>
          <a:srcRect/>
          <a:stretch/>
        </p:blipFill>
        <p:spPr>
          <a:xfrm>
            <a:off x="835902" y="2731287"/>
            <a:ext cx="10515600" cy="3340113"/>
          </a:xfrm>
        </p:spPr>
      </p:pic>
    </p:spTree>
    <p:extLst>
      <p:ext uri="{BB962C8B-B14F-4D97-AF65-F5344CB8AC3E}">
        <p14:creationId xmlns:p14="http://schemas.microsoft.com/office/powerpoint/2010/main" val="143640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Fifth Step: </a:t>
            </a:r>
            <a:r>
              <a:rPr lang="en-US" sz="6600" b="1" i="1" kern="1200" dirty="0">
                <a:solidFill>
                  <a:schemeClr val="tx1"/>
                </a:solidFill>
                <a:latin typeface="+mj-lt"/>
                <a:ea typeface="+mj-ea"/>
                <a:cs typeface="+mj-cs"/>
              </a:rPr>
              <a:t>Compiling Model</a:t>
            </a:r>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Compiling the model and setting the hyperparameters </a:t>
            </a:r>
            <a:br>
              <a:rPr lang="en-US" sz="1600" i="1" kern="1200" dirty="0">
                <a:solidFill>
                  <a:schemeClr val="tx1"/>
                </a:solidFill>
                <a:latin typeface="+mn-lt"/>
                <a:ea typeface="+mn-ea"/>
                <a:cs typeface="+mn-cs"/>
              </a:rPr>
            </a:br>
            <a:r>
              <a:rPr lang="en-US" sz="1600" i="1" kern="1200" dirty="0">
                <a:solidFill>
                  <a:schemeClr val="tx1"/>
                </a:solidFill>
                <a:latin typeface="+mn-lt"/>
                <a:ea typeface="+mn-ea"/>
                <a:cs typeface="+mn-cs"/>
              </a:rPr>
              <a:t>(</a:t>
            </a:r>
            <a:r>
              <a:rPr lang="en-US" sz="1600" i="1" kern="1200" dirty="0" err="1">
                <a:solidFill>
                  <a:schemeClr val="tx1"/>
                </a:solidFill>
                <a:latin typeface="+mn-lt"/>
                <a:ea typeface="+mn-ea"/>
                <a:cs typeface="+mn-cs"/>
              </a:rPr>
              <a:t>adam,categorical</a:t>
            </a:r>
            <a:r>
              <a:rPr lang="en-US" sz="1600" i="1" kern="1200" dirty="0">
                <a:solidFill>
                  <a:schemeClr val="tx1"/>
                </a:solidFill>
                <a:latin typeface="+mn-lt"/>
                <a:ea typeface="+mn-ea"/>
                <a:cs typeface="+mn-cs"/>
              </a:rPr>
              <a:t> </a:t>
            </a:r>
            <a:r>
              <a:rPr lang="en-US" sz="1600" i="1" kern="1200" dirty="0" err="1">
                <a:solidFill>
                  <a:schemeClr val="tx1"/>
                </a:solidFill>
                <a:latin typeface="+mn-lt"/>
                <a:ea typeface="+mn-ea"/>
                <a:cs typeface="+mn-cs"/>
              </a:rPr>
              <a:t>crossentropy</a:t>
            </a:r>
            <a:r>
              <a:rPr lang="en-US" sz="1600" i="1" kern="1200" dirty="0">
                <a:solidFill>
                  <a:schemeClr val="tx1"/>
                </a:solidFill>
                <a:latin typeface="+mn-lt"/>
                <a:ea typeface="+mn-ea"/>
                <a:cs typeface="+mn-cs"/>
              </a:rPr>
              <a:t>, 32 </a:t>
            </a:r>
            <a:r>
              <a:rPr lang="en-US" sz="1600" i="1" kern="1200" dirty="0" err="1">
                <a:solidFill>
                  <a:schemeClr val="tx1"/>
                </a:solidFill>
                <a:latin typeface="+mn-lt"/>
                <a:ea typeface="+mn-ea"/>
                <a:cs typeface="+mn-cs"/>
              </a:rPr>
              <a:t>batch_size</a:t>
            </a:r>
            <a:r>
              <a:rPr lang="en-US" sz="1600" i="1" kern="1200" dirty="0">
                <a:solidFill>
                  <a:schemeClr val="tx1"/>
                </a:solidFill>
                <a:latin typeface="+mn-lt"/>
                <a:ea typeface="+mn-ea"/>
                <a:cs typeface="+mn-cs"/>
              </a:rPr>
              <a:t>, 20 epochs)</a:t>
            </a:r>
          </a:p>
        </p:txBody>
      </p:sp>
      <p:pic>
        <p:nvPicPr>
          <p:cNvPr id="18" name="Content Placeholder 17" descr="A screenshot of a computer&#10;&#10;Description automatically generated with medium confidence">
            <a:extLst>
              <a:ext uri="{FF2B5EF4-FFF2-40B4-BE49-F238E27FC236}">
                <a16:creationId xmlns:a16="http://schemas.microsoft.com/office/drawing/2014/main" id="{2FA35820-B9C5-0447-08BB-E6894863EAEC}"/>
              </a:ext>
            </a:extLst>
          </p:cNvPr>
          <p:cNvPicPr>
            <a:picLocks noGrp="1" noChangeAspect="1"/>
          </p:cNvPicPr>
          <p:nvPr>
            <p:ph idx="1"/>
          </p:nvPr>
        </p:nvPicPr>
        <p:blipFill>
          <a:blip r:embed="rId2"/>
          <a:stretch>
            <a:fillRect/>
          </a:stretch>
        </p:blipFill>
        <p:spPr>
          <a:xfrm>
            <a:off x="1110848" y="3380940"/>
            <a:ext cx="9970304" cy="2176181"/>
          </a:xfrm>
        </p:spPr>
      </p:pic>
    </p:spTree>
    <p:extLst>
      <p:ext uri="{BB962C8B-B14F-4D97-AF65-F5344CB8AC3E}">
        <p14:creationId xmlns:p14="http://schemas.microsoft.com/office/powerpoint/2010/main" val="216398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dirty="0"/>
              <a:t>Final</a:t>
            </a:r>
            <a:r>
              <a:rPr lang="en-US" sz="6600" b="1" kern="1200" dirty="0">
                <a:solidFill>
                  <a:schemeClr val="tx1"/>
                </a:solidFill>
                <a:latin typeface="+mj-lt"/>
                <a:ea typeface="+mj-ea"/>
                <a:cs typeface="+mj-cs"/>
              </a:rPr>
              <a:t> Step: </a:t>
            </a:r>
            <a:r>
              <a:rPr lang="en-US" sz="6600" b="1" i="1" kern="1200" dirty="0">
                <a:solidFill>
                  <a:schemeClr val="tx1"/>
                </a:solidFill>
                <a:latin typeface="+mj-lt"/>
                <a:ea typeface="+mj-ea"/>
                <a:cs typeface="+mj-cs"/>
              </a:rPr>
              <a:t>Train Model</a:t>
            </a:r>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Start training the model on the training data and validating it with the validation data</a:t>
            </a:r>
          </a:p>
        </p:txBody>
      </p:sp>
      <p:pic>
        <p:nvPicPr>
          <p:cNvPr id="9" name="Content Placeholder 8" descr="Text&#10;&#10;Description automatically generated">
            <a:extLst>
              <a:ext uri="{FF2B5EF4-FFF2-40B4-BE49-F238E27FC236}">
                <a16:creationId xmlns:a16="http://schemas.microsoft.com/office/drawing/2014/main" id="{C93CF487-C9B2-0725-4892-FCA41586E9C7}"/>
              </a:ext>
            </a:extLst>
          </p:cNvPr>
          <p:cNvPicPr>
            <a:picLocks noGrp="1" noChangeAspect="1"/>
          </p:cNvPicPr>
          <p:nvPr>
            <p:ph idx="1"/>
          </p:nvPr>
        </p:nvPicPr>
        <p:blipFill>
          <a:blip r:embed="rId2"/>
          <a:stretch>
            <a:fillRect/>
          </a:stretch>
        </p:blipFill>
        <p:spPr>
          <a:xfrm>
            <a:off x="907785" y="3257550"/>
            <a:ext cx="10371834" cy="1669769"/>
          </a:xfrm>
        </p:spPr>
      </p:pic>
    </p:spTree>
    <p:extLst>
      <p:ext uri="{BB962C8B-B14F-4D97-AF65-F5344CB8AC3E}">
        <p14:creationId xmlns:p14="http://schemas.microsoft.com/office/powerpoint/2010/main" val="69111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05ED9-EA31-62FB-6BBC-D0D0A90C79EC}"/>
              </a:ext>
            </a:extLst>
          </p:cNvPr>
          <p:cNvSpPr>
            <a:spLocks noGrp="1"/>
          </p:cNvSpPr>
          <p:nvPr>
            <p:ph idx="1"/>
          </p:nvPr>
        </p:nvSpPr>
        <p:spPr>
          <a:xfrm>
            <a:off x="838200" y="354012"/>
            <a:ext cx="10515600" cy="4351338"/>
          </a:xfrm>
        </p:spPr>
        <p:txBody>
          <a:bodyPr/>
          <a:lstStyle/>
          <a:p>
            <a:r>
              <a:rPr lang="en-EG" dirty="0"/>
              <a:t>After that, we test the model using the test data and analyze the results and visualize them</a:t>
            </a:r>
          </a:p>
          <a:p>
            <a:endParaRPr lang="en-EG" dirty="0"/>
          </a:p>
          <a:p>
            <a:endParaRPr lang="en-EG" dirty="0"/>
          </a:p>
          <a:p>
            <a:endParaRPr lang="en-EG" dirty="0"/>
          </a:p>
          <a:p>
            <a:r>
              <a:rPr lang="en-EG" dirty="0"/>
              <a:t>Example Results:</a:t>
            </a:r>
            <a:br>
              <a:rPr lang="en-EG" dirty="0"/>
            </a:br>
            <a:endParaRPr lang="en-EG" dirty="0"/>
          </a:p>
        </p:txBody>
      </p:sp>
      <p:pic>
        <p:nvPicPr>
          <p:cNvPr id="4" name="Picture 3">
            <a:extLst>
              <a:ext uri="{FF2B5EF4-FFF2-40B4-BE49-F238E27FC236}">
                <a16:creationId xmlns:a16="http://schemas.microsoft.com/office/drawing/2014/main" id="{5CEAF5D4-CDF2-F4FC-C424-1A863378FD7A}"/>
              </a:ext>
            </a:extLst>
          </p:cNvPr>
          <p:cNvPicPr>
            <a:picLocks noChangeAspect="1"/>
          </p:cNvPicPr>
          <p:nvPr/>
        </p:nvPicPr>
        <p:blipFill>
          <a:blip r:embed="rId2"/>
          <a:srcRect/>
          <a:stretch/>
        </p:blipFill>
        <p:spPr>
          <a:xfrm>
            <a:off x="5940836" y="1028701"/>
            <a:ext cx="3767580" cy="5586412"/>
          </a:xfrm>
          <a:prstGeom prst="rect">
            <a:avLst/>
          </a:prstGeom>
        </p:spPr>
      </p:pic>
    </p:spTree>
    <p:extLst>
      <p:ext uri="{BB962C8B-B14F-4D97-AF65-F5344CB8AC3E}">
        <p14:creationId xmlns:p14="http://schemas.microsoft.com/office/powerpoint/2010/main" val="1127003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C80C-7F61-277D-063E-305B4F19F538}"/>
              </a:ext>
            </a:extLst>
          </p:cNvPr>
          <p:cNvSpPr>
            <a:spLocks noGrp="1"/>
          </p:cNvSpPr>
          <p:nvPr>
            <p:ph type="title"/>
          </p:nvPr>
        </p:nvSpPr>
        <p:spPr/>
        <p:txBody>
          <a:bodyPr/>
          <a:lstStyle/>
          <a:p>
            <a:pPr algn="ctr"/>
            <a:r>
              <a:rPr lang="en-EG" b="1" dirty="0"/>
              <a:t>Conclusion</a:t>
            </a:r>
          </a:p>
        </p:txBody>
      </p:sp>
      <p:sp>
        <p:nvSpPr>
          <p:cNvPr id="3" name="Content Placeholder 2">
            <a:extLst>
              <a:ext uri="{FF2B5EF4-FFF2-40B4-BE49-F238E27FC236}">
                <a16:creationId xmlns:a16="http://schemas.microsoft.com/office/drawing/2014/main" id="{D1394A51-F245-0258-4C17-70B2E16F3DD0}"/>
              </a:ext>
            </a:extLst>
          </p:cNvPr>
          <p:cNvSpPr>
            <a:spLocks noGrp="1"/>
          </p:cNvSpPr>
          <p:nvPr>
            <p:ph idx="1"/>
          </p:nvPr>
        </p:nvSpPr>
        <p:spPr/>
        <p:txBody>
          <a:bodyPr/>
          <a:lstStyle/>
          <a:p>
            <a:r>
              <a:rPr lang="en-EG" dirty="0"/>
              <a:t>As we can see, the modified implementation performed better than the paper’s implementation on the same dataset, mainly because of the usage of Transfer Learning (using pretrained model first), because it makes the training faster and more accurate and does a much better job at feature extraction.</a:t>
            </a:r>
          </a:p>
        </p:txBody>
      </p:sp>
    </p:spTree>
    <p:extLst>
      <p:ext uri="{BB962C8B-B14F-4D97-AF65-F5344CB8AC3E}">
        <p14:creationId xmlns:p14="http://schemas.microsoft.com/office/powerpoint/2010/main" val="216680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FFF6-5856-DE1B-79B1-4C96F78D7E84}"/>
              </a:ext>
            </a:extLst>
          </p:cNvPr>
          <p:cNvSpPr>
            <a:spLocks noGrp="1"/>
          </p:cNvSpPr>
          <p:nvPr>
            <p:ph type="ctrTitle"/>
          </p:nvPr>
        </p:nvSpPr>
        <p:spPr>
          <a:xfrm>
            <a:off x="1524000" y="1122363"/>
            <a:ext cx="9144000" cy="2387600"/>
          </a:xfrm>
        </p:spPr>
        <p:txBody>
          <a:bodyPr>
            <a:normAutofit/>
          </a:bodyPr>
          <a:lstStyle/>
          <a:p>
            <a:r>
              <a:rPr lang="en-EG" sz="4800" b="1" dirty="0"/>
              <a:t>Paper’s Implementation</a:t>
            </a:r>
          </a:p>
        </p:txBody>
      </p:sp>
    </p:spTree>
    <p:extLst>
      <p:ext uri="{BB962C8B-B14F-4D97-AF65-F5344CB8AC3E}">
        <p14:creationId xmlns:p14="http://schemas.microsoft.com/office/powerpoint/2010/main" val="376349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First Step: </a:t>
            </a:r>
            <a:r>
              <a:rPr lang="en-US" sz="6600" b="1" i="1" kern="1200" dirty="0">
                <a:solidFill>
                  <a:schemeClr val="tx1"/>
                </a:solidFill>
                <a:latin typeface="+mj-lt"/>
                <a:ea typeface="+mj-ea"/>
                <a:cs typeface="+mj-cs"/>
              </a:rPr>
              <a:t>Imports</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Importing libraries needed for the project: </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Imports&#10;Description automatically generated">
            <a:extLst>
              <a:ext uri="{FF2B5EF4-FFF2-40B4-BE49-F238E27FC236}">
                <a16:creationId xmlns:a16="http://schemas.microsoft.com/office/drawing/2014/main" id="{71288D42-E729-8ADC-E7F2-78CDFEF633A7}"/>
              </a:ext>
            </a:extLst>
          </p:cNvPr>
          <p:cNvPicPr>
            <a:picLocks noChangeAspect="1"/>
          </p:cNvPicPr>
          <p:nvPr/>
        </p:nvPicPr>
        <p:blipFill>
          <a:blip r:embed="rId2"/>
          <a:stretch>
            <a:fillRect/>
          </a:stretch>
        </p:blipFill>
        <p:spPr>
          <a:xfrm>
            <a:off x="320040" y="2665445"/>
            <a:ext cx="11548872" cy="3522406"/>
          </a:xfrm>
          <a:prstGeom prst="rect">
            <a:avLst/>
          </a:prstGeom>
        </p:spPr>
      </p:pic>
    </p:spTree>
    <p:extLst>
      <p:ext uri="{BB962C8B-B14F-4D97-AF65-F5344CB8AC3E}">
        <p14:creationId xmlns:p14="http://schemas.microsoft.com/office/powerpoint/2010/main" val="8732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Download dataset using Kaggle API</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a:extLst>
              <a:ext uri="{FF2B5EF4-FFF2-40B4-BE49-F238E27FC236}">
                <a16:creationId xmlns:a16="http://schemas.microsoft.com/office/drawing/2014/main" id="{0BD72465-0C99-A1CB-9997-5559FC2493FC}"/>
              </a:ext>
            </a:extLst>
          </p:cNvPr>
          <p:cNvPicPr>
            <a:picLocks noChangeAspect="1"/>
          </p:cNvPicPr>
          <p:nvPr/>
        </p:nvPicPr>
        <p:blipFill>
          <a:blip r:embed="rId2"/>
          <a:stretch>
            <a:fillRect/>
          </a:stretch>
        </p:blipFill>
        <p:spPr>
          <a:xfrm>
            <a:off x="1185862" y="2541524"/>
            <a:ext cx="9729787" cy="3898900"/>
          </a:xfrm>
          <a:prstGeom prst="rect">
            <a:avLst/>
          </a:prstGeom>
        </p:spPr>
      </p:pic>
    </p:spTree>
    <p:extLst>
      <p:ext uri="{BB962C8B-B14F-4D97-AF65-F5344CB8AC3E}">
        <p14:creationId xmlns:p14="http://schemas.microsoft.com/office/powerpoint/2010/main" val="16143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Prepare directories</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2FBCFBBC-B174-C401-BDA2-FF6F538AA400}"/>
              </a:ext>
            </a:extLst>
          </p:cNvPr>
          <p:cNvPicPr>
            <a:picLocks noChangeAspect="1"/>
          </p:cNvPicPr>
          <p:nvPr/>
        </p:nvPicPr>
        <p:blipFill>
          <a:blip r:embed="rId2"/>
          <a:stretch>
            <a:fillRect/>
          </a:stretch>
        </p:blipFill>
        <p:spPr>
          <a:xfrm>
            <a:off x="1323784" y="2438844"/>
            <a:ext cx="9539830" cy="3747613"/>
          </a:xfrm>
          <a:prstGeom prst="rect">
            <a:avLst/>
          </a:prstGeom>
        </p:spPr>
      </p:pic>
    </p:spTree>
    <p:extLst>
      <p:ext uri="{BB962C8B-B14F-4D97-AF65-F5344CB8AC3E}">
        <p14:creationId xmlns:p14="http://schemas.microsoft.com/office/powerpoint/2010/main" val="172699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Create </a:t>
            </a:r>
            <a:r>
              <a:rPr lang="en-US" sz="2400" i="1" kern="1200" dirty="0" err="1">
                <a:solidFill>
                  <a:schemeClr val="tx1"/>
                </a:solidFill>
                <a:latin typeface="+mn-lt"/>
                <a:ea typeface="+mn-ea"/>
                <a:cs typeface="+mn-cs"/>
              </a:rPr>
              <a:t>Numpy</a:t>
            </a:r>
            <a:r>
              <a:rPr lang="en-US" sz="2400" i="1" kern="1200" dirty="0">
                <a:solidFill>
                  <a:schemeClr val="tx1"/>
                </a:solidFill>
                <a:latin typeface="+mn-lt"/>
                <a:ea typeface="+mn-ea"/>
                <a:cs typeface="+mn-cs"/>
              </a:rPr>
              <a:t> arrays (</a:t>
            </a:r>
            <a:r>
              <a:rPr lang="en-US" sz="2400" i="1" kern="1200" dirty="0" err="1">
                <a:solidFill>
                  <a:schemeClr val="tx1"/>
                </a:solidFill>
                <a:latin typeface="+mn-lt"/>
                <a:ea typeface="+mn-ea"/>
                <a:cs typeface="+mn-cs"/>
              </a:rPr>
              <a:t>x,y</a:t>
            </a:r>
            <a:r>
              <a:rPr lang="en-US" sz="2400" i="1" kern="1200" dirty="0">
                <a:solidFill>
                  <a:schemeClr val="tx1"/>
                </a:solidFill>
                <a:latin typeface="+mn-lt"/>
                <a:ea typeface="+mn-ea"/>
                <a:cs typeface="+mn-cs"/>
              </a:rPr>
              <a:t>) that contain the dataset and labels</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51748173-1DA3-1E7F-4ED4-609387F9D3F8}"/>
              </a:ext>
            </a:extLst>
          </p:cNvPr>
          <p:cNvPicPr>
            <a:picLocks noChangeAspect="1"/>
          </p:cNvPicPr>
          <p:nvPr/>
        </p:nvPicPr>
        <p:blipFill>
          <a:blip r:embed="rId2"/>
          <a:stretch>
            <a:fillRect/>
          </a:stretch>
        </p:blipFill>
        <p:spPr>
          <a:xfrm>
            <a:off x="1528763" y="2251364"/>
            <a:ext cx="8801099" cy="4416136"/>
          </a:xfrm>
          <a:prstGeom prst="rect">
            <a:avLst/>
          </a:prstGeom>
        </p:spPr>
      </p:pic>
    </p:spTree>
    <p:extLst>
      <p:ext uri="{BB962C8B-B14F-4D97-AF65-F5344CB8AC3E}">
        <p14:creationId xmlns:p14="http://schemas.microsoft.com/office/powerpoint/2010/main" val="97882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6" y="1920670"/>
            <a:ext cx="10909643" cy="687406"/>
          </a:xfrm>
        </p:spPr>
        <p:txBody>
          <a:bodyPr vert="horz" lIns="91440" tIns="45720" rIns="91440" bIns="45720" rtlCol="0" anchor="ctr">
            <a:normAutofit fontScale="85000" lnSpcReduction="20000"/>
          </a:bodyPr>
          <a:lstStyle/>
          <a:p>
            <a:pPr marL="0" indent="0" algn="ctr">
              <a:buNone/>
            </a:pPr>
            <a:r>
              <a:rPr lang="en-US" sz="2400" i="1" kern="1200" dirty="0">
                <a:solidFill>
                  <a:schemeClr val="tx1"/>
                </a:solidFill>
                <a:latin typeface="+mn-lt"/>
                <a:ea typeface="+mn-ea"/>
                <a:cs typeface="+mn-cs"/>
              </a:rPr>
              <a:t>Label encode the labels (y) to (0,1,2,3,4) instead of (</a:t>
            </a:r>
            <a:r>
              <a:rPr lang="en-US" sz="2400" i="1" kern="1200" dirty="0" err="1">
                <a:solidFill>
                  <a:schemeClr val="tx1"/>
                </a:solidFill>
                <a:latin typeface="+mn-lt"/>
                <a:ea typeface="+mn-ea"/>
                <a:cs typeface="+mn-cs"/>
              </a:rPr>
              <a:t>cloudy,rainy,foggy,shine,sunrise</a:t>
            </a:r>
            <a:r>
              <a:rPr lang="en-US" sz="2400" i="1" kern="1200" dirty="0">
                <a:solidFill>
                  <a:schemeClr val="tx1"/>
                </a:solidFill>
                <a:latin typeface="+mn-lt"/>
                <a:ea typeface="+mn-ea"/>
                <a:cs typeface="+mn-cs"/>
              </a:rPr>
              <a:t>)</a:t>
            </a:r>
          </a:p>
          <a:p>
            <a:pPr marL="0" indent="0" algn="ctr">
              <a:buNone/>
            </a:pPr>
            <a:r>
              <a:rPr lang="en-US" sz="2400" i="1" dirty="0" err="1"/>
              <a:t>LabelEncoder</a:t>
            </a:r>
            <a:r>
              <a:rPr lang="en-US" sz="2400" i="1" dirty="0"/>
              <a:t> assigns a unique integer for every category</a:t>
            </a:r>
            <a:endParaRPr lang="en-US" sz="2400" i="1" kern="1200" dirty="0">
              <a:solidFill>
                <a:schemeClr val="tx1"/>
              </a:solidFill>
              <a:latin typeface="+mn-lt"/>
              <a:ea typeface="+mn-ea"/>
              <a:cs typeface="+mn-cs"/>
            </a:endParaRP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12BA6D4-1224-7633-3443-A3FF5916426D}"/>
              </a:ext>
            </a:extLst>
          </p:cNvPr>
          <p:cNvPicPr>
            <a:picLocks noChangeAspect="1"/>
          </p:cNvPicPr>
          <p:nvPr/>
        </p:nvPicPr>
        <p:blipFill>
          <a:blip r:embed="rId2"/>
          <a:stretch>
            <a:fillRect/>
          </a:stretch>
        </p:blipFill>
        <p:spPr>
          <a:xfrm>
            <a:off x="817696" y="3689865"/>
            <a:ext cx="10552005" cy="1398940"/>
          </a:xfrm>
          <a:prstGeom prst="rect">
            <a:avLst/>
          </a:prstGeom>
        </p:spPr>
      </p:pic>
    </p:spTree>
    <p:extLst>
      <p:ext uri="{BB962C8B-B14F-4D97-AF65-F5344CB8AC3E}">
        <p14:creationId xmlns:p14="http://schemas.microsoft.com/office/powerpoint/2010/main" val="418620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Third Step: </a:t>
            </a:r>
            <a:r>
              <a:rPr lang="en-US" sz="6600" b="1" i="1" kern="1200" dirty="0">
                <a:solidFill>
                  <a:schemeClr val="tx1"/>
                </a:solidFill>
                <a:latin typeface="+mj-lt"/>
                <a:ea typeface="+mj-ea"/>
                <a:cs typeface="+mj-cs"/>
              </a:rPr>
              <a:t>Splitting Dataset</a:t>
            </a:r>
          </a:p>
        </p:txBody>
      </p:sp>
      <p:pic>
        <p:nvPicPr>
          <p:cNvPr id="6" name="Content Placeholder 5" descr="Text&#10;&#10;Description automatically generated">
            <a:extLst>
              <a:ext uri="{FF2B5EF4-FFF2-40B4-BE49-F238E27FC236}">
                <a16:creationId xmlns:a16="http://schemas.microsoft.com/office/drawing/2014/main" id="{3560B62C-6ABD-8B87-6246-EE9DB1665BF0}"/>
              </a:ext>
            </a:extLst>
          </p:cNvPr>
          <p:cNvPicPr>
            <a:picLocks noGrp="1" noChangeAspect="1"/>
          </p:cNvPicPr>
          <p:nvPr>
            <p:ph idx="1"/>
          </p:nvPr>
        </p:nvPicPr>
        <p:blipFill>
          <a:blip r:embed="rId2"/>
          <a:stretch>
            <a:fillRect/>
          </a:stretch>
        </p:blipFill>
        <p:spPr>
          <a:xfrm>
            <a:off x="1721768" y="2703292"/>
            <a:ext cx="8743867" cy="4034155"/>
          </a:xfrm>
        </p:spPr>
      </p:pic>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872295"/>
            <a:ext cx="6100762" cy="830997"/>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Split the dataset using </a:t>
            </a:r>
            <a:r>
              <a:rPr lang="en-US" sz="1600" i="1" kern="1200" dirty="0" err="1">
                <a:solidFill>
                  <a:schemeClr val="tx1"/>
                </a:solidFill>
                <a:latin typeface="+mn-lt"/>
                <a:ea typeface="+mn-ea"/>
                <a:cs typeface="+mn-cs"/>
              </a:rPr>
              <a:t>train_test_split</a:t>
            </a:r>
            <a:r>
              <a:rPr lang="en-US" sz="1600" i="1" kern="1200" dirty="0">
                <a:solidFill>
                  <a:schemeClr val="tx1"/>
                </a:solidFill>
                <a:latin typeface="+mn-lt"/>
                <a:ea typeface="+mn-ea"/>
                <a:cs typeface="+mn-cs"/>
              </a:rPr>
              <a:t>() to training, validation, testing</a:t>
            </a:r>
          </a:p>
          <a:p>
            <a:pPr marL="0" indent="0" algn="ctr">
              <a:buNone/>
            </a:pPr>
            <a:r>
              <a:rPr lang="en-US" sz="1600" i="1" dirty="0"/>
              <a:t>Rescale the image and resize it to (224,224)</a:t>
            </a:r>
          </a:p>
          <a:p>
            <a:pPr marL="0" indent="0" algn="ctr">
              <a:buNone/>
            </a:pPr>
            <a:r>
              <a:rPr lang="en-US" sz="1600" i="1" kern="1200" dirty="0">
                <a:solidFill>
                  <a:schemeClr val="tx1"/>
                </a:solidFill>
                <a:latin typeface="+mn-lt"/>
                <a:ea typeface="+mn-ea"/>
                <a:cs typeface="+mn-cs"/>
              </a:rPr>
              <a:t>Label binarize the labels, it creates a binary indicator for every category</a:t>
            </a:r>
          </a:p>
        </p:txBody>
      </p:sp>
    </p:spTree>
    <p:extLst>
      <p:ext uri="{BB962C8B-B14F-4D97-AF65-F5344CB8AC3E}">
        <p14:creationId xmlns:p14="http://schemas.microsoft.com/office/powerpoint/2010/main" val="213226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551</Words>
  <Application>Microsoft Macintosh PowerPoint</Application>
  <PresentationFormat>Widescreen</PresentationFormat>
  <Paragraphs>63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Selected – 2 Project Presentation</vt:lpstr>
      <vt:lpstr>Dataset Used:</vt:lpstr>
      <vt:lpstr>Paper’s Implementation</vt:lpstr>
      <vt:lpstr>First Step: Imports</vt:lpstr>
      <vt:lpstr>Second Step: Download &amp; Prepare Dataset</vt:lpstr>
      <vt:lpstr>Second Step: Download &amp; Prepare Dataset</vt:lpstr>
      <vt:lpstr>Second Step: Download &amp; Prepare Dataset</vt:lpstr>
      <vt:lpstr>Second Step: Download &amp; Prepare Dataset</vt:lpstr>
      <vt:lpstr>Third Step: Splitting Dataset</vt:lpstr>
      <vt:lpstr>Fourth Step: Preparing Model</vt:lpstr>
      <vt:lpstr>Fifth Step: Compiling Model</vt:lpstr>
      <vt:lpstr>Final Step: Train Model</vt:lpstr>
      <vt:lpstr>PowerPoint Presentation</vt:lpstr>
      <vt:lpstr>Modified Implementation</vt:lpstr>
      <vt:lpstr>First Step: Imports</vt:lpstr>
      <vt:lpstr>Second Step: Download &amp; Prepare Dataset</vt:lpstr>
      <vt:lpstr>Second Step: Download &amp; Prepare Dataset</vt:lpstr>
      <vt:lpstr>Second Step: Download &amp; Prepare Dataset</vt:lpstr>
      <vt:lpstr>Second Step: Download &amp; Prepare Dataset</vt:lpstr>
      <vt:lpstr>Third Step: Splitting Dataset</vt:lpstr>
      <vt:lpstr>Fourth Step: Preparing Model</vt:lpstr>
      <vt:lpstr>Fifth Step: Compiling Model</vt:lpstr>
      <vt:lpstr>Final Step: Train Model</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 2 Project Presentation</dc:title>
  <dc:creator>Mohamed Youssef</dc:creator>
  <cp:lastModifiedBy>Mohamed Youssef</cp:lastModifiedBy>
  <cp:revision>2</cp:revision>
  <dcterms:created xsi:type="dcterms:W3CDTF">2023-05-01T16:48:32Z</dcterms:created>
  <dcterms:modified xsi:type="dcterms:W3CDTF">2023-05-05T03:15:17Z</dcterms:modified>
</cp:coreProperties>
</file>