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8"/>
  </p:notesMasterIdLst>
  <p:sldIdLst>
    <p:sldId id="256" r:id="rId2"/>
    <p:sldId id="270" r:id="rId3"/>
    <p:sldId id="265" r:id="rId4"/>
    <p:sldId id="266" r:id="rId5"/>
    <p:sldId id="264" r:id="rId6"/>
    <p:sldId id="267" r:id="rId7"/>
    <p:sldId id="268" r:id="rId8"/>
    <p:sldId id="269" r:id="rId9"/>
    <p:sldId id="271" r:id="rId10"/>
    <p:sldId id="272" r:id="rId11"/>
    <p:sldId id="273" r:id="rId12"/>
    <p:sldId id="274" r:id="rId13"/>
    <p:sldId id="275" r:id="rId14"/>
    <p:sldId id="276"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6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4C1BC-C502-41C3-A14F-4B29D2973D3E}" type="datetimeFigureOut">
              <a:rPr lang="fr-FR" smtClean="0"/>
              <a:t>09/02/2021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237CD-3AD9-4796-8A14-436933A00B65}" type="slidenum">
              <a:rPr lang="fr-FR" smtClean="0"/>
              <a:t>‹#›</a:t>
            </a:fld>
            <a:endParaRPr lang="fr-FR"/>
          </a:p>
        </p:txBody>
      </p:sp>
    </p:spTree>
    <p:extLst>
      <p:ext uri="{BB962C8B-B14F-4D97-AF65-F5344CB8AC3E}">
        <p14:creationId xmlns:p14="http://schemas.microsoft.com/office/powerpoint/2010/main" val="2595671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2/9/2021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490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35BB1C6-BF8F-4481-8AB2-603A1C8A906A}"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53010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35BB1C6-BF8F-4481-8AB2-603A1C8A906A}"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0082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35BB1C6-BF8F-4481-8AB2-603A1C8A906A}"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21205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35BB1C6-BF8F-4481-8AB2-603A1C8A906A}"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37271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35BB1C6-BF8F-4481-8AB2-603A1C8A906A}"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2623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35BB1C6-BF8F-4481-8AB2-603A1C8A906A}"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50945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74777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926428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04602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F7F47CF-67C9-420C-80A5-E2069FF0C2DF}" type="datetimeFigureOut">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38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50004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60743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278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470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35BB1C6-BF8F-4481-8AB2-603A1C8A906A}"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15307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2EF78E3-FDA3-4D28-AAA2-0B81F349A39D}" type="datetimeFigureOut">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415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5BB1C6-BF8F-4481-8AB2-603A1C8A906A}" type="datetimeFigureOut">
              <a:rPr lang="en-US" smtClean="0"/>
              <a:t>2/9/2021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035862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86C4A-14C6-4B01-81B7-1306C06E3216}"/>
              </a:ext>
            </a:extLst>
          </p:cNvPr>
          <p:cNvSpPr>
            <a:spLocks noGrp="1"/>
          </p:cNvSpPr>
          <p:nvPr>
            <p:ph type="title"/>
          </p:nvPr>
        </p:nvSpPr>
        <p:spPr>
          <a:xfrm>
            <a:off x="1573211" y="868362"/>
            <a:ext cx="10018713" cy="1752599"/>
          </a:xfrm>
        </p:spPr>
        <p:txBody>
          <a:bodyPr>
            <a:normAutofit fontScale="90000"/>
          </a:bodyPr>
          <a:lstStyle/>
          <a:p>
            <a:r>
              <a:rPr lang="fr-FR" sz="4400" dirty="0">
                <a:solidFill>
                  <a:schemeClr val="accent1">
                    <a:lumMod val="75000"/>
                  </a:schemeClr>
                </a:solidFill>
              </a:rPr>
              <a:t>IAM </a:t>
            </a:r>
            <a:br>
              <a:rPr lang="fr-FR" sz="4800" dirty="0">
                <a:solidFill>
                  <a:schemeClr val="accent1">
                    <a:lumMod val="75000"/>
                  </a:schemeClr>
                </a:solidFill>
              </a:rPr>
            </a:br>
            <a:r>
              <a:rPr lang="fr-FR" sz="4800" dirty="0">
                <a:solidFill>
                  <a:schemeClr val="accent1">
                    <a:lumMod val="75000"/>
                  </a:schemeClr>
                </a:solidFill>
              </a:rPr>
              <a:t>BIG</a:t>
            </a:r>
            <a:r>
              <a:rPr lang="fr-FR" sz="6600" dirty="0">
                <a:solidFill>
                  <a:schemeClr val="accent1">
                    <a:lumMod val="75000"/>
                  </a:schemeClr>
                </a:solidFill>
              </a:rPr>
              <a:t>3</a:t>
            </a:r>
            <a:br>
              <a:rPr lang="fr-FR" sz="6600" dirty="0">
                <a:solidFill>
                  <a:schemeClr val="accent1">
                    <a:lumMod val="75000"/>
                  </a:schemeClr>
                </a:solidFill>
              </a:rPr>
            </a:br>
            <a:r>
              <a:rPr lang="fr-FR" sz="4800" dirty="0">
                <a:solidFill>
                  <a:schemeClr val="accent1">
                    <a:lumMod val="75000"/>
                  </a:schemeClr>
                </a:solidFill>
              </a:rPr>
              <a:t>2020-2021</a:t>
            </a:r>
          </a:p>
        </p:txBody>
      </p:sp>
      <p:sp>
        <p:nvSpPr>
          <p:cNvPr id="3" name="Espace réservé du contenu 2">
            <a:extLst>
              <a:ext uri="{FF2B5EF4-FFF2-40B4-BE49-F238E27FC236}">
                <a16:creationId xmlns:a16="http://schemas.microsoft.com/office/drawing/2014/main" id="{C6E178C7-F9C4-4867-85B1-17888C05AF02}"/>
              </a:ext>
            </a:extLst>
          </p:cNvPr>
          <p:cNvSpPr>
            <a:spLocks noGrp="1"/>
          </p:cNvSpPr>
          <p:nvPr>
            <p:ph idx="1"/>
          </p:nvPr>
        </p:nvSpPr>
        <p:spPr/>
        <p:txBody>
          <a:bodyPr/>
          <a:lstStyle/>
          <a:p>
            <a:pPr marL="0" indent="0">
              <a:buNone/>
            </a:pPr>
            <a:r>
              <a:rPr lang="fr-FR" u="sng" dirty="0">
                <a:solidFill>
                  <a:schemeClr val="accent1">
                    <a:lumMod val="75000"/>
                  </a:schemeClr>
                </a:solidFill>
              </a:rPr>
              <a:t>Exposants</a:t>
            </a:r>
            <a:r>
              <a:rPr lang="fr-FR" dirty="0">
                <a:solidFill>
                  <a:schemeClr val="accent1">
                    <a:lumMod val="75000"/>
                  </a:schemeClr>
                </a:solidFill>
              </a:rPr>
              <a:t>:</a:t>
            </a:r>
          </a:p>
          <a:p>
            <a:pPr marL="0" indent="0">
              <a:buNone/>
            </a:pPr>
            <a:r>
              <a:rPr lang="fr-FR" dirty="0"/>
              <a:t>Aminata Seck</a:t>
            </a:r>
          </a:p>
          <a:p>
            <a:pPr marL="0" indent="0">
              <a:buNone/>
            </a:pPr>
            <a:r>
              <a:rPr lang="fr-FR" dirty="0"/>
              <a:t>Papa Fakha Ndiaye</a:t>
            </a:r>
          </a:p>
          <a:p>
            <a:pPr marL="0" indent="0">
              <a:buNone/>
            </a:pPr>
            <a:r>
              <a:rPr lang="fr-FR" dirty="0"/>
              <a:t>Mohamed Yansane</a:t>
            </a:r>
          </a:p>
          <a:p>
            <a:pPr marL="0" indent="0">
              <a:buNone/>
            </a:pPr>
            <a:r>
              <a:rPr lang="fr-FR" dirty="0"/>
              <a:t>Idrissa Kérou Ndiaye</a:t>
            </a:r>
          </a:p>
          <a:p>
            <a:pPr marL="0" indent="0">
              <a:buNone/>
            </a:pPr>
            <a:r>
              <a:rPr lang="fr-FR" dirty="0"/>
              <a:t>Malick Dia</a:t>
            </a:r>
          </a:p>
        </p:txBody>
      </p:sp>
      <p:sp>
        <p:nvSpPr>
          <p:cNvPr id="4" name="Espace réservé du pied de page 3">
            <a:extLst>
              <a:ext uri="{FF2B5EF4-FFF2-40B4-BE49-F238E27FC236}">
                <a16:creationId xmlns:a16="http://schemas.microsoft.com/office/drawing/2014/main" id="{513CA99E-1781-4E15-96F0-B806DC951C5A}"/>
              </a:ext>
            </a:extLst>
          </p:cNvPr>
          <p:cNvSpPr>
            <a:spLocks noGrp="1"/>
          </p:cNvSpPr>
          <p:nvPr>
            <p:ph type="ftr" sz="quarter" idx="11"/>
          </p:nvPr>
        </p:nvSpPr>
        <p:spPr>
          <a:xfrm>
            <a:off x="6257924" y="5883275"/>
            <a:ext cx="4978112" cy="365125"/>
          </a:xfrm>
        </p:spPr>
        <p:txBody>
          <a:bodyPr/>
          <a:lstStyle/>
          <a:p>
            <a:r>
              <a:rPr lang="fr-FR" sz="2000" u="sng" dirty="0"/>
              <a:t>TITRE</a:t>
            </a:r>
            <a:r>
              <a:rPr lang="fr-FR" sz="2000" dirty="0"/>
              <a:t>: Méthode agile vs Méthode classique</a:t>
            </a:r>
            <a:endParaRPr lang="en-US" sz="2000" dirty="0"/>
          </a:p>
        </p:txBody>
      </p:sp>
    </p:spTree>
    <p:extLst>
      <p:ext uri="{BB962C8B-B14F-4D97-AF65-F5344CB8AC3E}">
        <p14:creationId xmlns:p14="http://schemas.microsoft.com/office/powerpoint/2010/main" val="22227511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957AF3-CEFE-475B-809D-94DD993AFC16}"/>
              </a:ext>
            </a:extLst>
          </p:cNvPr>
          <p:cNvSpPr>
            <a:spLocks noGrp="1"/>
          </p:cNvSpPr>
          <p:nvPr>
            <p:ph type="title"/>
          </p:nvPr>
        </p:nvSpPr>
        <p:spPr/>
        <p:txBody>
          <a:bodyPr>
            <a:normAutofit/>
          </a:bodyPr>
          <a:lstStyle/>
          <a:p>
            <a:r>
              <a:rPr lang="fr-FR" sz="3600" b="1" u="sng" dirty="0">
                <a:solidFill>
                  <a:schemeClr val="tx1">
                    <a:lumMod val="65000"/>
                    <a:lumOff val="35000"/>
                  </a:schemeClr>
                </a:solidFill>
              </a:rPr>
              <a:t>Historique de la méthode classique:</a:t>
            </a:r>
          </a:p>
        </p:txBody>
      </p:sp>
    </p:spTree>
    <p:extLst>
      <p:ext uri="{BB962C8B-B14F-4D97-AF65-F5344CB8AC3E}">
        <p14:creationId xmlns:p14="http://schemas.microsoft.com/office/powerpoint/2010/main" val="24931860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F2EDFD-CE24-4072-87A1-F9B51DBF66F3}"/>
              </a:ext>
            </a:extLst>
          </p:cNvPr>
          <p:cNvSpPr>
            <a:spLocks noGrp="1"/>
          </p:cNvSpPr>
          <p:nvPr>
            <p:ph type="title"/>
          </p:nvPr>
        </p:nvSpPr>
        <p:spPr>
          <a:xfrm>
            <a:off x="1484311" y="713510"/>
            <a:ext cx="10018713" cy="1752599"/>
          </a:xfrm>
        </p:spPr>
        <p:txBody>
          <a:bodyPr>
            <a:normAutofit/>
          </a:bodyPr>
          <a:lstStyle/>
          <a:p>
            <a:r>
              <a:rPr lang="fr-FR" sz="3600" b="1" u="sng" dirty="0">
                <a:solidFill>
                  <a:schemeClr val="tx1">
                    <a:lumMod val="65000"/>
                    <a:lumOff val="35000"/>
                  </a:schemeClr>
                </a:solidFill>
              </a:rPr>
              <a:t>Caractéristiques de la méthode classique:</a:t>
            </a:r>
          </a:p>
        </p:txBody>
      </p:sp>
      <p:sp>
        <p:nvSpPr>
          <p:cNvPr id="3" name="ZoneTexte 2">
            <a:extLst>
              <a:ext uri="{FF2B5EF4-FFF2-40B4-BE49-F238E27FC236}">
                <a16:creationId xmlns:a16="http://schemas.microsoft.com/office/drawing/2014/main" id="{FAA2F7A0-408A-4814-8FBF-A82C1024D99D}"/>
              </a:ext>
            </a:extLst>
          </p:cNvPr>
          <p:cNvSpPr txBox="1"/>
          <p:nvPr/>
        </p:nvSpPr>
        <p:spPr>
          <a:xfrm>
            <a:off x="2244435" y="2646218"/>
            <a:ext cx="9698183" cy="4716163"/>
          </a:xfrm>
          <a:prstGeom prst="rect">
            <a:avLst/>
          </a:prstGeom>
          <a:noFill/>
        </p:spPr>
        <p:txBody>
          <a:bodyPr wrap="square" rtlCol="0">
            <a:spAutoFit/>
          </a:bodyPr>
          <a:lstStyle/>
          <a:p>
            <a:pPr marL="342900" lvl="0" indent="-342900">
              <a:lnSpc>
                <a:spcPct val="107000"/>
              </a:lnSpc>
              <a:buClr>
                <a:schemeClr val="accent1"/>
              </a:buClr>
              <a:buFont typeface="Wingdings" panose="05000000000000000000" pitchFamily="2" charset="2"/>
              <a:buChar char="v"/>
            </a:pPr>
            <a:r>
              <a:rPr lang="fr-FR" sz="2400" dirty="0">
                <a:solidFill>
                  <a:srgbClr val="000000"/>
                </a:solidFill>
                <a:ea typeface="Times New Roman" panose="02020603050405020304" pitchFamily="18" charset="0"/>
                <a:cs typeface="Times New Roman" panose="02020603050405020304" pitchFamily="18" charset="0"/>
              </a:rPr>
              <a:t>Planification du projet dans les moindres détails  avant développement de celui-ci</a:t>
            </a:r>
            <a:endParaRPr lang="fr-FR" sz="2400" dirty="0">
              <a:solidFill>
                <a:srgbClr val="000000"/>
              </a:solidFill>
              <a:ea typeface="Calibri" panose="020F0502020204030204" pitchFamily="34" charset="0"/>
              <a:cs typeface="Times New Roman" panose="02020603050405020304" pitchFamily="18" charset="0"/>
            </a:endParaRPr>
          </a:p>
          <a:p>
            <a:pPr marL="342900" indent="-342900">
              <a:lnSpc>
                <a:spcPct val="107000"/>
              </a:lnSpc>
              <a:buClr>
                <a:schemeClr val="accent1"/>
              </a:buClr>
              <a:buFont typeface="Wingdings" panose="05000000000000000000" pitchFamily="2" charset="2"/>
              <a:buChar char="v"/>
            </a:pPr>
            <a:endParaRPr lang="fr-FR" sz="2400" dirty="0">
              <a:effectLst/>
              <a:ea typeface="Calibri" panose="020F0502020204030204" pitchFamily="34" charset="0"/>
              <a:cs typeface="Times New Roman" panose="02020603050405020304" pitchFamily="18" charset="0"/>
            </a:endParaRPr>
          </a:p>
          <a:p>
            <a:pPr marL="342900" indent="-342900">
              <a:lnSpc>
                <a:spcPct val="107000"/>
              </a:lnSpc>
              <a:buClr>
                <a:schemeClr val="accent1"/>
              </a:buClr>
              <a:buFont typeface="Wingdings" panose="05000000000000000000" pitchFamily="2" charset="2"/>
              <a:buChar char="v"/>
            </a:pPr>
            <a:r>
              <a:rPr lang="fr-FR" sz="2400" dirty="0">
                <a:ea typeface="Calibri" panose="020F0502020204030204" pitchFamily="34" charset="0"/>
                <a:cs typeface="Times New Roman" panose="02020603050405020304" pitchFamily="18" charset="0"/>
              </a:rPr>
              <a:t>Validation de l’étape précédente avant de passer à la suivante </a:t>
            </a:r>
          </a:p>
          <a:p>
            <a:pPr marL="342900" indent="-342900">
              <a:lnSpc>
                <a:spcPct val="107000"/>
              </a:lnSpc>
              <a:buClr>
                <a:schemeClr val="accent1"/>
              </a:buClr>
              <a:buFont typeface="Wingdings" panose="05000000000000000000" pitchFamily="2" charset="2"/>
              <a:buChar char="v"/>
            </a:pPr>
            <a:endParaRPr lang="fr-FR" sz="2400" dirty="0">
              <a:effectLst/>
              <a:ea typeface="Calibri" panose="020F0502020204030204" pitchFamily="34" charset="0"/>
              <a:cs typeface="Times New Roman" panose="02020603050405020304" pitchFamily="18" charset="0"/>
            </a:endParaRPr>
          </a:p>
          <a:p>
            <a:pPr marL="342900" indent="-342900">
              <a:lnSpc>
                <a:spcPct val="107000"/>
              </a:lnSpc>
              <a:buClr>
                <a:schemeClr val="accent1"/>
              </a:buClr>
              <a:buFont typeface="Wingdings" panose="05000000000000000000" pitchFamily="2" charset="2"/>
              <a:buChar char="v"/>
            </a:pPr>
            <a:r>
              <a:rPr lang="fr-FR" sz="2400" dirty="0">
                <a:effectLst/>
                <a:ea typeface="Calibri" panose="020F0502020204030204" pitchFamily="34" charset="0"/>
                <a:cs typeface="Times New Roman" panose="02020603050405020304" pitchFamily="18" charset="0"/>
              </a:rPr>
              <a:t>Définir un budget et un planning à respecter </a:t>
            </a:r>
            <a:r>
              <a:rPr lang="fr-FR" sz="2400" dirty="0">
                <a:ea typeface="Calibri" panose="020F0502020204030204" pitchFamily="34" charset="0"/>
                <a:cs typeface="Times New Roman" panose="02020603050405020304" pitchFamily="18" charset="0"/>
              </a:rPr>
              <a:t>avant le début du projet</a:t>
            </a:r>
          </a:p>
          <a:p>
            <a:pPr marL="342900" indent="-342900">
              <a:lnSpc>
                <a:spcPct val="107000"/>
              </a:lnSpc>
              <a:buClr>
                <a:schemeClr val="accent1"/>
              </a:buClr>
              <a:buFont typeface="Wingdings" panose="05000000000000000000" pitchFamily="2" charset="2"/>
              <a:buChar char="v"/>
            </a:pPr>
            <a:endParaRPr lang="fr-FR" sz="2400" dirty="0">
              <a:effectLst/>
              <a:ea typeface="Calibri" panose="020F0502020204030204" pitchFamily="34" charset="0"/>
              <a:cs typeface="Times New Roman" panose="02020603050405020304" pitchFamily="18" charset="0"/>
            </a:endParaRPr>
          </a:p>
          <a:p>
            <a:pPr marL="342900" indent="-342900">
              <a:lnSpc>
                <a:spcPct val="107000"/>
              </a:lnSpc>
              <a:buClr>
                <a:schemeClr val="accent1"/>
              </a:buClr>
              <a:buFont typeface="Wingdings" panose="05000000000000000000" pitchFamily="2" charset="2"/>
              <a:buChar char="v"/>
            </a:pPr>
            <a:r>
              <a:rPr lang="fr-FR" sz="2400" dirty="0">
                <a:ea typeface="Calibri" panose="020F0502020204030204" pitchFamily="34" charset="0"/>
                <a:cs typeface="Times New Roman" panose="02020603050405020304" pitchFamily="18" charset="0"/>
              </a:rPr>
              <a:t>La formalisation(définir cahier de charge)</a:t>
            </a:r>
            <a:endParaRPr lang="fr-FR" sz="2400" dirty="0">
              <a:effectLst/>
              <a:ea typeface="Calibri" panose="020F0502020204030204" pitchFamily="34" charset="0"/>
              <a:cs typeface="Times New Roman" panose="02020603050405020304" pitchFamily="18" charset="0"/>
            </a:endParaRPr>
          </a:p>
          <a:p>
            <a:pPr>
              <a:lnSpc>
                <a:spcPct val="107000"/>
              </a:lnSpc>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r>
              <a:rPr lang="fr-FR"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r>
              <a:rPr lang="fr-FR"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94312722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3E4E72-756E-4915-B2E9-B0875CAFA88A}"/>
              </a:ext>
            </a:extLst>
          </p:cNvPr>
          <p:cNvSpPr>
            <a:spLocks noGrp="1"/>
          </p:cNvSpPr>
          <p:nvPr>
            <p:ph type="title"/>
          </p:nvPr>
        </p:nvSpPr>
        <p:spPr>
          <a:xfrm>
            <a:off x="1484311" y="685800"/>
            <a:ext cx="10018713" cy="2743200"/>
          </a:xfrm>
        </p:spPr>
        <p:txBody>
          <a:bodyPr>
            <a:normAutofit/>
          </a:bodyPr>
          <a:lstStyle/>
          <a:p>
            <a:r>
              <a:rPr lang="fr-FR" sz="3600" b="1" u="sng" dirty="0">
                <a:solidFill>
                  <a:schemeClr val="tx1">
                    <a:lumMod val="65000"/>
                    <a:lumOff val="35000"/>
                  </a:schemeClr>
                </a:solidFill>
              </a:rPr>
              <a:t>Exemples de méthodes classiques:</a:t>
            </a:r>
          </a:p>
        </p:txBody>
      </p:sp>
      <p:sp>
        <p:nvSpPr>
          <p:cNvPr id="4" name="ZoneTexte 3">
            <a:extLst>
              <a:ext uri="{FF2B5EF4-FFF2-40B4-BE49-F238E27FC236}">
                <a16:creationId xmlns:a16="http://schemas.microsoft.com/office/drawing/2014/main" id="{3905C5F5-A6CE-4444-BD4E-8B7A3BD2E28A}"/>
              </a:ext>
            </a:extLst>
          </p:cNvPr>
          <p:cNvSpPr txBox="1"/>
          <p:nvPr/>
        </p:nvSpPr>
        <p:spPr>
          <a:xfrm>
            <a:off x="2992582" y="3048000"/>
            <a:ext cx="5472545" cy="2243178"/>
          </a:xfrm>
          <a:prstGeom prst="rect">
            <a:avLst/>
          </a:prstGeom>
          <a:noFill/>
        </p:spPr>
        <p:txBody>
          <a:bodyPr wrap="square" rtlCol="0">
            <a:spAutoFit/>
          </a:bodyPr>
          <a:lstStyle/>
          <a:p>
            <a:pPr marL="342900" indent="-342900">
              <a:lnSpc>
                <a:spcPct val="106000"/>
              </a:lnSpc>
              <a:spcAft>
                <a:spcPts val="800"/>
              </a:spcAft>
              <a:buClr>
                <a:schemeClr val="accent1"/>
              </a:buClr>
              <a:buFont typeface="Wingdings" panose="05000000000000000000" pitchFamily="2" charset="2"/>
              <a:buChar char="v"/>
            </a:pPr>
            <a:r>
              <a:rPr lang="fr-FR" sz="2400" dirty="0">
                <a:solidFill>
                  <a:schemeClr val="tx2"/>
                </a:solidFill>
                <a:effectLst/>
                <a:ea typeface="Calibri" panose="020F0502020204030204" pitchFamily="34" charset="0"/>
                <a:cs typeface="Times New Roman" panose="02020603050405020304" pitchFamily="18" charset="0"/>
              </a:rPr>
              <a:t> Waterfall</a:t>
            </a:r>
          </a:p>
          <a:p>
            <a:pPr marL="342900" indent="-342900">
              <a:lnSpc>
                <a:spcPct val="106000"/>
              </a:lnSpc>
              <a:spcAft>
                <a:spcPts val="800"/>
              </a:spcAft>
              <a:buClr>
                <a:schemeClr val="accent1"/>
              </a:buClr>
              <a:buFont typeface="Wingdings" panose="05000000000000000000" pitchFamily="2" charset="2"/>
              <a:buChar char="v"/>
            </a:pPr>
            <a:endParaRPr lang="fr-FR" sz="2400" dirty="0">
              <a:solidFill>
                <a:schemeClr val="tx2"/>
              </a:solidFill>
              <a:ea typeface="Calibri" panose="020F0502020204030204" pitchFamily="34" charset="0"/>
              <a:cs typeface="Times New Roman" panose="02020603050405020304" pitchFamily="18" charset="0"/>
            </a:endParaRPr>
          </a:p>
          <a:p>
            <a:pPr marL="342900" indent="-342900">
              <a:lnSpc>
                <a:spcPct val="106000"/>
              </a:lnSpc>
              <a:spcAft>
                <a:spcPts val="800"/>
              </a:spcAft>
              <a:buClr>
                <a:schemeClr val="accent1"/>
              </a:buClr>
              <a:buFont typeface="Wingdings" panose="05000000000000000000" pitchFamily="2" charset="2"/>
              <a:buChar char="v"/>
            </a:pPr>
            <a:r>
              <a:rPr lang="fr-FR" sz="2400" dirty="0">
                <a:solidFill>
                  <a:schemeClr val="tx2"/>
                </a:solidFill>
                <a:ea typeface="Calibri" panose="020F0502020204030204" pitchFamily="34" charset="0"/>
                <a:cs typeface="Times New Roman" panose="02020603050405020304" pitchFamily="18" charset="0"/>
              </a:rPr>
              <a:t>PERT(program evaluation and review technic)</a:t>
            </a:r>
            <a:endParaRPr lang="fr-FR" sz="2400" dirty="0">
              <a:solidFill>
                <a:schemeClr val="tx2"/>
              </a:solidFill>
              <a:effectLst/>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79567920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2A625D-C69C-41B8-8FF8-934CA91C712C}"/>
              </a:ext>
            </a:extLst>
          </p:cNvPr>
          <p:cNvSpPr>
            <a:spLocks noGrp="1"/>
          </p:cNvSpPr>
          <p:nvPr>
            <p:ph type="title"/>
          </p:nvPr>
        </p:nvSpPr>
        <p:spPr/>
        <p:txBody>
          <a:bodyPr>
            <a:normAutofit/>
          </a:bodyPr>
          <a:lstStyle/>
          <a:p>
            <a:r>
              <a:rPr lang="fr-FR" sz="3600" b="1" u="sng" dirty="0">
                <a:solidFill>
                  <a:schemeClr val="tx1">
                    <a:lumMod val="65000"/>
                    <a:lumOff val="35000"/>
                  </a:schemeClr>
                </a:solidFill>
              </a:rPr>
              <a:t>Avantages de la méthode classique:</a:t>
            </a:r>
          </a:p>
        </p:txBody>
      </p:sp>
      <p:sp>
        <p:nvSpPr>
          <p:cNvPr id="4" name="ZoneTexte 3">
            <a:extLst>
              <a:ext uri="{FF2B5EF4-FFF2-40B4-BE49-F238E27FC236}">
                <a16:creationId xmlns:a16="http://schemas.microsoft.com/office/drawing/2014/main" id="{D98AD1E9-DFC2-47EA-A89E-B6AB98D2796D}"/>
              </a:ext>
            </a:extLst>
          </p:cNvPr>
          <p:cNvSpPr txBox="1"/>
          <p:nvPr/>
        </p:nvSpPr>
        <p:spPr>
          <a:xfrm>
            <a:off x="3006436" y="2438399"/>
            <a:ext cx="7536873" cy="1161728"/>
          </a:xfrm>
          <a:prstGeom prst="rect">
            <a:avLst/>
          </a:prstGeom>
          <a:noFill/>
        </p:spPr>
        <p:txBody>
          <a:bodyPr wrap="square" rtlCol="0">
            <a:spAutoFit/>
          </a:bodyPr>
          <a:lstStyle/>
          <a:p>
            <a:pPr lvl="0">
              <a:lnSpc>
                <a:spcPct val="106000"/>
              </a:lnSpc>
              <a:spcAft>
                <a:spcPts val="800"/>
              </a:spcAft>
            </a:pPr>
            <a:endParaRPr lang="fr-FR" sz="1800" dirty="0">
              <a:effectLst/>
              <a:latin typeface="Wingdings" panose="05000000000000000000" pitchFamily="2" charset="2"/>
              <a:ea typeface="Calibri" panose="020F0502020204030204" pitchFamily="34" charset="0"/>
              <a:cs typeface="Times New Roman" panose="02020603050405020304" pitchFamily="18" charset="0"/>
            </a:endParaRPr>
          </a:p>
          <a:p>
            <a:pPr>
              <a:lnSpc>
                <a:spcPct val="106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sp>
        <p:nvSpPr>
          <p:cNvPr id="5" name="ZoneTexte 4">
            <a:extLst>
              <a:ext uri="{FF2B5EF4-FFF2-40B4-BE49-F238E27FC236}">
                <a16:creationId xmlns:a16="http://schemas.microsoft.com/office/drawing/2014/main" id="{E8E99308-24E3-4850-95C7-CBFE03A12D25}"/>
              </a:ext>
            </a:extLst>
          </p:cNvPr>
          <p:cNvSpPr txBox="1"/>
          <p:nvPr/>
        </p:nvSpPr>
        <p:spPr>
          <a:xfrm>
            <a:off x="3006436" y="2438399"/>
            <a:ext cx="7536873" cy="3693319"/>
          </a:xfrm>
          <a:prstGeom prst="rect">
            <a:avLst/>
          </a:prstGeom>
          <a:noFill/>
        </p:spPr>
        <p:txBody>
          <a:bodyPr wrap="square" rtlCol="0">
            <a:spAutoFit/>
          </a:bodyPr>
          <a:lstStyle/>
          <a:p>
            <a:pPr marL="342900" indent="-342900">
              <a:buClr>
                <a:schemeClr val="accent1"/>
              </a:buClr>
              <a:buFont typeface="Wingdings" panose="05000000000000000000" pitchFamily="2" charset="2"/>
              <a:buChar char="v"/>
            </a:pPr>
            <a:r>
              <a:rPr lang="fr-FR" sz="2400" dirty="0">
                <a:effectLst/>
                <a:ea typeface="Calibri" panose="020F0502020204030204" pitchFamily="34" charset="0"/>
                <a:cs typeface="Times New Roman" panose="02020603050405020304" pitchFamily="18" charset="0"/>
              </a:rPr>
              <a:t>Fournit dès le départ une vision claire du planning à suivre</a:t>
            </a:r>
          </a:p>
          <a:p>
            <a:pPr marL="342900" indent="-342900">
              <a:buClr>
                <a:schemeClr val="accent1"/>
              </a:buClr>
              <a:buFont typeface="Wingdings" panose="05000000000000000000" pitchFamily="2" charset="2"/>
              <a:buChar char="v"/>
            </a:pPr>
            <a:endParaRPr lang="fr-FR" sz="2400" dirty="0">
              <a:effectLst/>
              <a:ea typeface="Calibri" panose="020F0502020204030204" pitchFamily="34" charset="0"/>
              <a:cs typeface="Times New Roman" panose="02020603050405020304" pitchFamily="18" charset="0"/>
            </a:endParaRPr>
          </a:p>
          <a:p>
            <a:pPr marL="342900" indent="-342900">
              <a:buClr>
                <a:schemeClr val="accent1"/>
              </a:buClr>
              <a:buFont typeface="Wingdings" panose="05000000000000000000" pitchFamily="2" charset="2"/>
              <a:buChar char="v"/>
            </a:pPr>
            <a:r>
              <a:rPr lang="fr-FR" sz="2400" dirty="0">
                <a:effectLst/>
                <a:ea typeface="Calibri" panose="020F0502020204030204" pitchFamily="34" charset="0"/>
                <a:cs typeface="Times New Roman" panose="02020603050405020304" pitchFamily="18" charset="0"/>
              </a:rPr>
              <a:t>Respecte les standards de qualité</a:t>
            </a:r>
          </a:p>
          <a:p>
            <a:pPr marL="342900" indent="-342900">
              <a:buClr>
                <a:schemeClr val="accent1"/>
              </a:buClr>
              <a:buFont typeface="Wingdings" panose="05000000000000000000" pitchFamily="2" charset="2"/>
              <a:buChar char="v"/>
            </a:pPr>
            <a:endParaRPr lang="fr-FR" sz="2400" dirty="0">
              <a:effectLst/>
              <a:ea typeface="Calibri" panose="020F0502020204030204" pitchFamily="34" charset="0"/>
              <a:cs typeface="Times New Roman" panose="02020603050405020304" pitchFamily="18" charset="0"/>
            </a:endParaRPr>
          </a:p>
          <a:p>
            <a:pPr marL="342900" indent="-342900">
              <a:buClr>
                <a:schemeClr val="accent1"/>
              </a:buClr>
              <a:buFont typeface="Wingdings" panose="05000000000000000000" pitchFamily="2" charset="2"/>
              <a:buChar char="v"/>
            </a:pPr>
            <a:r>
              <a:rPr lang="fr-FR" sz="2400" dirty="0">
                <a:effectLst/>
                <a:ea typeface="Calibri" panose="020F0502020204030204" pitchFamily="34" charset="0"/>
                <a:cs typeface="Times New Roman" panose="02020603050405020304" pitchFamily="18" charset="0"/>
              </a:rPr>
              <a:t>Un Bon fonctionnement pour les membres de l’équipe projet</a:t>
            </a:r>
          </a:p>
          <a:p>
            <a:pPr marL="342900" indent="-342900">
              <a:buClr>
                <a:schemeClr val="accent1"/>
              </a:buClr>
              <a:buFont typeface="Wingdings" panose="05000000000000000000" pitchFamily="2" charset="2"/>
              <a:buChar char="v"/>
            </a:pPr>
            <a:endParaRPr lang="fr-FR" sz="2400" dirty="0">
              <a:ea typeface="Calibri" panose="020F0502020204030204" pitchFamily="34" charset="0"/>
              <a:cs typeface="Times New Roman" panose="02020603050405020304" pitchFamily="18" charset="0"/>
            </a:endParaRPr>
          </a:p>
          <a:p>
            <a:pPr marL="342900" indent="-342900">
              <a:buClr>
                <a:schemeClr val="accent1"/>
              </a:buClr>
              <a:buFont typeface="Wingdings" panose="05000000000000000000" pitchFamily="2" charset="2"/>
              <a:buChar char="v"/>
            </a:pPr>
            <a:r>
              <a:rPr lang="fr-FR" sz="2400" dirty="0">
                <a:effectLst/>
                <a:ea typeface="Calibri" panose="020F0502020204030204" pitchFamily="34" charset="0"/>
                <a:cs typeface="Times New Roman" panose="02020603050405020304" pitchFamily="18" charset="0"/>
              </a:rPr>
              <a:t>Une claire voyance des spécificités du produit attendu</a:t>
            </a:r>
          </a:p>
          <a:p>
            <a:endParaRPr lang="fr-FR" dirty="0"/>
          </a:p>
        </p:txBody>
      </p:sp>
    </p:spTree>
    <p:extLst>
      <p:ext uri="{BB962C8B-B14F-4D97-AF65-F5344CB8AC3E}">
        <p14:creationId xmlns:p14="http://schemas.microsoft.com/office/powerpoint/2010/main" val="113003106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1FA8D-E3CF-4FC0-A9C3-7057D742A6CB}"/>
              </a:ext>
            </a:extLst>
          </p:cNvPr>
          <p:cNvSpPr>
            <a:spLocks noGrp="1"/>
          </p:cNvSpPr>
          <p:nvPr>
            <p:ph type="title"/>
          </p:nvPr>
        </p:nvSpPr>
        <p:spPr/>
        <p:txBody>
          <a:bodyPr>
            <a:normAutofit/>
          </a:bodyPr>
          <a:lstStyle/>
          <a:p>
            <a:r>
              <a:rPr lang="fr-FR" sz="3600" b="1" u="sng" dirty="0">
                <a:solidFill>
                  <a:schemeClr val="tx1">
                    <a:lumMod val="65000"/>
                    <a:lumOff val="35000"/>
                  </a:schemeClr>
                </a:solidFill>
              </a:rPr>
              <a:t>Inconvénients de la méthode classique:</a:t>
            </a:r>
          </a:p>
        </p:txBody>
      </p:sp>
      <p:sp>
        <p:nvSpPr>
          <p:cNvPr id="4" name="ZoneTexte 3">
            <a:extLst>
              <a:ext uri="{FF2B5EF4-FFF2-40B4-BE49-F238E27FC236}">
                <a16:creationId xmlns:a16="http://schemas.microsoft.com/office/drawing/2014/main" id="{BBD73AD4-B067-4180-87A4-96CD751F0B24}"/>
              </a:ext>
            </a:extLst>
          </p:cNvPr>
          <p:cNvSpPr txBox="1"/>
          <p:nvPr/>
        </p:nvSpPr>
        <p:spPr>
          <a:xfrm>
            <a:off x="2507673" y="2438399"/>
            <a:ext cx="6982691" cy="2862322"/>
          </a:xfrm>
          <a:prstGeom prst="rect">
            <a:avLst/>
          </a:prstGeom>
          <a:noFill/>
        </p:spPr>
        <p:txBody>
          <a:bodyPr wrap="square" rtlCol="0">
            <a:spAutoFit/>
          </a:bodyPr>
          <a:lstStyle/>
          <a:p>
            <a:pPr marL="342900" indent="-342900">
              <a:buClr>
                <a:schemeClr val="accent1"/>
              </a:buClr>
              <a:buFont typeface="Wingdings" panose="05000000000000000000" pitchFamily="2" charset="2"/>
              <a:buChar char="v"/>
            </a:pPr>
            <a:r>
              <a:rPr lang="fr-FR" sz="2400" dirty="0">
                <a:solidFill>
                  <a:srgbClr val="000000"/>
                </a:solidFill>
                <a:effectLst/>
                <a:ea typeface="Calibri" panose="020F0502020204030204" pitchFamily="34" charset="0"/>
                <a:cs typeface="Times New Roman" panose="02020603050405020304" pitchFamily="18" charset="0"/>
              </a:rPr>
              <a:t>Livraison d’un produit qui finalement ne correspond plus aux attentes du client</a:t>
            </a:r>
          </a:p>
          <a:p>
            <a:pPr marL="342900" indent="-342900">
              <a:buClr>
                <a:schemeClr val="accent1"/>
              </a:buClr>
              <a:buFont typeface="Wingdings" panose="05000000000000000000" pitchFamily="2" charset="2"/>
              <a:buChar char="v"/>
            </a:pPr>
            <a:endParaRPr lang="fr-FR" sz="2400" dirty="0">
              <a:solidFill>
                <a:srgbClr val="000000"/>
              </a:solidFill>
              <a:ea typeface="Calibri" panose="020F0502020204030204" pitchFamily="34" charset="0"/>
              <a:cs typeface="Times New Roman" panose="02020603050405020304" pitchFamily="18" charset="0"/>
            </a:endParaRPr>
          </a:p>
          <a:p>
            <a:pPr marL="342900" indent="-342900">
              <a:buClr>
                <a:schemeClr val="accent1"/>
              </a:buClr>
              <a:buFont typeface="Wingdings" panose="05000000000000000000" pitchFamily="2" charset="2"/>
              <a:buChar char="v"/>
            </a:pPr>
            <a:r>
              <a:rPr lang="fr-FR" sz="2400" dirty="0">
                <a:solidFill>
                  <a:srgbClr val="000000"/>
                </a:solidFill>
                <a:ea typeface="Calibri" panose="020F0502020204030204" pitchFamily="34" charset="0"/>
                <a:cs typeface="Times New Roman" panose="02020603050405020304" pitchFamily="18" charset="0"/>
              </a:rPr>
              <a:t>Pas de place pour les changements et le imprévus</a:t>
            </a:r>
            <a:endParaRPr lang="fr-FR" sz="2400" dirty="0">
              <a:solidFill>
                <a:srgbClr val="000000"/>
              </a:solidFill>
              <a:effectLst/>
              <a:ea typeface="Calibri" panose="020F0502020204030204" pitchFamily="34" charset="0"/>
              <a:cs typeface="Times New Roman" panose="02020603050405020304" pitchFamily="18" charset="0"/>
            </a:endParaRPr>
          </a:p>
          <a:p>
            <a:pPr marL="342900" indent="-342900">
              <a:buClr>
                <a:schemeClr val="accent1"/>
              </a:buClr>
              <a:buFont typeface="Wingdings" panose="05000000000000000000" pitchFamily="2" charset="2"/>
              <a:buChar char="v"/>
            </a:pPr>
            <a:endParaRPr lang="fr-FR" sz="2400" dirty="0">
              <a:solidFill>
                <a:srgbClr val="000000"/>
              </a:solidFill>
              <a:ea typeface="Calibri" panose="020F0502020204030204" pitchFamily="34" charset="0"/>
              <a:cs typeface="Times New Roman" panose="02020603050405020304" pitchFamily="18" charset="0"/>
            </a:endParaRPr>
          </a:p>
          <a:p>
            <a:pPr marL="342900" indent="-342900">
              <a:buClr>
                <a:schemeClr val="accent1"/>
              </a:buClr>
              <a:buFont typeface="Wingdings" panose="05000000000000000000" pitchFamily="2" charset="2"/>
              <a:buChar char="v"/>
            </a:pPr>
            <a:r>
              <a:rPr lang="fr-FR" sz="2400" dirty="0">
                <a:solidFill>
                  <a:srgbClr val="000000"/>
                </a:solidFill>
                <a:ea typeface="Calibri" panose="020F0502020204030204" pitchFamily="34" charset="0"/>
                <a:cs typeface="Times New Roman" panose="02020603050405020304" pitchFamily="18" charset="0"/>
              </a:rPr>
              <a:t>Retards et coûts supplémentaires</a:t>
            </a:r>
            <a:endParaRPr lang="fr-FR" sz="2400" dirty="0">
              <a:effectLst/>
              <a:ea typeface="Calibri" panose="020F0502020204030204" pitchFamily="34" charset="0"/>
              <a:cs typeface="Times New Roman" panose="02020603050405020304" pitchFamily="18" charset="0"/>
            </a:endParaRPr>
          </a:p>
          <a:p>
            <a:endPar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12311187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62A370-84BE-4B5B-8CC5-46095E375250}"/>
              </a:ext>
            </a:extLst>
          </p:cNvPr>
          <p:cNvSpPr>
            <a:spLocks noGrp="1"/>
          </p:cNvSpPr>
          <p:nvPr>
            <p:ph type="title"/>
          </p:nvPr>
        </p:nvSpPr>
        <p:spPr/>
        <p:txBody>
          <a:bodyPr>
            <a:normAutofit/>
          </a:bodyPr>
          <a:lstStyle/>
          <a:p>
            <a:r>
              <a:rPr lang="fr-FR" sz="3600" b="1" i="1" u="sng" dirty="0">
                <a:solidFill>
                  <a:schemeClr val="accent1"/>
                </a:solidFill>
                <a:latin typeface="Algerian" panose="04020705040A02060702" pitchFamily="82" charset="0"/>
              </a:rPr>
              <a:t>Conclusion:</a:t>
            </a:r>
          </a:p>
        </p:txBody>
      </p:sp>
      <p:pic>
        <p:nvPicPr>
          <p:cNvPr id="5" name="Content Placeholder 4">
            <a:extLst>
              <a:ext uri="{FF2B5EF4-FFF2-40B4-BE49-F238E27FC236}">
                <a16:creationId xmlns:a16="http://schemas.microsoft.com/office/drawing/2014/main" id="{995EB901-A432-42F4-9707-03352123F831}"/>
              </a:ext>
            </a:extLst>
          </p:cNvPr>
          <p:cNvPicPr>
            <a:picLocks noGrp="1" noChangeAspect="1"/>
          </p:cNvPicPr>
          <p:nvPr>
            <p:ph idx="1"/>
          </p:nvPr>
        </p:nvPicPr>
        <p:blipFill>
          <a:blip r:embed="rId2"/>
          <a:stretch>
            <a:fillRect/>
          </a:stretch>
        </p:blipFill>
        <p:spPr>
          <a:xfrm>
            <a:off x="1905000" y="2438399"/>
            <a:ext cx="9867900" cy="6000751"/>
          </a:xfrm>
        </p:spPr>
      </p:pic>
    </p:spTree>
    <p:extLst>
      <p:ext uri="{BB962C8B-B14F-4D97-AF65-F5344CB8AC3E}">
        <p14:creationId xmlns:p14="http://schemas.microsoft.com/office/powerpoint/2010/main" val="22391098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BFF78B-FC5C-4582-9472-4A86FF71B163}"/>
              </a:ext>
            </a:extLst>
          </p:cNvPr>
          <p:cNvSpPr>
            <a:spLocks noGrp="1"/>
          </p:cNvSpPr>
          <p:nvPr>
            <p:ph type="title"/>
          </p:nvPr>
        </p:nvSpPr>
        <p:spPr>
          <a:xfrm>
            <a:off x="1484311" y="685800"/>
            <a:ext cx="10018713" cy="5451764"/>
          </a:xfrm>
        </p:spPr>
        <p:txBody>
          <a:bodyPr>
            <a:normAutofit/>
          </a:bodyPr>
          <a:lstStyle/>
          <a:p>
            <a:r>
              <a:rPr lang="fr-FR" sz="3600" b="1" i="1" dirty="0">
                <a:solidFill>
                  <a:schemeClr val="accent1"/>
                </a:solidFill>
                <a:latin typeface="Algerian" panose="04020705040A02060702" pitchFamily="82" charset="0"/>
              </a:rPr>
              <a:t>Merci de votre attention !</a:t>
            </a:r>
          </a:p>
        </p:txBody>
      </p:sp>
    </p:spTree>
    <p:extLst>
      <p:ext uri="{BB962C8B-B14F-4D97-AF65-F5344CB8AC3E}">
        <p14:creationId xmlns:p14="http://schemas.microsoft.com/office/powerpoint/2010/main" val="372339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25A442-2AC9-427D-9260-33F14201A45D}"/>
              </a:ext>
            </a:extLst>
          </p:cNvPr>
          <p:cNvSpPr>
            <a:spLocks noGrp="1"/>
          </p:cNvSpPr>
          <p:nvPr>
            <p:ph type="title"/>
          </p:nvPr>
        </p:nvSpPr>
        <p:spPr/>
        <p:txBody>
          <a:bodyPr>
            <a:normAutofit/>
          </a:bodyPr>
          <a:lstStyle/>
          <a:p>
            <a:r>
              <a:rPr lang="fr-FR" sz="3600" b="1" i="1" u="sng" dirty="0">
                <a:solidFill>
                  <a:schemeClr val="accent1"/>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D66B7067-0F47-43FF-AF23-B4D9FD4BF93F}"/>
              </a:ext>
            </a:extLst>
          </p:cNvPr>
          <p:cNvSpPr>
            <a:spLocks noGrp="1"/>
          </p:cNvSpPr>
          <p:nvPr>
            <p:ph idx="1"/>
          </p:nvPr>
        </p:nvSpPr>
        <p:spPr>
          <a:xfrm>
            <a:off x="510364" y="2666999"/>
            <a:ext cx="10992660" cy="3124201"/>
          </a:xfrm>
        </p:spPr>
        <p:txBody>
          <a:bodyPr/>
          <a:lstStyle/>
          <a:p>
            <a:r>
              <a:rPr lang="fr-FR" b="1" u="sng" dirty="0"/>
              <a:t>Le Projet:</a:t>
            </a:r>
          </a:p>
          <a:p>
            <a:r>
              <a:rPr lang="fr-FR" b="1" u="sng" dirty="0"/>
              <a:t>Etymologie:</a:t>
            </a:r>
          </a:p>
          <a:p>
            <a:r>
              <a:rPr lang="fr-FR" i="1" dirty="0"/>
              <a:t> </a:t>
            </a:r>
            <a:r>
              <a:rPr lang="fr-FR" dirty="0"/>
              <a:t>vient du latin « </a:t>
            </a:r>
            <a:r>
              <a:rPr lang="fr-FR" i="1" dirty="0" err="1"/>
              <a:t>projectum</a:t>
            </a:r>
            <a:r>
              <a:rPr lang="fr-FR" i="1" dirty="0"/>
              <a:t> » </a:t>
            </a:r>
            <a:r>
              <a:rPr lang="fr-FR" dirty="0"/>
              <a:t>‘’jeter en avant’’, le mot projet est défini comme l’intention ou le plan à suivre pour réaliser un projet.</a:t>
            </a:r>
          </a:p>
          <a:p>
            <a:br>
              <a:rPr lang="fr-FR" dirty="0"/>
            </a:br>
            <a:r>
              <a:rPr lang="fr-FR" dirty="0"/>
              <a:t> </a:t>
            </a:r>
          </a:p>
          <a:p>
            <a:endParaRPr lang="fr-FR" dirty="0"/>
          </a:p>
        </p:txBody>
      </p:sp>
    </p:spTree>
    <p:extLst>
      <p:ext uri="{BB962C8B-B14F-4D97-AF65-F5344CB8AC3E}">
        <p14:creationId xmlns:p14="http://schemas.microsoft.com/office/powerpoint/2010/main" val="36694092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6A66C8-AB2B-4139-BC93-9CF4F2CE7FCC}"/>
              </a:ext>
            </a:extLst>
          </p:cNvPr>
          <p:cNvSpPr>
            <a:spLocks noGrp="1"/>
          </p:cNvSpPr>
          <p:nvPr>
            <p:ph type="title"/>
          </p:nvPr>
        </p:nvSpPr>
        <p:spPr>
          <a:xfrm>
            <a:off x="1484311" y="685801"/>
            <a:ext cx="10018713" cy="4772890"/>
          </a:xfrm>
        </p:spPr>
        <p:txBody>
          <a:bodyPr>
            <a:normAutofit/>
          </a:bodyPr>
          <a:lstStyle/>
          <a:p>
            <a:r>
              <a:rPr lang="fr-FR" sz="4800" b="1" i="1" u="sng" dirty="0">
                <a:solidFill>
                  <a:schemeClr val="accent1"/>
                </a:solidFill>
                <a:latin typeface="Algerian" panose="04020705040A02060702" pitchFamily="82" charset="0"/>
              </a:rPr>
              <a:t>La méthode Agile </a:t>
            </a:r>
          </a:p>
        </p:txBody>
      </p:sp>
    </p:spTree>
    <p:extLst>
      <p:ext uri="{BB962C8B-B14F-4D97-AF65-F5344CB8AC3E}">
        <p14:creationId xmlns:p14="http://schemas.microsoft.com/office/powerpoint/2010/main" val="60239067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6CE3D-CF46-43FA-B954-2FF364B86539}"/>
              </a:ext>
            </a:extLst>
          </p:cNvPr>
          <p:cNvSpPr>
            <a:spLocks noGrp="1"/>
          </p:cNvSpPr>
          <p:nvPr>
            <p:ph type="title"/>
          </p:nvPr>
        </p:nvSpPr>
        <p:spPr>
          <a:xfrm>
            <a:off x="623455" y="658090"/>
            <a:ext cx="10879569" cy="2001982"/>
          </a:xfrm>
        </p:spPr>
        <p:txBody>
          <a:bodyPr>
            <a:normAutofit/>
          </a:bodyPr>
          <a:lstStyle/>
          <a:p>
            <a:r>
              <a:rPr lang="fr-FR" sz="3600" b="1" u="sng" dirty="0">
                <a:solidFill>
                  <a:schemeClr val="tx1">
                    <a:lumMod val="65000"/>
                    <a:lumOff val="35000"/>
                  </a:schemeClr>
                </a:solidFill>
              </a:rPr>
              <a:t>Historique de la méthode agile:</a:t>
            </a:r>
          </a:p>
        </p:txBody>
      </p:sp>
      <p:sp>
        <p:nvSpPr>
          <p:cNvPr id="3" name="ZoneTexte 2">
            <a:extLst>
              <a:ext uri="{FF2B5EF4-FFF2-40B4-BE49-F238E27FC236}">
                <a16:creationId xmlns:a16="http://schemas.microsoft.com/office/drawing/2014/main" id="{3EB309A3-8C13-445A-AA38-239EA5742C30}"/>
              </a:ext>
            </a:extLst>
          </p:cNvPr>
          <p:cNvSpPr txBox="1"/>
          <p:nvPr/>
        </p:nvSpPr>
        <p:spPr>
          <a:xfrm>
            <a:off x="2673927" y="2563090"/>
            <a:ext cx="9407236" cy="6664710"/>
          </a:xfrm>
          <a:prstGeom prst="rect">
            <a:avLst/>
          </a:prstGeom>
          <a:noFill/>
        </p:spPr>
        <p:txBody>
          <a:bodyPr wrap="square" rtlCol="0">
            <a:spAutoFit/>
          </a:bodyPr>
          <a:lstStyle/>
          <a:p>
            <a:pPr marL="228600" algn="just">
              <a:lnSpc>
                <a:spcPct val="150000"/>
              </a:lnSpc>
              <a:spcAft>
                <a:spcPts val="800"/>
              </a:spcAft>
            </a:pPr>
            <a:r>
              <a:rPr lang="fr-FR" sz="2400" dirty="0">
                <a:ea typeface="Times New Roman" panose="02020603050405020304" pitchFamily="18" charset="0"/>
                <a:cs typeface="Times New Roman" panose="02020603050405020304" pitchFamily="18" charset="0"/>
              </a:rPr>
              <a:t>Le début des années 90 marque la prolifération de l’informatique sur pc dans les entreprises. Cette période sera marquée par un taux d’échecs é</a:t>
            </a:r>
            <a:r>
              <a:rPr lang="fr-FR" sz="2400" dirty="0">
                <a:effectLst/>
                <a:ea typeface="Times New Roman" panose="02020603050405020304" pitchFamily="18" charset="0"/>
                <a:cs typeface="Times New Roman" panose="02020603050405020304" pitchFamily="18" charset="0"/>
              </a:rPr>
              <a:t>levés des  projets de développement web et informatique, C’est ainsi que 17 experts en développement logiciel se réunissent aux USA afin de mettre en commun leurs méthodes respectives d’où la création de la méthode agile </a:t>
            </a:r>
          </a:p>
          <a:p>
            <a:pPr lvl="0" algn="just">
              <a:lnSpc>
                <a:spcPct val="107000"/>
              </a:lnSpc>
            </a:pPr>
            <a:endParaRPr lang="fr-FR" sz="2400" dirty="0">
              <a:solidFill>
                <a:srgbClr val="000000"/>
              </a:solidFill>
              <a:effectLst/>
              <a:ea typeface="Times New Roman" panose="02020603050405020304" pitchFamily="18" charset="0"/>
              <a:cs typeface="Times New Roman" panose="02020603050405020304" pitchFamily="18" charset="0"/>
            </a:endParaRPr>
          </a:p>
          <a:p>
            <a:pPr lvl="0">
              <a:lnSpc>
                <a:spcPct val="107000"/>
              </a:lnSpc>
            </a:pPr>
            <a:endParaRPr lang="fr-FR" sz="2400" dirty="0">
              <a:effectLst/>
              <a:ea typeface="Times New Roman" panose="02020603050405020304" pitchFamily="18" charset="0"/>
              <a:cs typeface="Times New Roman" panose="02020603050405020304" pitchFamily="18" charset="0"/>
            </a:endParaRPr>
          </a:p>
          <a:p>
            <a:pPr lvl="0">
              <a:lnSpc>
                <a:spcPct val="107000"/>
              </a:lnSpc>
            </a:pPr>
            <a:endParaRPr lang="fr-FR" sz="2400" dirty="0">
              <a:effectLst/>
              <a:ea typeface="Times New Roman" panose="02020603050405020304" pitchFamily="18" charset="0"/>
              <a:cs typeface="Times New Roman" panose="02020603050405020304" pitchFamily="18" charset="0"/>
            </a:endParaRPr>
          </a:p>
          <a:p>
            <a:pPr marL="457200">
              <a:lnSpc>
                <a:spcPct val="107000"/>
              </a:lnSpc>
            </a:pPr>
            <a:r>
              <a:rPr lang="fr-FR" sz="2400"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pPr marL="685800">
              <a:lnSpc>
                <a:spcPct val="107000"/>
              </a:lnSpc>
            </a:pPr>
            <a:r>
              <a:rPr lang="fr-FR" sz="2400"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pPr lvl="0">
              <a:lnSpc>
                <a:spcPct val="107000"/>
              </a:lnSpc>
            </a:pPr>
            <a:endParaRPr lang="fr-FR" sz="2400" dirty="0">
              <a:effectLst/>
              <a:ea typeface="Times New Roman" panose="02020603050405020304" pitchFamily="18" charset="0"/>
              <a:cs typeface="Times New Roman" panose="02020603050405020304" pitchFamily="18" charset="0"/>
            </a:endParaRPr>
          </a:p>
          <a:p>
            <a:pPr marL="457200">
              <a:lnSpc>
                <a:spcPct val="107000"/>
              </a:lnSpc>
              <a:spcAft>
                <a:spcPts val="800"/>
              </a:spcAft>
            </a:pPr>
            <a:r>
              <a:rPr lang="fr-FR" sz="2400"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77007355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CBBD87-E47E-4A5A-A112-CD8A016CDB31}"/>
              </a:ext>
            </a:extLst>
          </p:cNvPr>
          <p:cNvSpPr>
            <a:spLocks noGrp="1"/>
          </p:cNvSpPr>
          <p:nvPr>
            <p:ph type="title"/>
          </p:nvPr>
        </p:nvSpPr>
        <p:spPr/>
        <p:txBody>
          <a:bodyPr>
            <a:normAutofit/>
          </a:bodyPr>
          <a:lstStyle/>
          <a:p>
            <a:r>
              <a:rPr lang="fr-FR" sz="3600" b="1" u="sng" dirty="0">
                <a:solidFill>
                  <a:schemeClr val="tx1">
                    <a:lumMod val="65000"/>
                    <a:lumOff val="35000"/>
                  </a:schemeClr>
                </a:solidFill>
              </a:rPr>
              <a:t>Caractéristiques de la méthode agile:</a:t>
            </a:r>
          </a:p>
        </p:txBody>
      </p:sp>
      <p:sp>
        <p:nvSpPr>
          <p:cNvPr id="3" name="ZoneTexte 2">
            <a:extLst>
              <a:ext uri="{FF2B5EF4-FFF2-40B4-BE49-F238E27FC236}">
                <a16:creationId xmlns:a16="http://schemas.microsoft.com/office/drawing/2014/main" id="{A9C979EE-485A-4B11-882C-40B92C9BC880}"/>
              </a:ext>
            </a:extLst>
          </p:cNvPr>
          <p:cNvSpPr txBox="1"/>
          <p:nvPr/>
        </p:nvSpPr>
        <p:spPr>
          <a:xfrm>
            <a:off x="2881744" y="2438399"/>
            <a:ext cx="8621279" cy="4423647"/>
          </a:xfrm>
          <a:prstGeom prst="rect">
            <a:avLst/>
          </a:prstGeom>
          <a:noFill/>
        </p:spPr>
        <p:txBody>
          <a:bodyPr wrap="square" rtlCol="0">
            <a:spAutoFit/>
          </a:bodyPr>
          <a:lstStyle/>
          <a:p>
            <a:pPr marL="342900" lvl="0" indent="-342900">
              <a:lnSpc>
                <a:spcPct val="107000"/>
              </a:lnSpc>
              <a:buClr>
                <a:schemeClr val="accent1"/>
              </a:buClr>
              <a:buFont typeface="Arial" panose="020B0604020202020204" pitchFamily="34" charset="0"/>
              <a:buChar char="•"/>
            </a:pPr>
            <a:r>
              <a:rPr lang="fr-FR" sz="2400" dirty="0">
                <a:solidFill>
                  <a:srgbClr val="000000"/>
                </a:solidFill>
                <a:effectLst/>
                <a:ea typeface="Times New Roman" panose="02020603050405020304" pitchFamily="18" charset="0"/>
                <a:cs typeface="Times New Roman" panose="02020603050405020304" pitchFamily="18" charset="0"/>
              </a:rPr>
              <a:t>L’acceptation du changement plutôt que le suivi d'un plan.</a:t>
            </a:r>
            <a:endParaRPr lang="fr-FR" sz="2400" dirty="0">
              <a:effectLst/>
              <a:ea typeface="Times New Roman" panose="02020603050405020304" pitchFamily="18" charset="0"/>
              <a:cs typeface="Times New Roman" panose="02020603050405020304" pitchFamily="18" charset="0"/>
            </a:endParaRPr>
          </a:p>
          <a:p>
            <a:pPr marL="457200">
              <a:lnSpc>
                <a:spcPct val="107000"/>
              </a:lnSpc>
              <a:buClr>
                <a:schemeClr val="accent1"/>
              </a:buClr>
            </a:pPr>
            <a:r>
              <a:rPr lang="fr-FR" sz="2400"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pPr marL="342900" lvl="0" indent="-342900">
              <a:lnSpc>
                <a:spcPct val="107000"/>
              </a:lnSpc>
              <a:buClr>
                <a:schemeClr val="accent1"/>
              </a:buClr>
              <a:buFont typeface="Arial" panose="020B0604020202020204" pitchFamily="34" charset="0"/>
              <a:buChar char="•"/>
            </a:pPr>
            <a:r>
              <a:rPr lang="fr-FR" sz="2400" dirty="0">
                <a:solidFill>
                  <a:srgbClr val="000000"/>
                </a:solidFill>
                <a:effectLst/>
                <a:ea typeface="Times New Roman" panose="02020603050405020304" pitchFamily="18" charset="0"/>
                <a:cs typeface="Times New Roman" panose="02020603050405020304" pitchFamily="18" charset="0"/>
              </a:rPr>
              <a:t>Une étroite collaboration avec le client plutôt que la contractualisation des relations. </a:t>
            </a:r>
            <a:endParaRPr lang="fr-FR" sz="2400" dirty="0">
              <a:effectLst/>
              <a:ea typeface="Times New Roman" panose="02020603050405020304" pitchFamily="18" charset="0"/>
              <a:cs typeface="Times New Roman" panose="02020603050405020304" pitchFamily="18" charset="0"/>
            </a:endParaRPr>
          </a:p>
          <a:p>
            <a:pPr marL="457200">
              <a:lnSpc>
                <a:spcPct val="107000"/>
              </a:lnSpc>
              <a:buClr>
                <a:schemeClr val="accent1"/>
              </a:buClr>
            </a:pPr>
            <a:r>
              <a:rPr lang="fr-FR" sz="2400"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pPr marL="342900" lvl="0" indent="-342900">
              <a:lnSpc>
                <a:spcPct val="107000"/>
              </a:lnSpc>
              <a:buClr>
                <a:schemeClr val="accent1"/>
              </a:buClr>
              <a:buFont typeface="Arial" panose="020B0604020202020204" pitchFamily="34" charset="0"/>
              <a:buChar char="•"/>
            </a:pPr>
            <a:r>
              <a:rPr lang="fr-FR" sz="2400" dirty="0">
                <a:solidFill>
                  <a:srgbClr val="000000"/>
                </a:solidFill>
                <a:effectLst/>
                <a:ea typeface="Times New Roman" panose="02020603050405020304" pitchFamily="18" charset="0"/>
                <a:cs typeface="Times New Roman" panose="02020603050405020304" pitchFamily="18" charset="0"/>
              </a:rPr>
              <a:t>Privilégie les interactions entre les membres de l’équipe plutôt que les processus et les outils.</a:t>
            </a:r>
            <a:endParaRPr lang="fr-FR" sz="2400" dirty="0">
              <a:effectLst/>
              <a:ea typeface="Times New Roman" panose="02020603050405020304" pitchFamily="18" charset="0"/>
              <a:cs typeface="Times New Roman" panose="02020603050405020304" pitchFamily="18" charset="0"/>
            </a:endParaRPr>
          </a:p>
          <a:p>
            <a:pPr marL="457200">
              <a:lnSpc>
                <a:spcPct val="107000"/>
              </a:lnSpc>
              <a:buClr>
                <a:schemeClr val="accent1"/>
              </a:buClr>
            </a:pPr>
            <a:r>
              <a:rPr lang="fr-FR" sz="2400"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pPr marL="342900" lvl="0" indent="-342900">
              <a:lnSpc>
                <a:spcPct val="107000"/>
              </a:lnSpc>
              <a:spcAft>
                <a:spcPts val="800"/>
              </a:spcAft>
              <a:buClr>
                <a:schemeClr val="accent1"/>
              </a:buClr>
              <a:buFont typeface="Arial" panose="020B0604020202020204" pitchFamily="34" charset="0"/>
              <a:buChar char="•"/>
            </a:pPr>
            <a:r>
              <a:rPr lang="fr-FR" sz="2400" dirty="0">
                <a:solidFill>
                  <a:srgbClr val="000000"/>
                </a:solidFill>
                <a:effectLst/>
                <a:ea typeface="Times New Roman" panose="02020603050405020304" pitchFamily="18" charset="0"/>
                <a:cs typeface="Times New Roman" panose="02020603050405020304" pitchFamily="18" charset="0"/>
              </a:rPr>
              <a:t>Met l’accent sur le développement du produit et de ses fonctionnalités  plutôt que la documentation exhaustive.</a:t>
            </a:r>
            <a:endParaRPr lang="fr-FR" sz="2400" dirty="0">
              <a:effectLst/>
              <a:ea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36068326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84856E-9491-449B-A524-0CF130673AFE}"/>
              </a:ext>
            </a:extLst>
          </p:cNvPr>
          <p:cNvSpPr>
            <a:spLocks noGrp="1"/>
          </p:cNvSpPr>
          <p:nvPr>
            <p:ph type="title"/>
          </p:nvPr>
        </p:nvSpPr>
        <p:spPr>
          <a:xfrm>
            <a:off x="1484311" y="360218"/>
            <a:ext cx="10018713" cy="2078181"/>
          </a:xfrm>
        </p:spPr>
        <p:txBody>
          <a:bodyPr>
            <a:normAutofit/>
          </a:bodyPr>
          <a:lstStyle/>
          <a:p>
            <a:r>
              <a:rPr lang="fr-FR" sz="3600" b="1" u="sng" dirty="0">
                <a:solidFill>
                  <a:schemeClr val="tx1">
                    <a:lumMod val="65000"/>
                    <a:lumOff val="35000"/>
                  </a:schemeClr>
                </a:solidFill>
              </a:rPr>
              <a:t>Exemples de méthodes agiles:</a:t>
            </a:r>
          </a:p>
        </p:txBody>
      </p:sp>
      <p:sp>
        <p:nvSpPr>
          <p:cNvPr id="3" name="ZoneTexte 2">
            <a:extLst>
              <a:ext uri="{FF2B5EF4-FFF2-40B4-BE49-F238E27FC236}">
                <a16:creationId xmlns:a16="http://schemas.microsoft.com/office/drawing/2014/main" id="{1504064C-D915-4DFE-84EC-DC4554C73C84}"/>
              </a:ext>
            </a:extLst>
          </p:cNvPr>
          <p:cNvSpPr txBox="1"/>
          <p:nvPr/>
        </p:nvSpPr>
        <p:spPr>
          <a:xfrm>
            <a:off x="3519055" y="2327564"/>
            <a:ext cx="4100945" cy="3633302"/>
          </a:xfrm>
          <a:prstGeom prst="rect">
            <a:avLst/>
          </a:prstGeom>
          <a:noFill/>
        </p:spPr>
        <p:txBody>
          <a:bodyPr wrap="square" rtlCol="0">
            <a:spAutoFit/>
          </a:bodyPr>
          <a:lstStyle/>
          <a:p>
            <a:pPr marL="342900" lvl="0" indent="-342900">
              <a:lnSpc>
                <a:spcPct val="107000"/>
              </a:lnSpc>
              <a:buClr>
                <a:schemeClr val="accent1"/>
              </a:buClr>
              <a:buFont typeface="Arial" panose="020B0604020202020204" pitchFamily="34" charset="0"/>
              <a:buChar char="•"/>
            </a:pPr>
            <a:r>
              <a:rPr lang="fr-FR" sz="2400" b="1" dirty="0">
                <a:solidFill>
                  <a:srgbClr val="000000"/>
                </a:solidFill>
                <a:effectLst/>
                <a:ea typeface="Times New Roman" panose="02020603050405020304" pitchFamily="18" charset="0"/>
                <a:cs typeface="Times New Roman" panose="02020603050405020304" pitchFamily="18" charset="0"/>
              </a:rPr>
              <a:t>SCRUM</a:t>
            </a:r>
            <a:endParaRPr lang="fr-FR" sz="2400" dirty="0">
              <a:effectLst/>
              <a:ea typeface="Times New Roman" panose="02020603050405020304" pitchFamily="18" charset="0"/>
              <a:cs typeface="Times New Roman" panose="02020603050405020304" pitchFamily="18" charset="0"/>
            </a:endParaRPr>
          </a:p>
          <a:p>
            <a:pPr marL="457200">
              <a:lnSpc>
                <a:spcPct val="107000"/>
              </a:lnSpc>
            </a:pPr>
            <a:r>
              <a:rPr lang="fr-FR" sz="2400" b="1"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pPr marL="342900" lvl="0" indent="-342900">
              <a:lnSpc>
                <a:spcPct val="107000"/>
              </a:lnSpc>
              <a:buClr>
                <a:schemeClr val="accent1"/>
              </a:buClr>
              <a:buFont typeface="Arial" panose="020B0604020202020204" pitchFamily="34" charset="0"/>
              <a:buChar char="•"/>
            </a:pPr>
            <a:r>
              <a:rPr lang="fr-FR" sz="2400" b="1" dirty="0">
                <a:solidFill>
                  <a:srgbClr val="000000"/>
                </a:solidFill>
                <a:effectLst/>
                <a:ea typeface="Times New Roman" panose="02020603050405020304" pitchFamily="18" charset="0"/>
                <a:cs typeface="Times New Roman" panose="02020603050405020304" pitchFamily="18" charset="0"/>
              </a:rPr>
              <a:t>RAD</a:t>
            </a:r>
            <a:r>
              <a:rPr lang="fr-FR" sz="2400" dirty="0">
                <a:solidFill>
                  <a:srgbClr val="000000"/>
                </a:solidFill>
                <a:effectLst/>
                <a:ea typeface="Times New Roman" panose="02020603050405020304" pitchFamily="18" charset="0"/>
                <a:cs typeface="Times New Roman" panose="02020603050405020304" pitchFamily="18" charset="0"/>
              </a:rPr>
              <a:t>(rapide application development)</a:t>
            </a:r>
            <a:endParaRPr lang="fr-FR" sz="2400" dirty="0">
              <a:effectLst/>
              <a:ea typeface="Times New Roman" panose="02020603050405020304" pitchFamily="18" charset="0"/>
              <a:cs typeface="Times New Roman" panose="02020603050405020304" pitchFamily="18" charset="0"/>
            </a:endParaRPr>
          </a:p>
          <a:p>
            <a:pPr marL="457200">
              <a:lnSpc>
                <a:spcPct val="107000"/>
              </a:lnSpc>
            </a:pPr>
            <a:r>
              <a:rPr lang="fr-FR" sz="2400"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pPr marL="342900" lvl="0" indent="-342900">
              <a:lnSpc>
                <a:spcPct val="107000"/>
              </a:lnSpc>
              <a:buClr>
                <a:schemeClr val="accent1"/>
              </a:buClr>
              <a:buFont typeface="Arial" panose="020B0604020202020204" pitchFamily="34" charset="0"/>
              <a:buChar char="•"/>
            </a:pPr>
            <a:r>
              <a:rPr lang="fr-FR" sz="2400" b="1" dirty="0">
                <a:solidFill>
                  <a:srgbClr val="000000"/>
                </a:solidFill>
                <a:effectLst/>
                <a:ea typeface="Times New Roman" panose="02020603050405020304" pitchFamily="18" charset="0"/>
                <a:cs typeface="Times New Roman" panose="02020603050405020304" pitchFamily="18" charset="0"/>
              </a:rPr>
              <a:t>AUP</a:t>
            </a:r>
            <a:r>
              <a:rPr lang="fr-FR" sz="2400" dirty="0">
                <a:solidFill>
                  <a:srgbClr val="000000"/>
                </a:solidFill>
                <a:effectLst/>
                <a:ea typeface="Times New Roman" panose="02020603050405020304" pitchFamily="18" charset="0"/>
                <a:cs typeface="Times New Roman" panose="02020603050405020304" pitchFamily="18" charset="0"/>
              </a:rPr>
              <a:t>(agile unified process) </a:t>
            </a:r>
            <a:endParaRPr lang="fr-FR" sz="2400" dirty="0">
              <a:effectLst/>
              <a:ea typeface="Times New Roman" panose="02020603050405020304" pitchFamily="18" charset="0"/>
              <a:cs typeface="Times New Roman" panose="02020603050405020304" pitchFamily="18" charset="0"/>
            </a:endParaRPr>
          </a:p>
          <a:p>
            <a:pPr marL="457200">
              <a:lnSpc>
                <a:spcPct val="107000"/>
              </a:lnSpc>
            </a:pPr>
            <a:r>
              <a:rPr lang="fr-FR" sz="2400"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pPr marL="342900" lvl="0" indent="-342900">
              <a:lnSpc>
                <a:spcPct val="107000"/>
              </a:lnSpc>
              <a:spcAft>
                <a:spcPts val="800"/>
              </a:spcAft>
              <a:buClr>
                <a:schemeClr val="accent1"/>
              </a:buClr>
              <a:buFont typeface="Arial" panose="020B0604020202020204" pitchFamily="34" charset="0"/>
              <a:buChar char="•"/>
            </a:pPr>
            <a:r>
              <a:rPr lang="fr-FR" sz="2400" b="1" dirty="0">
                <a:solidFill>
                  <a:srgbClr val="000000"/>
                </a:solidFill>
                <a:effectLst/>
                <a:ea typeface="Times New Roman" panose="02020603050405020304" pitchFamily="18" charset="0"/>
                <a:cs typeface="Times New Roman" panose="02020603050405020304" pitchFamily="18" charset="0"/>
              </a:rPr>
              <a:t>CRYSTAL</a:t>
            </a:r>
            <a:endParaRPr lang="fr-FR" sz="2400" dirty="0">
              <a:effectLst/>
              <a:ea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28939145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E620E-9D81-49C7-AA7A-E797EFEA5138}"/>
              </a:ext>
            </a:extLst>
          </p:cNvPr>
          <p:cNvSpPr>
            <a:spLocks noGrp="1"/>
          </p:cNvSpPr>
          <p:nvPr>
            <p:ph type="title"/>
          </p:nvPr>
        </p:nvSpPr>
        <p:spPr>
          <a:xfrm>
            <a:off x="1484311" y="685800"/>
            <a:ext cx="10018713" cy="2168236"/>
          </a:xfrm>
        </p:spPr>
        <p:txBody>
          <a:bodyPr>
            <a:normAutofit/>
          </a:bodyPr>
          <a:lstStyle/>
          <a:p>
            <a:r>
              <a:rPr lang="fr-FR" sz="3600" b="1" u="sng" dirty="0">
                <a:solidFill>
                  <a:schemeClr val="tx1">
                    <a:lumMod val="65000"/>
                    <a:lumOff val="35000"/>
                  </a:schemeClr>
                </a:solidFill>
              </a:rPr>
              <a:t>Avantages de la méthode agile:</a:t>
            </a:r>
          </a:p>
        </p:txBody>
      </p:sp>
      <p:sp>
        <p:nvSpPr>
          <p:cNvPr id="3" name="ZoneTexte 2">
            <a:extLst>
              <a:ext uri="{FF2B5EF4-FFF2-40B4-BE49-F238E27FC236}">
                <a16:creationId xmlns:a16="http://schemas.microsoft.com/office/drawing/2014/main" id="{4E758EF4-F321-4003-9DB8-1CC1232D1311}"/>
              </a:ext>
            </a:extLst>
          </p:cNvPr>
          <p:cNvSpPr txBox="1"/>
          <p:nvPr/>
        </p:nvSpPr>
        <p:spPr>
          <a:xfrm>
            <a:off x="3200400" y="2743200"/>
            <a:ext cx="6761018" cy="3552126"/>
          </a:xfrm>
          <a:prstGeom prst="rect">
            <a:avLst/>
          </a:prstGeom>
          <a:noFill/>
        </p:spPr>
        <p:txBody>
          <a:bodyPr wrap="square" rtlCol="0">
            <a:spAutoFit/>
          </a:bodyPr>
          <a:lstStyle/>
          <a:p>
            <a:pPr marL="800100" lvl="1" indent="-342900" algn="just">
              <a:lnSpc>
                <a:spcPct val="107000"/>
              </a:lnSpc>
              <a:spcAft>
                <a:spcPts val="800"/>
              </a:spcAft>
              <a:buClr>
                <a:schemeClr val="accent1"/>
              </a:buClr>
              <a:buFont typeface="Arial" panose="020B0604020202020204" pitchFamily="34" charset="0"/>
              <a:buChar char="•"/>
            </a:pPr>
            <a:r>
              <a:rPr lang="fr-FR" sz="2400" i="1" dirty="0">
                <a:solidFill>
                  <a:srgbClr val="000000"/>
                </a:solidFill>
                <a:effectLst/>
                <a:ea typeface="Times New Roman" panose="02020603050405020304" pitchFamily="18" charset="0"/>
                <a:cs typeface="Times New Roman" panose="02020603050405020304" pitchFamily="18" charset="0"/>
              </a:rPr>
              <a:t> </a:t>
            </a:r>
            <a:r>
              <a:rPr lang="fr-FR" sz="2400" dirty="0">
                <a:solidFill>
                  <a:srgbClr val="000000"/>
                </a:solidFill>
                <a:effectLst/>
                <a:ea typeface="Times New Roman" panose="02020603050405020304" pitchFamily="18" charset="0"/>
                <a:cs typeface="Times New Roman" panose="02020603050405020304" pitchFamily="18" charset="0"/>
              </a:rPr>
              <a:t>La flexibilité </a:t>
            </a:r>
          </a:p>
          <a:p>
            <a:pPr lvl="1" algn="just">
              <a:lnSpc>
                <a:spcPct val="107000"/>
              </a:lnSpc>
              <a:spcAft>
                <a:spcPts val="800"/>
              </a:spcAft>
            </a:pPr>
            <a:endParaRPr lang="fr-FR" sz="2400" dirty="0">
              <a:effectLst/>
              <a:ea typeface="Times New Roman" panose="02020603050405020304" pitchFamily="18" charset="0"/>
              <a:cs typeface="Times New Roman" panose="02020603050405020304" pitchFamily="18" charset="0"/>
            </a:endParaRPr>
          </a:p>
          <a:p>
            <a:pPr marL="792480" indent="-342900" algn="just">
              <a:lnSpc>
                <a:spcPct val="107000"/>
              </a:lnSpc>
              <a:spcAft>
                <a:spcPts val="800"/>
              </a:spcAft>
              <a:buClr>
                <a:schemeClr val="accent1"/>
              </a:buClr>
              <a:buFont typeface="Arial" panose="020B0604020202020204" pitchFamily="34" charset="0"/>
              <a:buChar char="•"/>
            </a:pPr>
            <a:r>
              <a:rPr lang="fr-FR" sz="2400" dirty="0">
                <a:solidFill>
                  <a:srgbClr val="000000"/>
                </a:solidFill>
                <a:effectLst/>
                <a:ea typeface="Times New Roman" panose="02020603050405020304" pitchFamily="18" charset="0"/>
                <a:cs typeface="Times New Roman" panose="02020603050405020304" pitchFamily="18" charset="0"/>
              </a:rPr>
              <a:t>Relation de confiance entre le client et l’équipe projet </a:t>
            </a:r>
          </a:p>
          <a:p>
            <a:pPr marL="792480" indent="-342900" algn="just">
              <a:lnSpc>
                <a:spcPct val="107000"/>
              </a:lnSpc>
              <a:spcAft>
                <a:spcPts val="800"/>
              </a:spcAft>
              <a:buFont typeface="Arial" panose="020B0604020202020204" pitchFamily="34" charset="0"/>
              <a:buChar char="•"/>
            </a:pPr>
            <a:endParaRPr lang="fr-FR" sz="2400" dirty="0">
              <a:effectLst/>
              <a:ea typeface="Times New Roman" panose="02020603050405020304" pitchFamily="18" charset="0"/>
              <a:cs typeface="Times New Roman" panose="02020603050405020304" pitchFamily="18" charset="0"/>
            </a:endParaRPr>
          </a:p>
          <a:p>
            <a:pPr marL="800100" indent="-342900" algn="just">
              <a:lnSpc>
                <a:spcPct val="107000"/>
              </a:lnSpc>
              <a:buClr>
                <a:schemeClr val="accent1"/>
              </a:buClr>
              <a:buFont typeface="Arial" panose="020B0604020202020204" pitchFamily="34" charset="0"/>
              <a:buChar char="•"/>
            </a:pPr>
            <a:r>
              <a:rPr lang="fr-FR" sz="2400" dirty="0">
                <a:solidFill>
                  <a:srgbClr val="000000"/>
                </a:solidFill>
                <a:effectLst/>
                <a:ea typeface="Times New Roman" panose="02020603050405020304" pitchFamily="18" charset="0"/>
                <a:cs typeface="Times New Roman" panose="02020603050405020304" pitchFamily="18" charset="0"/>
              </a:rPr>
              <a:t>Meilleur contrôle des coûts du projet </a:t>
            </a:r>
            <a:endParaRPr lang="fr-FR" sz="2400" dirty="0">
              <a:effectLst/>
              <a:ea typeface="Times New Roman" panose="02020603050405020304" pitchFamily="18" charset="0"/>
              <a:cs typeface="Times New Roman" panose="02020603050405020304" pitchFamily="18" charset="0"/>
            </a:endParaRPr>
          </a:p>
          <a:p>
            <a:pPr marL="457200" algn="just">
              <a:lnSpc>
                <a:spcPct val="107000"/>
              </a:lnSpc>
            </a:pPr>
            <a:r>
              <a:rPr lang="fr-FR" sz="2400" i="1"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pPr lvl="0">
              <a:lnSpc>
                <a:spcPct val="107000"/>
              </a:lnSpc>
              <a:spcAft>
                <a:spcPts val="800"/>
              </a:spcAft>
            </a:pP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38358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4E2B8D-017F-4D32-9DA3-123B5E99CF01}"/>
              </a:ext>
            </a:extLst>
          </p:cNvPr>
          <p:cNvSpPr>
            <a:spLocks noGrp="1"/>
          </p:cNvSpPr>
          <p:nvPr>
            <p:ph type="title"/>
          </p:nvPr>
        </p:nvSpPr>
        <p:spPr>
          <a:xfrm>
            <a:off x="1484311" y="602670"/>
            <a:ext cx="10018713" cy="2195948"/>
          </a:xfrm>
        </p:spPr>
        <p:txBody>
          <a:bodyPr>
            <a:normAutofit/>
          </a:bodyPr>
          <a:lstStyle/>
          <a:p>
            <a:r>
              <a:rPr lang="fr-FR" sz="3600" b="1" u="sng" dirty="0">
                <a:solidFill>
                  <a:schemeClr val="tx1">
                    <a:lumMod val="65000"/>
                    <a:lumOff val="35000"/>
                  </a:schemeClr>
                </a:solidFill>
              </a:rPr>
              <a:t>Inconvénients de la méthode agile:</a:t>
            </a:r>
          </a:p>
        </p:txBody>
      </p:sp>
      <p:sp>
        <p:nvSpPr>
          <p:cNvPr id="4" name="ZoneTexte 3">
            <a:extLst>
              <a:ext uri="{FF2B5EF4-FFF2-40B4-BE49-F238E27FC236}">
                <a16:creationId xmlns:a16="http://schemas.microsoft.com/office/drawing/2014/main" id="{AF1B28CC-619D-499D-89C7-6A21630DE4FF}"/>
              </a:ext>
            </a:extLst>
          </p:cNvPr>
          <p:cNvSpPr txBox="1"/>
          <p:nvPr/>
        </p:nvSpPr>
        <p:spPr>
          <a:xfrm>
            <a:off x="2092036" y="2798618"/>
            <a:ext cx="8271163" cy="4332404"/>
          </a:xfrm>
          <a:prstGeom prst="rect">
            <a:avLst/>
          </a:prstGeom>
          <a:noFill/>
        </p:spPr>
        <p:txBody>
          <a:bodyPr wrap="square" rtlCol="0">
            <a:spAutoFit/>
          </a:bodyPr>
          <a:lstStyle/>
          <a:p>
            <a:pPr marL="1257300" indent="-342900">
              <a:lnSpc>
                <a:spcPct val="107000"/>
              </a:lnSpc>
              <a:buClr>
                <a:schemeClr val="accent1"/>
              </a:buClr>
              <a:buFont typeface="Arial" panose="020B0604020202020204" pitchFamily="34" charset="0"/>
              <a:buChar char="•"/>
            </a:pPr>
            <a:r>
              <a:rPr lang="fr-FR" sz="2400" i="1" dirty="0">
                <a:solidFill>
                  <a:srgbClr val="000000"/>
                </a:solidFill>
                <a:effectLst/>
                <a:ea typeface="Times New Roman" panose="02020603050405020304" pitchFamily="18" charset="0"/>
                <a:cs typeface="Times New Roman" panose="02020603050405020304" pitchFamily="18" charset="0"/>
              </a:rPr>
              <a:t> </a:t>
            </a:r>
            <a:r>
              <a:rPr lang="fr-FR" sz="2400" dirty="0">
                <a:solidFill>
                  <a:srgbClr val="000000"/>
                </a:solidFill>
                <a:ea typeface="Times New Roman" panose="02020603050405020304" pitchFamily="18" charset="0"/>
                <a:cs typeface="Times New Roman" panose="02020603050405020304" pitchFamily="18" charset="0"/>
              </a:rPr>
              <a:t>Peu de place pour la documentation pouvant entraîner des problèmes en cas de changement d’équipe</a:t>
            </a:r>
            <a:r>
              <a:rPr lang="fr-FR" sz="2400" i="1" dirty="0">
                <a:solidFill>
                  <a:srgbClr val="000000"/>
                </a:solidFill>
                <a:ea typeface="Times New Roman" panose="02020603050405020304" pitchFamily="18" charset="0"/>
                <a:cs typeface="Times New Roman" panose="02020603050405020304" pitchFamily="18" charset="0"/>
              </a:rPr>
              <a:t>. </a:t>
            </a:r>
            <a:endParaRPr lang="fr-FR" sz="2400" dirty="0">
              <a:ea typeface="Times New Roman" panose="02020603050405020304" pitchFamily="18" charset="0"/>
              <a:cs typeface="Times New Roman" panose="02020603050405020304" pitchFamily="18" charset="0"/>
            </a:endParaRPr>
          </a:p>
          <a:p>
            <a:pPr marL="914400">
              <a:lnSpc>
                <a:spcPct val="107000"/>
              </a:lnSpc>
              <a:buClr>
                <a:schemeClr val="accent1"/>
              </a:buClr>
            </a:pPr>
            <a:endParaRPr lang="fr-FR" sz="2400" dirty="0">
              <a:effectLst/>
              <a:ea typeface="Times New Roman" panose="02020603050405020304" pitchFamily="18" charset="0"/>
              <a:cs typeface="Times New Roman" panose="02020603050405020304" pitchFamily="18" charset="0"/>
            </a:endParaRPr>
          </a:p>
          <a:p>
            <a:pPr marL="1257300" indent="-342900">
              <a:lnSpc>
                <a:spcPct val="107000"/>
              </a:lnSpc>
              <a:buClr>
                <a:schemeClr val="accent1"/>
              </a:buClr>
              <a:buFont typeface="Arial" panose="020B0604020202020204" pitchFamily="34" charset="0"/>
              <a:buChar char="•"/>
            </a:pPr>
            <a:r>
              <a:rPr lang="fr-FR" sz="2400" dirty="0">
                <a:solidFill>
                  <a:srgbClr val="000000"/>
                </a:solidFill>
                <a:effectLst/>
                <a:ea typeface="Times New Roman" panose="02020603050405020304" pitchFamily="18" charset="0"/>
                <a:cs typeface="Times New Roman" panose="02020603050405020304" pitchFamily="18" charset="0"/>
              </a:rPr>
              <a:t>Disponibilité du client Obligatoire</a:t>
            </a:r>
            <a:r>
              <a:rPr lang="fr-FR" sz="2400" i="1"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pPr marL="914400">
              <a:lnSpc>
                <a:spcPct val="107000"/>
              </a:lnSpc>
              <a:buClr>
                <a:schemeClr val="accent1"/>
              </a:buClr>
            </a:pPr>
            <a:r>
              <a:rPr lang="fr-FR" sz="2400" i="1"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pPr marL="1257300" indent="-342900">
              <a:lnSpc>
                <a:spcPct val="107000"/>
              </a:lnSpc>
              <a:spcAft>
                <a:spcPts val="800"/>
              </a:spcAft>
              <a:buClr>
                <a:schemeClr val="accent1"/>
              </a:buClr>
              <a:buFont typeface="Arial" panose="020B0604020202020204" pitchFamily="34" charset="0"/>
              <a:buChar char="•"/>
            </a:pPr>
            <a:r>
              <a:rPr lang="fr-FR" sz="2400" dirty="0">
                <a:solidFill>
                  <a:srgbClr val="000000"/>
                </a:solidFill>
                <a:effectLst/>
                <a:ea typeface="Times New Roman" panose="02020603050405020304" pitchFamily="18" charset="0"/>
                <a:cs typeface="Times New Roman" panose="02020603050405020304" pitchFamily="18" charset="0"/>
              </a:rPr>
              <a:t>Impossibilité de prévoir le coût final du projet</a:t>
            </a:r>
            <a:r>
              <a:rPr lang="fr-FR" sz="2400" i="1" dirty="0">
                <a:solidFill>
                  <a:srgbClr val="000000"/>
                </a:solidFill>
                <a:effectLst/>
                <a:ea typeface="Times New Roman" panose="02020603050405020304" pitchFamily="18" charset="0"/>
                <a:cs typeface="Times New Roman" panose="02020603050405020304" pitchFamily="18" charset="0"/>
              </a:rPr>
              <a:t>.   </a:t>
            </a:r>
            <a:endParaRPr lang="fr-FR" sz="2400" dirty="0">
              <a:effectLst/>
              <a:ea typeface="Times New Roman" panose="02020603050405020304" pitchFamily="18" charset="0"/>
              <a:cs typeface="Times New Roman" panose="02020603050405020304" pitchFamily="18" charset="0"/>
            </a:endParaRPr>
          </a:p>
          <a:p>
            <a:pPr>
              <a:lnSpc>
                <a:spcPct val="107000"/>
              </a:lnSpc>
              <a:spcAft>
                <a:spcPts val="800"/>
              </a:spcAft>
            </a:pPr>
            <a:r>
              <a:rPr lang="fr-FR"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r>
              <a:rPr lang="fr-FR"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fr-FR"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21078646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4535FB-AF2D-40B1-AA12-EE68F2490E5C}"/>
              </a:ext>
            </a:extLst>
          </p:cNvPr>
          <p:cNvSpPr>
            <a:spLocks noGrp="1"/>
          </p:cNvSpPr>
          <p:nvPr>
            <p:ph type="title"/>
          </p:nvPr>
        </p:nvSpPr>
        <p:spPr>
          <a:xfrm>
            <a:off x="1484311" y="685800"/>
            <a:ext cx="10018713" cy="5230091"/>
          </a:xfrm>
        </p:spPr>
        <p:txBody>
          <a:bodyPr>
            <a:normAutofit/>
          </a:bodyPr>
          <a:lstStyle/>
          <a:p>
            <a:r>
              <a:rPr lang="fr-FR" sz="4800" b="1" i="1" u="sng" dirty="0">
                <a:solidFill>
                  <a:schemeClr val="accent1"/>
                </a:solidFill>
                <a:latin typeface="Algerian" panose="04020705040A02060702" pitchFamily="82" charset="0"/>
              </a:rPr>
              <a:t>La méthode Classique</a:t>
            </a:r>
          </a:p>
        </p:txBody>
      </p:sp>
    </p:spTree>
    <p:extLst>
      <p:ext uri="{BB962C8B-B14F-4D97-AF65-F5344CB8AC3E}">
        <p14:creationId xmlns:p14="http://schemas.microsoft.com/office/powerpoint/2010/main" val="174607551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TM03457496[[fn=Parallaxe]]</Template>
  <TotalTime>437</TotalTime>
  <Words>443</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Corbel</vt:lpstr>
      <vt:lpstr>Symbol</vt:lpstr>
      <vt:lpstr>Wingdings</vt:lpstr>
      <vt:lpstr>Parallaxe</vt:lpstr>
      <vt:lpstr>IAM  BIG3 2020-2021</vt:lpstr>
      <vt:lpstr>Introduction:</vt:lpstr>
      <vt:lpstr>La méthode Agile </vt:lpstr>
      <vt:lpstr>Historique de la méthode agile:</vt:lpstr>
      <vt:lpstr>Caractéristiques de la méthode agile:</vt:lpstr>
      <vt:lpstr>Exemples de méthodes agiles:</vt:lpstr>
      <vt:lpstr>Avantages de la méthode agile:</vt:lpstr>
      <vt:lpstr>Inconvénients de la méthode agile:</vt:lpstr>
      <vt:lpstr>La méthode Classique</vt:lpstr>
      <vt:lpstr>Historique de la méthode classique:</vt:lpstr>
      <vt:lpstr>Caractéristiques de la méthode classique:</vt:lpstr>
      <vt:lpstr>Exemples de méthodes classiques:</vt:lpstr>
      <vt:lpstr>Avantages de la méthode classique:</vt:lpstr>
      <vt:lpstr>Inconvénients de la méthode classique:</vt:lpstr>
      <vt:lpstr>Conclusion:</vt:lpstr>
      <vt:lpstr>Merci de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MALICK DIA</dc:creator>
  <cp:lastModifiedBy>Mohamed Yansane</cp:lastModifiedBy>
  <cp:revision>40</cp:revision>
  <dcterms:created xsi:type="dcterms:W3CDTF">2019-11-10T14:09:35Z</dcterms:created>
  <dcterms:modified xsi:type="dcterms:W3CDTF">2021-02-09T09:30:41Z</dcterms:modified>
</cp:coreProperties>
</file>