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6"/>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rial" charset="1" panose="020B0502020202020204"/>
      <p:regular r:id="rId10"/>
    </p:embeddedFont>
    <p:embeddedFont>
      <p:font typeface="Arial Bold" charset="1" panose="020B0802020202020204"/>
      <p:regular r:id="rId11"/>
    </p:embeddedFont>
    <p:embeddedFont>
      <p:font typeface="Arial Italics" charset="1" panose="020B0502020202090204"/>
      <p:regular r:id="rId12"/>
    </p:embeddedFont>
    <p:embeddedFont>
      <p:font typeface="Arial Bold Italics" charset="1" panose="020B0802020202090204"/>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24" Target="slides/slide11.xml" Type="http://schemas.openxmlformats.org/officeDocument/2006/relationships/slide"/><Relationship Id="rId25" Target="slides/slide12.xml" Type="http://schemas.openxmlformats.org/officeDocument/2006/relationships/slide"/><Relationship Id="rId26" Target="notesMasters/notesMaster1.xml" Type="http://schemas.openxmlformats.org/officeDocument/2006/relationships/notesMaster"/><Relationship Id="rId27" Target="theme/theme2.xml" Type="http://schemas.openxmlformats.org/officeDocument/2006/relationships/theme"/><Relationship Id="rId28" Target="notesSlides/notesSlide1.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Freeform 20" id="20"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3"/>
            <a:stretch>
              <a:fillRect l="0" t="-141" r="0" b="-141"/>
            </a:stretch>
          </a:blipFill>
        </p:spPr>
      </p:sp>
      <p:sp>
        <p:nvSpPr>
          <p:cNvPr name="AutoShape 21" id="21"/>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22" id="22"/>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23" id="23"/>
          <p:cNvGrpSpPr/>
          <p:nvPr/>
        </p:nvGrpSpPr>
        <p:grpSpPr>
          <a:xfrm rot="0">
            <a:off x="13772214" y="-12700"/>
            <a:ext cx="4511024" cy="10299701"/>
            <a:chOff x="0" y="0"/>
            <a:chExt cx="6014698" cy="13732934"/>
          </a:xfrm>
        </p:grpSpPr>
        <p:sp>
          <p:nvSpPr>
            <p:cNvPr name="Freeform 24" id="24"/>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25" id="25"/>
          <p:cNvGrpSpPr/>
          <p:nvPr/>
        </p:nvGrpSpPr>
        <p:grpSpPr>
          <a:xfrm rot="0">
            <a:off x="14405163" y="-12700"/>
            <a:ext cx="3882837" cy="10299701"/>
            <a:chOff x="0" y="0"/>
            <a:chExt cx="5177116" cy="13732934"/>
          </a:xfrm>
        </p:grpSpPr>
        <p:sp>
          <p:nvSpPr>
            <p:cNvPr name="Freeform 26" id="26"/>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27" id="27"/>
          <p:cNvGrpSpPr/>
          <p:nvPr/>
        </p:nvGrpSpPr>
        <p:grpSpPr>
          <a:xfrm rot="0">
            <a:off x="13398499" y="4572000"/>
            <a:ext cx="4889501" cy="5715000"/>
            <a:chOff x="0" y="0"/>
            <a:chExt cx="6519334" cy="7620000"/>
          </a:xfrm>
        </p:grpSpPr>
        <p:sp>
          <p:nvSpPr>
            <p:cNvPr name="Freeform 28" id="28"/>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29" id="29"/>
          <p:cNvGrpSpPr/>
          <p:nvPr/>
        </p:nvGrpSpPr>
        <p:grpSpPr>
          <a:xfrm rot="0">
            <a:off x="14001750" y="-12700"/>
            <a:ext cx="4281489" cy="10299701"/>
            <a:chOff x="0" y="0"/>
            <a:chExt cx="5708652" cy="13732934"/>
          </a:xfrm>
        </p:grpSpPr>
        <p:sp>
          <p:nvSpPr>
            <p:cNvPr name="Freeform 30" id="30"/>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31" id="31"/>
          <p:cNvGrpSpPr/>
          <p:nvPr/>
        </p:nvGrpSpPr>
        <p:grpSpPr>
          <a:xfrm rot="0">
            <a:off x="16348095" y="-12700"/>
            <a:ext cx="1935141" cy="10299701"/>
            <a:chOff x="0" y="0"/>
            <a:chExt cx="2580188" cy="13732934"/>
          </a:xfrm>
        </p:grpSpPr>
        <p:sp>
          <p:nvSpPr>
            <p:cNvPr name="Freeform 32" id="32"/>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33" id="33"/>
          <p:cNvGrpSpPr/>
          <p:nvPr/>
        </p:nvGrpSpPr>
        <p:grpSpPr>
          <a:xfrm rot="0">
            <a:off x="16408499" y="-12700"/>
            <a:ext cx="1874737" cy="10299701"/>
            <a:chOff x="0" y="0"/>
            <a:chExt cx="2499650" cy="13732934"/>
          </a:xfrm>
        </p:grpSpPr>
        <p:sp>
          <p:nvSpPr>
            <p:cNvPr name="Freeform 34" id="34"/>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35" id="35"/>
          <p:cNvGrpSpPr/>
          <p:nvPr/>
        </p:nvGrpSpPr>
        <p:grpSpPr>
          <a:xfrm rot="0">
            <a:off x="15557499" y="5384800"/>
            <a:ext cx="2725738" cy="4902200"/>
            <a:chOff x="0" y="0"/>
            <a:chExt cx="3634318" cy="6536266"/>
          </a:xfrm>
        </p:grpSpPr>
        <p:sp>
          <p:nvSpPr>
            <p:cNvPr name="Freeform 36" id="36"/>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37" id="37"/>
          <p:cNvGrpSpPr/>
          <p:nvPr/>
        </p:nvGrpSpPr>
        <p:grpSpPr>
          <a:xfrm rot="-10800000">
            <a:off x="0" y="0"/>
            <a:ext cx="1263894" cy="8499231"/>
            <a:chOff x="0" y="0"/>
            <a:chExt cx="1685192" cy="11332308"/>
          </a:xfrm>
        </p:grpSpPr>
        <p:sp>
          <p:nvSpPr>
            <p:cNvPr name="Freeform 38" id="38"/>
            <p:cNvSpPr/>
            <p:nvPr/>
          </p:nvSpPr>
          <p:spPr>
            <a:xfrm flipH="false" flipV="false" rot="0">
              <a:off x="0" y="0"/>
              <a:ext cx="1685163" cy="11332337"/>
            </a:xfrm>
            <a:custGeom>
              <a:avLst/>
              <a:gdLst/>
              <a:ahLst/>
              <a:cxnLst/>
              <a:rect r="r" b="b" t="t" l="l"/>
              <a:pathLst>
                <a:path h="11332337" w="1685163">
                  <a:moveTo>
                    <a:pt x="0" y="11332337"/>
                  </a:moveTo>
                  <a:lnTo>
                    <a:pt x="1685163" y="0"/>
                  </a:lnTo>
                  <a:lnTo>
                    <a:pt x="1685163" y="11332337"/>
                  </a:lnTo>
                  <a:close/>
                </a:path>
              </a:pathLst>
            </a:custGeom>
            <a:solidFill>
              <a:srgbClr val="90C226">
                <a:alpha val="84706"/>
              </a:srgbClr>
            </a:solidFill>
          </p:spPr>
        </p:sp>
      </p:grpSp>
      <p:sp>
        <p:nvSpPr>
          <p:cNvPr name="TextBox 39" id="39"/>
          <p:cNvSpPr txBox="true"/>
          <p:nvPr/>
        </p:nvSpPr>
        <p:spPr>
          <a:xfrm rot="0">
            <a:off x="2283753" y="2889443"/>
            <a:ext cx="13533120" cy="1537152"/>
          </a:xfrm>
          <a:prstGeom prst="rect">
            <a:avLst/>
          </a:prstGeom>
        </p:spPr>
        <p:txBody>
          <a:bodyPr anchor="t" rtlCol="false" tIns="0" lIns="0" bIns="0" rIns="0">
            <a:spAutoFit/>
          </a:bodyPr>
          <a:lstStyle/>
          <a:p>
            <a:pPr algn="ctr">
              <a:lnSpc>
                <a:spcPts val="9720"/>
              </a:lnSpc>
            </a:pPr>
            <a:r>
              <a:rPr lang="en-US" sz="8100">
                <a:solidFill>
                  <a:srgbClr val="90C226"/>
                </a:solidFill>
                <a:latin typeface="Arial Bold"/>
              </a:rPr>
              <a:t>Project on phishing URL detector</a:t>
            </a:r>
          </a:p>
        </p:txBody>
      </p:sp>
      <p:sp>
        <p:nvSpPr>
          <p:cNvPr name="TextBox 40" id="40"/>
          <p:cNvSpPr txBox="true"/>
          <p:nvPr/>
        </p:nvSpPr>
        <p:spPr>
          <a:xfrm rot="0">
            <a:off x="-403233" y="660169"/>
            <a:ext cx="18907092" cy="750570"/>
          </a:xfrm>
          <a:prstGeom prst="rect">
            <a:avLst/>
          </a:prstGeom>
        </p:spPr>
        <p:txBody>
          <a:bodyPr anchor="t" rtlCol="false" tIns="0" lIns="0" bIns="0" rIns="0">
            <a:spAutoFit/>
          </a:bodyPr>
          <a:lstStyle/>
          <a:p>
            <a:pPr algn="ctr">
              <a:lnSpc>
                <a:spcPts val="5759"/>
              </a:lnSpc>
            </a:pPr>
            <a:r>
              <a:rPr lang="en-US" sz="4800">
                <a:solidFill>
                  <a:srgbClr val="6C921D"/>
                </a:solidFill>
                <a:latin typeface="Arial Bold"/>
              </a:rPr>
              <a:t>NAAN MUDHALVAN PROJECT</a:t>
            </a:r>
          </a:p>
        </p:txBody>
      </p:sp>
      <p:sp>
        <p:nvSpPr>
          <p:cNvPr name="TextBox 41" id="41"/>
          <p:cNvSpPr txBox="true"/>
          <p:nvPr/>
        </p:nvSpPr>
        <p:spPr>
          <a:xfrm rot="0">
            <a:off x="3200447" y="4974354"/>
            <a:ext cx="11887106" cy="3638550"/>
          </a:xfrm>
          <a:prstGeom prst="rect">
            <a:avLst/>
          </a:prstGeom>
        </p:spPr>
        <p:txBody>
          <a:bodyPr anchor="t" rtlCol="false" tIns="0" lIns="0" bIns="0" rIns="0">
            <a:spAutoFit/>
          </a:bodyPr>
          <a:lstStyle/>
          <a:p>
            <a:pPr algn="l">
              <a:lnSpc>
                <a:spcPts val="5400"/>
              </a:lnSpc>
            </a:pPr>
            <a:r>
              <a:rPr lang="en-US" sz="4500">
                <a:solidFill>
                  <a:srgbClr val="6C921D"/>
                </a:solidFill>
                <a:latin typeface="Arial Bold"/>
              </a:rPr>
              <a:t>Presented By:</a:t>
            </a:r>
          </a:p>
          <a:p>
            <a:pPr algn="l">
              <a:lnSpc>
                <a:spcPts val="4500"/>
              </a:lnSpc>
            </a:pPr>
          </a:p>
          <a:p>
            <a:pPr algn="l">
              <a:lnSpc>
                <a:spcPts val="4500"/>
              </a:lnSpc>
            </a:pPr>
            <a:r>
              <a:rPr lang="en-US" sz="3750">
                <a:solidFill>
                  <a:srgbClr val="6E91A0"/>
                </a:solidFill>
                <a:latin typeface="Arial Bold"/>
              </a:rPr>
              <a:t>Name: Mohamed Aarkif S</a:t>
            </a:r>
          </a:p>
          <a:p>
            <a:pPr algn="l">
              <a:lnSpc>
                <a:spcPts val="4500"/>
              </a:lnSpc>
            </a:pPr>
            <a:r>
              <a:rPr lang="en-US" sz="3750">
                <a:solidFill>
                  <a:srgbClr val="6E91A0"/>
                </a:solidFill>
                <a:latin typeface="Arial Bold"/>
              </a:rPr>
              <a:t>College Name: Aalim Muhammed Salegh College of Engineering</a:t>
            </a:r>
          </a:p>
          <a:p>
            <a:pPr algn="l">
              <a:lnSpc>
                <a:spcPts val="4500"/>
              </a:lnSpc>
            </a:pPr>
            <a:r>
              <a:rPr lang="en-US" sz="3750">
                <a:solidFill>
                  <a:srgbClr val="6E91A0"/>
                </a:solidFill>
                <a:latin typeface="Arial Bold"/>
              </a:rPr>
              <a:t>Department: Information Technology (B.Tech – IT)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Freeform 20" id="20"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21" id="21"/>
          <p:cNvSpPr txBox="true"/>
          <p:nvPr/>
        </p:nvSpPr>
        <p:spPr>
          <a:xfrm rot="0">
            <a:off x="963228" y="2513718"/>
            <a:ext cx="12712122" cy="5805920"/>
          </a:xfrm>
          <a:prstGeom prst="rect">
            <a:avLst/>
          </a:prstGeom>
        </p:spPr>
        <p:txBody>
          <a:bodyPr anchor="t" rtlCol="false" tIns="0" lIns="0" bIns="0" rIns="0">
            <a:spAutoFit/>
          </a:bodyPr>
          <a:lstStyle/>
          <a:p>
            <a:pPr algn="l">
              <a:lnSpc>
                <a:spcPts val="4500"/>
              </a:lnSpc>
            </a:pPr>
          </a:p>
          <a:p>
            <a:pPr algn="l">
              <a:lnSpc>
                <a:spcPts val="4500"/>
              </a:lnSpc>
            </a:pPr>
            <a:r>
              <a:rPr lang="en-US" sz="3750">
                <a:solidFill>
                  <a:srgbClr val="404040"/>
                </a:solidFill>
                <a:latin typeface="Arial"/>
              </a:rPr>
              <a:t>While the Phishing URL Detector project has shown promising results, there are several avenues for future improvement and expansion. This includes incorporating more advanced machine learning algorithms, enhancing feature extraction techniques, and continually updating the dataset to reflect emerging phishing trends. Additionally, there is potential to integrate the system with browser extensions or security tools to provide users with real-time protection against phishing attacks.</a:t>
            </a:r>
          </a:p>
        </p:txBody>
      </p:sp>
      <p:sp>
        <p:nvSpPr>
          <p:cNvPr name="TextBox 22" id="22"/>
          <p:cNvSpPr txBox="true"/>
          <p:nvPr/>
        </p:nvSpPr>
        <p:spPr>
          <a:xfrm rot="0">
            <a:off x="963228" y="1137327"/>
            <a:ext cx="16361544" cy="837354"/>
          </a:xfrm>
          <a:prstGeom prst="rect">
            <a:avLst/>
          </a:prstGeom>
        </p:spPr>
        <p:txBody>
          <a:bodyPr anchor="t" rtlCol="false" tIns="0" lIns="0" bIns="0" rIns="0">
            <a:spAutoFit/>
          </a:bodyPr>
          <a:lstStyle/>
          <a:p>
            <a:pPr algn="l">
              <a:lnSpc>
                <a:spcPts val="7920"/>
              </a:lnSpc>
            </a:pPr>
            <a:r>
              <a:rPr lang="en-US" sz="6600">
                <a:solidFill>
                  <a:srgbClr val="90C226"/>
                </a:solidFill>
                <a:latin typeface="Arial Bold"/>
              </a:rPr>
              <a:t>Future scope</a:t>
            </a:r>
          </a:p>
        </p:txBody>
      </p:sp>
      <p:grpSp>
        <p:nvGrpSpPr>
          <p:cNvPr name="Group 23" id="23"/>
          <p:cNvGrpSpPr/>
          <p:nvPr/>
        </p:nvGrpSpPr>
        <p:grpSpPr>
          <a:xfrm rot="0">
            <a:off x="15327086" y="9535886"/>
            <a:ext cx="2458744" cy="751115"/>
            <a:chOff x="0" y="0"/>
            <a:chExt cx="3278326" cy="1001486"/>
          </a:xfrm>
        </p:grpSpPr>
        <p:sp>
          <p:nvSpPr>
            <p:cNvPr name="Freeform 24" id="24"/>
            <p:cNvSpPr/>
            <p:nvPr/>
          </p:nvSpPr>
          <p:spPr>
            <a:xfrm flipH="false" flipV="false" rot="0">
              <a:off x="0" y="0"/>
              <a:ext cx="3278378" cy="1001522"/>
            </a:xfrm>
            <a:custGeom>
              <a:avLst/>
              <a:gdLst/>
              <a:ahLst/>
              <a:cxnLst/>
              <a:rect r="r" b="b" t="t" l="l"/>
              <a:pathLst>
                <a:path h="1001522" w="3278378">
                  <a:moveTo>
                    <a:pt x="0" y="0"/>
                  </a:moveTo>
                  <a:lnTo>
                    <a:pt x="3278378" y="0"/>
                  </a:lnTo>
                  <a:lnTo>
                    <a:pt x="3278378" y="1001522"/>
                  </a:lnTo>
                  <a:lnTo>
                    <a:pt x="0" y="1001522"/>
                  </a:lnTo>
                  <a:close/>
                </a:path>
              </a:pathLst>
            </a:custGeom>
            <a:solidFill>
              <a:srgbClr val="90C226"/>
            </a:solidFill>
          </p:spPr>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Freeform 20" id="20"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21" id="21"/>
          <p:cNvSpPr txBox="true"/>
          <p:nvPr/>
        </p:nvSpPr>
        <p:spPr>
          <a:xfrm rot="0">
            <a:off x="1332846" y="839308"/>
            <a:ext cx="16361544" cy="808779"/>
          </a:xfrm>
          <a:prstGeom prst="rect">
            <a:avLst/>
          </a:prstGeom>
        </p:spPr>
        <p:txBody>
          <a:bodyPr anchor="t" rtlCol="false" tIns="0" lIns="0" bIns="0" rIns="0">
            <a:spAutoFit/>
          </a:bodyPr>
          <a:lstStyle/>
          <a:p>
            <a:pPr algn="l">
              <a:lnSpc>
                <a:spcPts val="5940"/>
              </a:lnSpc>
            </a:pPr>
            <a:r>
              <a:rPr lang="en-US" sz="4950">
                <a:solidFill>
                  <a:srgbClr val="90C226"/>
                </a:solidFill>
                <a:latin typeface="Arial Bold"/>
              </a:rPr>
              <a:t>REFERENCES</a:t>
            </a:r>
          </a:p>
        </p:txBody>
      </p:sp>
      <p:sp>
        <p:nvSpPr>
          <p:cNvPr name="TextBox 22" id="22"/>
          <p:cNvSpPr txBox="true"/>
          <p:nvPr/>
        </p:nvSpPr>
        <p:spPr>
          <a:xfrm rot="0">
            <a:off x="963228" y="2751899"/>
            <a:ext cx="16361543" cy="6994746"/>
          </a:xfrm>
          <a:prstGeom prst="rect">
            <a:avLst/>
          </a:prstGeom>
        </p:spPr>
        <p:txBody>
          <a:bodyPr anchor="t" rtlCol="false" tIns="0" lIns="0" bIns="0" rIns="0">
            <a:spAutoFit/>
          </a:bodyPr>
          <a:lstStyle/>
          <a:p>
            <a:pPr algn="l" marL="678656" indent="-339328" lvl="1">
              <a:lnSpc>
                <a:spcPts val="4500"/>
              </a:lnSpc>
              <a:buFont typeface="Arial"/>
              <a:buChar char="•"/>
            </a:pPr>
            <a:r>
              <a:rPr lang="en-US" sz="3750">
                <a:solidFill>
                  <a:srgbClr val="0F0F0F"/>
                </a:solidFill>
                <a:latin typeface="Arial"/>
              </a:rPr>
              <a:t>Safa Alrefaai; Ghina Özdemir; Afnan Mohamed (2022). "Detecting Phishing Websites Using Machine Learning." IEEE Human-Computer Interaction, Optimization and Robotic Applications (HORA)</a:t>
            </a:r>
          </a:p>
          <a:p>
            <a:pPr algn="l" marL="678656" indent="-339328" lvl="1">
              <a:lnSpc>
                <a:spcPts val="4500"/>
              </a:lnSpc>
              <a:buFont typeface="Arial"/>
              <a:buChar char="•"/>
            </a:pPr>
            <a:r>
              <a:rPr lang="en-US" sz="3750">
                <a:solidFill>
                  <a:srgbClr val="0F0F0F"/>
                </a:solidFill>
                <a:latin typeface="Arial"/>
              </a:rPr>
              <a:t>C. Rajeswary;  M. Thirumaran  "Comprehensive Survey of Automated Website Phishing Detection Techniques." IEEE Sustainable Computing and Data Communication Systems (ICSCDS)</a:t>
            </a:r>
          </a:p>
          <a:p>
            <a:pPr algn="l" marL="678656" indent="-339328" lvl="1">
              <a:lnSpc>
                <a:spcPts val="4500"/>
              </a:lnSpc>
              <a:buFont typeface="Arial"/>
              <a:buChar char="•"/>
            </a:pPr>
            <a:r>
              <a:rPr lang="en-US" sz="3750">
                <a:solidFill>
                  <a:srgbClr val="0F0F0F"/>
                </a:solidFill>
                <a:latin typeface="Arial"/>
              </a:rPr>
              <a:t>Python Software Foundation , Python Programming Language. Retrieved from https://www.python.org/</a:t>
            </a:r>
          </a:p>
        </p:txBody>
      </p:sp>
      <p:grpSp>
        <p:nvGrpSpPr>
          <p:cNvPr name="Group 23" id="23"/>
          <p:cNvGrpSpPr/>
          <p:nvPr/>
        </p:nvGrpSpPr>
        <p:grpSpPr>
          <a:xfrm rot="0">
            <a:off x="15327086" y="9535886"/>
            <a:ext cx="2458744" cy="751115"/>
            <a:chOff x="0" y="0"/>
            <a:chExt cx="3278326" cy="1001486"/>
          </a:xfrm>
        </p:grpSpPr>
        <p:sp>
          <p:nvSpPr>
            <p:cNvPr name="Freeform 24" id="24"/>
            <p:cNvSpPr/>
            <p:nvPr/>
          </p:nvSpPr>
          <p:spPr>
            <a:xfrm flipH="false" flipV="false" rot="0">
              <a:off x="0" y="0"/>
              <a:ext cx="3278378" cy="1001522"/>
            </a:xfrm>
            <a:custGeom>
              <a:avLst/>
              <a:gdLst/>
              <a:ahLst/>
              <a:cxnLst/>
              <a:rect r="r" b="b" t="t" l="l"/>
              <a:pathLst>
                <a:path h="1001522" w="3278378">
                  <a:moveTo>
                    <a:pt x="0" y="0"/>
                  </a:moveTo>
                  <a:lnTo>
                    <a:pt x="3278378" y="0"/>
                  </a:lnTo>
                  <a:lnTo>
                    <a:pt x="3278378" y="1001522"/>
                  </a:lnTo>
                  <a:lnTo>
                    <a:pt x="0" y="1001522"/>
                  </a:lnTo>
                  <a:close/>
                </a:path>
              </a:pathLst>
            </a:custGeom>
            <a:solidFill>
              <a:srgbClr val="90C226"/>
            </a:solidFill>
          </p:spPr>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Freeform 20" id="20"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21" id="21"/>
          <p:cNvSpPr txBox="true"/>
          <p:nvPr/>
        </p:nvSpPr>
        <p:spPr>
          <a:xfrm rot="0">
            <a:off x="1903228" y="4042647"/>
            <a:ext cx="13765236" cy="2049304"/>
          </a:xfrm>
          <a:prstGeom prst="rect">
            <a:avLst/>
          </a:prstGeom>
        </p:spPr>
        <p:txBody>
          <a:bodyPr anchor="t" rtlCol="false" tIns="0" lIns="0" bIns="0" rIns="0">
            <a:spAutoFit/>
          </a:bodyPr>
          <a:lstStyle/>
          <a:p>
            <a:pPr algn="ctr">
              <a:lnSpc>
                <a:spcPts val="9000"/>
              </a:lnSpc>
            </a:pPr>
            <a:r>
              <a:rPr lang="en-US" sz="7500">
                <a:solidFill>
                  <a:srgbClr val="002060"/>
                </a:solidFill>
                <a:latin typeface="Arial Bold"/>
              </a:rPr>
              <a:t>THANK YOU!!</a:t>
            </a:r>
          </a:p>
        </p:txBody>
      </p:sp>
      <p:grpSp>
        <p:nvGrpSpPr>
          <p:cNvPr name="Group 22" id="22"/>
          <p:cNvGrpSpPr/>
          <p:nvPr/>
        </p:nvGrpSpPr>
        <p:grpSpPr>
          <a:xfrm rot="0">
            <a:off x="15327086" y="9535886"/>
            <a:ext cx="2458744" cy="751115"/>
            <a:chOff x="0" y="0"/>
            <a:chExt cx="3278326" cy="1001486"/>
          </a:xfrm>
        </p:grpSpPr>
        <p:sp>
          <p:nvSpPr>
            <p:cNvPr name="Freeform 23" id="23"/>
            <p:cNvSpPr/>
            <p:nvPr/>
          </p:nvSpPr>
          <p:spPr>
            <a:xfrm flipH="false" flipV="false" rot="0">
              <a:off x="0" y="0"/>
              <a:ext cx="3278378" cy="1001522"/>
            </a:xfrm>
            <a:custGeom>
              <a:avLst/>
              <a:gdLst/>
              <a:ahLst/>
              <a:cxnLst/>
              <a:rect r="r" b="b" t="t" l="l"/>
              <a:pathLst>
                <a:path h="1001522" w="3278378">
                  <a:moveTo>
                    <a:pt x="0" y="0"/>
                  </a:moveTo>
                  <a:lnTo>
                    <a:pt x="3278378" y="0"/>
                  </a:lnTo>
                  <a:lnTo>
                    <a:pt x="3278378" y="1001522"/>
                  </a:lnTo>
                  <a:lnTo>
                    <a:pt x="0" y="1001522"/>
                  </a:lnTo>
                  <a:close/>
                </a:path>
              </a:pathLst>
            </a:custGeom>
            <a:solidFill>
              <a:srgbClr val="90C226"/>
            </a:solid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Freeform 20" id="20"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21" id="21"/>
          <p:cNvSpPr txBox="true"/>
          <p:nvPr/>
        </p:nvSpPr>
        <p:spPr>
          <a:xfrm rot="0">
            <a:off x="1365800" y="778647"/>
            <a:ext cx="15590520" cy="2001679"/>
          </a:xfrm>
          <a:prstGeom prst="rect">
            <a:avLst/>
          </a:prstGeom>
        </p:spPr>
        <p:txBody>
          <a:bodyPr anchor="t" rtlCol="false" tIns="0" lIns="0" bIns="0" rIns="0">
            <a:spAutoFit/>
          </a:bodyPr>
          <a:lstStyle/>
          <a:p>
            <a:pPr algn="l">
              <a:lnSpc>
                <a:spcPts val="5940"/>
              </a:lnSpc>
            </a:pPr>
            <a:r>
              <a:rPr lang="en-US" sz="4950">
                <a:solidFill>
                  <a:srgbClr val="002060"/>
                </a:solidFill>
                <a:latin typeface="Arial Bold"/>
              </a:rPr>
              <a:t>OUTLINE</a:t>
            </a:r>
          </a:p>
        </p:txBody>
      </p:sp>
      <p:sp>
        <p:nvSpPr>
          <p:cNvPr name="TextBox 22" id="22"/>
          <p:cNvSpPr txBox="true"/>
          <p:nvPr/>
        </p:nvSpPr>
        <p:spPr>
          <a:xfrm rot="0">
            <a:off x="1348740" y="2407452"/>
            <a:ext cx="16345650" cy="7833828"/>
          </a:xfrm>
          <a:prstGeom prst="rect">
            <a:avLst/>
          </a:prstGeom>
        </p:spPr>
        <p:txBody>
          <a:bodyPr anchor="t" rtlCol="false" tIns="0" lIns="0" bIns="0" rIns="0">
            <a:spAutoFit/>
          </a:bodyPr>
          <a:lstStyle/>
          <a:p>
            <a:pPr algn="l">
              <a:lnSpc>
                <a:spcPts val="3600"/>
              </a:lnSpc>
            </a:pPr>
            <a:r>
              <a:rPr lang="en-US" sz="3000">
                <a:solidFill>
                  <a:srgbClr val="404040"/>
                </a:solidFill>
                <a:latin typeface="Arial Bold"/>
              </a:rPr>
              <a:t>  </a:t>
            </a:r>
          </a:p>
          <a:p>
            <a:pPr algn="l" marL="678656" indent="-339328" lvl="1">
              <a:lnSpc>
                <a:spcPts val="4500"/>
              </a:lnSpc>
              <a:buFont typeface="Arial"/>
              <a:buChar char="•"/>
            </a:pPr>
            <a:r>
              <a:rPr lang="en-US" sz="3750">
                <a:solidFill>
                  <a:srgbClr val="404040"/>
                </a:solidFill>
                <a:latin typeface="Arial Bold"/>
              </a:rPr>
              <a:t>Problem Statement </a:t>
            </a:r>
          </a:p>
          <a:p>
            <a:pPr algn="l" marL="678656" indent="-339328" lvl="1">
              <a:lnSpc>
                <a:spcPts val="4500"/>
              </a:lnSpc>
              <a:buFont typeface="Arial"/>
              <a:buChar char="•"/>
            </a:pPr>
            <a:r>
              <a:rPr lang="en-US" sz="3750">
                <a:solidFill>
                  <a:srgbClr val="404040"/>
                </a:solidFill>
                <a:latin typeface="Arial Bold"/>
              </a:rPr>
              <a:t>Proposed Solution</a:t>
            </a:r>
          </a:p>
          <a:p>
            <a:pPr algn="l" marL="678656" indent="-339328" lvl="1">
              <a:lnSpc>
                <a:spcPts val="4500"/>
              </a:lnSpc>
              <a:buFont typeface="Arial"/>
              <a:buChar char="•"/>
            </a:pPr>
            <a:r>
              <a:rPr lang="en-US" sz="3750">
                <a:solidFill>
                  <a:srgbClr val="404040"/>
                </a:solidFill>
                <a:latin typeface="Arial Bold"/>
              </a:rPr>
              <a:t>System Development Approach</a:t>
            </a:r>
          </a:p>
          <a:p>
            <a:pPr algn="l" marL="678656" indent="-339328" lvl="1">
              <a:lnSpc>
                <a:spcPts val="4500"/>
              </a:lnSpc>
              <a:buFont typeface="Arial"/>
              <a:buChar char="•"/>
            </a:pPr>
            <a:r>
              <a:rPr lang="en-US" sz="3750">
                <a:solidFill>
                  <a:srgbClr val="404040"/>
                </a:solidFill>
                <a:latin typeface="Arial Bold"/>
              </a:rPr>
              <a:t>Algorithm &amp; Deployment  </a:t>
            </a:r>
          </a:p>
          <a:p>
            <a:pPr algn="l" marL="678656" indent="-339328" lvl="1">
              <a:lnSpc>
                <a:spcPts val="4500"/>
              </a:lnSpc>
              <a:buFont typeface="Arial"/>
              <a:buChar char="•"/>
            </a:pPr>
            <a:r>
              <a:rPr lang="en-US" sz="3750">
                <a:solidFill>
                  <a:srgbClr val="404040"/>
                </a:solidFill>
                <a:latin typeface="Arial Bold"/>
              </a:rPr>
              <a:t>Result </a:t>
            </a:r>
          </a:p>
          <a:p>
            <a:pPr algn="l" marL="678656" indent="-339328" lvl="1">
              <a:lnSpc>
                <a:spcPts val="4500"/>
              </a:lnSpc>
              <a:buFont typeface="Arial"/>
              <a:buChar char="•"/>
            </a:pPr>
            <a:r>
              <a:rPr lang="en-US" sz="3750">
                <a:solidFill>
                  <a:srgbClr val="404040"/>
                </a:solidFill>
                <a:latin typeface="Arial Bold"/>
              </a:rPr>
              <a:t>Conclusion</a:t>
            </a:r>
          </a:p>
          <a:p>
            <a:pPr algn="l" marL="678656" indent="-339328" lvl="1">
              <a:lnSpc>
                <a:spcPts val="4500"/>
              </a:lnSpc>
              <a:buFont typeface="Arial"/>
              <a:buChar char="•"/>
            </a:pPr>
            <a:r>
              <a:rPr lang="en-US" sz="3750">
                <a:solidFill>
                  <a:srgbClr val="404040"/>
                </a:solidFill>
                <a:latin typeface="Arial Bold"/>
              </a:rPr>
              <a:t>Future Scope</a:t>
            </a:r>
          </a:p>
          <a:p>
            <a:pPr algn="l" marL="678656" indent="-339328" lvl="1">
              <a:lnSpc>
                <a:spcPts val="4500"/>
              </a:lnSpc>
              <a:buFont typeface="Arial"/>
              <a:buChar char="•"/>
            </a:pPr>
            <a:r>
              <a:rPr lang="en-US" sz="3750">
                <a:solidFill>
                  <a:srgbClr val="404040"/>
                </a:solidFill>
                <a:latin typeface="Arial Bold"/>
              </a:rPr>
              <a:t>References</a:t>
            </a:r>
          </a:p>
          <a:p>
            <a:pPr algn="l" marL="678656" indent="-339328" lvl="1">
              <a:lnSpc>
                <a:spcPts val="4500"/>
              </a:lnSpc>
            </a:pPr>
          </a:p>
        </p:txBody>
      </p:sp>
      <p:grpSp>
        <p:nvGrpSpPr>
          <p:cNvPr name="Group 23" id="23"/>
          <p:cNvGrpSpPr/>
          <p:nvPr/>
        </p:nvGrpSpPr>
        <p:grpSpPr>
          <a:xfrm rot="0">
            <a:off x="15327086" y="9535886"/>
            <a:ext cx="2458744" cy="751115"/>
            <a:chOff x="0" y="0"/>
            <a:chExt cx="3278326" cy="1001486"/>
          </a:xfrm>
        </p:grpSpPr>
        <p:sp>
          <p:nvSpPr>
            <p:cNvPr name="Freeform 24" id="24"/>
            <p:cNvSpPr/>
            <p:nvPr/>
          </p:nvSpPr>
          <p:spPr>
            <a:xfrm flipH="false" flipV="false" rot="0">
              <a:off x="0" y="0"/>
              <a:ext cx="3278378" cy="1001522"/>
            </a:xfrm>
            <a:custGeom>
              <a:avLst/>
              <a:gdLst/>
              <a:ahLst/>
              <a:cxnLst/>
              <a:rect r="r" b="b" t="t" l="l"/>
              <a:pathLst>
                <a:path h="1001522" w="3278378">
                  <a:moveTo>
                    <a:pt x="0" y="0"/>
                  </a:moveTo>
                  <a:lnTo>
                    <a:pt x="3278378" y="0"/>
                  </a:lnTo>
                  <a:lnTo>
                    <a:pt x="3278378" y="1001522"/>
                  </a:lnTo>
                  <a:lnTo>
                    <a:pt x="0" y="1001522"/>
                  </a:lnTo>
                  <a:close/>
                </a:path>
              </a:pathLst>
            </a:custGeom>
            <a:solidFill>
              <a:srgbClr val="90C226"/>
            </a:solidFill>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Freeform 20" id="20"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21" id="21"/>
          <p:cNvSpPr txBox="true"/>
          <p:nvPr/>
        </p:nvSpPr>
        <p:spPr>
          <a:xfrm rot="0">
            <a:off x="963229" y="1056711"/>
            <a:ext cx="16361544" cy="808779"/>
          </a:xfrm>
          <a:prstGeom prst="rect">
            <a:avLst/>
          </a:prstGeom>
        </p:spPr>
        <p:txBody>
          <a:bodyPr anchor="t" rtlCol="false" tIns="0" lIns="0" bIns="0" rIns="0">
            <a:spAutoFit/>
          </a:bodyPr>
          <a:lstStyle/>
          <a:p>
            <a:pPr algn="l">
              <a:lnSpc>
                <a:spcPts val="5940"/>
              </a:lnSpc>
            </a:pPr>
            <a:r>
              <a:rPr lang="en-US" sz="4950">
                <a:solidFill>
                  <a:srgbClr val="90C226"/>
                </a:solidFill>
                <a:latin typeface="Arial Bold"/>
              </a:rPr>
              <a:t>PROBLEM STATEMENT</a:t>
            </a:r>
          </a:p>
        </p:txBody>
      </p:sp>
      <p:sp>
        <p:nvSpPr>
          <p:cNvPr name="TextBox 22" id="22"/>
          <p:cNvSpPr txBox="true"/>
          <p:nvPr/>
        </p:nvSpPr>
        <p:spPr>
          <a:xfrm rot="0">
            <a:off x="963229" y="3034616"/>
            <a:ext cx="16361543" cy="6994746"/>
          </a:xfrm>
          <a:prstGeom prst="rect">
            <a:avLst/>
          </a:prstGeom>
        </p:spPr>
        <p:txBody>
          <a:bodyPr anchor="t" rtlCol="false" tIns="0" lIns="0" bIns="0" rIns="0">
            <a:spAutoFit/>
          </a:bodyPr>
          <a:lstStyle/>
          <a:p>
            <a:pPr algn="l">
              <a:lnSpc>
                <a:spcPts val="4500"/>
              </a:lnSpc>
            </a:pPr>
            <a:r>
              <a:rPr lang="en-US" sz="3750">
                <a:solidFill>
                  <a:srgbClr val="0F0F0F"/>
                </a:solidFill>
                <a:latin typeface="Arial"/>
              </a:rPr>
              <a:t>The proliferation of phishing websites poses a significant threat to user security, as these sites often collect sensitive data without the users' consent or knowledge. Traditional methods of identifying phishing websites may not be sufficient to keep up with the evolving tactics employed by malicious actors. Therefore, there is a pressing need for a robust and efficient solution to accurately detect phishing URLs and protect users from potential data breaches and identity theft.</a:t>
            </a:r>
          </a:p>
        </p:txBody>
      </p:sp>
      <p:grpSp>
        <p:nvGrpSpPr>
          <p:cNvPr name="Group 23" id="23"/>
          <p:cNvGrpSpPr/>
          <p:nvPr/>
        </p:nvGrpSpPr>
        <p:grpSpPr>
          <a:xfrm rot="0">
            <a:off x="15327086" y="9535886"/>
            <a:ext cx="2458744" cy="751115"/>
            <a:chOff x="0" y="0"/>
            <a:chExt cx="3278326" cy="1001486"/>
          </a:xfrm>
        </p:grpSpPr>
        <p:sp>
          <p:nvSpPr>
            <p:cNvPr name="Freeform 24" id="24"/>
            <p:cNvSpPr/>
            <p:nvPr/>
          </p:nvSpPr>
          <p:spPr>
            <a:xfrm flipH="false" flipV="false" rot="0">
              <a:off x="0" y="0"/>
              <a:ext cx="3278378" cy="1001522"/>
            </a:xfrm>
            <a:custGeom>
              <a:avLst/>
              <a:gdLst/>
              <a:ahLst/>
              <a:cxnLst/>
              <a:rect r="r" b="b" t="t" l="l"/>
              <a:pathLst>
                <a:path h="1001522" w="3278378">
                  <a:moveTo>
                    <a:pt x="0" y="0"/>
                  </a:moveTo>
                  <a:lnTo>
                    <a:pt x="3278378" y="0"/>
                  </a:lnTo>
                  <a:lnTo>
                    <a:pt x="3278378" y="1001522"/>
                  </a:lnTo>
                  <a:lnTo>
                    <a:pt x="0" y="1001522"/>
                  </a:lnTo>
                  <a:close/>
                </a:path>
              </a:pathLst>
            </a:custGeom>
            <a:solidFill>
              <a:srgbClr val="90C226"/>
            </a:solid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Freeform 20" id="20"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21" id="21"/>
          <p:cNvSpPr txBox="true"/>
          <p:nvPr/>
        </p:nvSpPr>
        <p:spPr>
          <a:xfrm rot="0">
            <a:off x="963228" y="803299"/>
            <a:ext cx="16361544" cy="808779"/>
          </a:xfrm>
          <a:prstGeom prst="rect">
            <a:avLst/>
          </a:prstGeom>
        </p:spPr>
        <p:txBody>
          <a:bodyPr anchor="t" rtlCol="false" tIns="0" lIns="0" bIns="0" rIns="0">
            <a:spAutoFit/>
          </a:bodyPr>
          <a:lstStyle/>
          <a:p>
            <a:pPr algn="l">
              <a:lnSpc>
                <a:spcPts val="5940"/>
              </a:lnSpc>
            </a:pPr>
            <a:r>
              <a:rPr lang="en-US" sz="4950">
                <a:solidFill>
                  <a:srgbClr val="90C226"/>
                </a:solidFill>
                <a:latin typeface="Arial Bold"/>
              </a:rPr>
              <a:t>PROPOSED SOLUTION</a:t>
            </a:r>
          </a:p>
        </p:txBody>
      </p:sp>
      <p:sp>
        <p:nvSpPr>
          <p:cNvPr name="TextBox 22" id="22"/>
          <p:cNvSpPr txBox="true"/>
          <p:nvPr/>
        </p:nvSpPr>
        <p:spPr>
          <a:xfrm rot="0">
            <a:off x="963228" y="1851990"/>
            <a:ext cx="16570826" cy="6899610"/>
          </a:xfrm>
          <a:prstGeom prst="rect">
            <a:avLst/>
          </a:prstGeom>
        </p:spPr>
        <p:txBody>
          <a:bodyPr anchor="t" rtlCol="false" tIns="0" lIns="0" bIns="0" rIns="0">
            <a:spAutoFit/>
          </a:bodyPr>
          <a:lstStyle/>
          <a:p>
            <a:pPr algn="l">
              <a:lnSpc>
                <a:spcPts val="4500"/>
              </a:lnSpc>
            </a:pPr>
            <a:r>
              <a:rPr lang="en-US" sz="3750">
                <a:solidFill>
                  <a:srgbClr val="404040"/>
                </a:solidFill>
                <a:latin typeface="Arial"/>
              </a:rPr>
              <a:t>The proposed solution is a project titled "Phishing URL Detector," which aims to address the problem of identifying phishing websites effectively. Leveraging machine learning algorithms implemented in Python, the project aims to develop a sophisticated model capable of accurately distinguishing between legitimate and phishing URLs. By utilizing a curated dataset specifically designed for training the machine learning model, the project seeks to enhance the accuracy and reliability of phishing website detection.</a:t>
            </a:r>
          </a:p>
          <a:p>
            <a:pPr algn="l">
              <a:lnSpc>
                <a:spcPts val="4500"/>
              </a:lnSpc>
            </a:pPr>
          </a:p>
        </p:txBody>
      </p:sp>
      <p:grpSp>
        <p:nvGrpSpPr>
          <p:cNvPr name="Group 23" id="23"/>
          <p:cNvGrpSpPr/>
          <p:nvPr/>
        </p:nvGrpSpPr>
        <p:grpSpPr>
          <a:xfrm rot="0">
            <a:off x="15327086" y="9535886"/>
            <a:ext cx="2458744" cy="751115"/>
            <a:chOff x="0" y="0"/>
            <a:chExt cx="3278326" cy="1001486"/>
          </a:xfrm>
        </p:grpSpPr>
        <p:sp>
          <p:nvSpPr>
            <p:cNvPr name="Freeform 24" id="24"/>
            <p:cNvSpPr/>
            <p:nvPr/>
          </p:nvSpPr>
          <p:spPr>
            <a:xfrm flipH="false" flipV="false" rot="0">
              <a:off x="0" y="0"/>
              <a:ext cx="3278378" cy="1001522"/>
            </a:xfrm>
            <a:custGeom>
              <a:avLst/>
              <a:gdLst/>
              <a:ahLst/>
              <a:cxnLst/>
              <a:rect r="r" b="b" t="t" l="l"/>
              <a:pathLst>
                <a:path h="1001522" w="3278378">
                  <a:moveTo>
                    <a:pt x="0" y="0"/>
                  </a:moveTo>
                  <a:lnTo>
                    <a:pt x="3278378" y="0"/>
                  </a:lnTo>
                  <a:lnTo>
                    <a:pt x="3278378" y="1001522"/>
                  </a:lnTo>
                  <a:lnTo>
                    <a:pt x="0" y="1001522"/>
                  </a:lnTo>
                  <a:close/>
                </a:path>
              </a:pathLst>
            </a:custGeom>
            <a:solidFill>
              <a:srgbClr val="90C226"/>
            </a:solid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Freeform 20" id="20"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21" id="21"/>
          <p:cNvSpPr txBox="true"/>
          <p:nvPr/>
        </p:nvSpPr>
        <p:spPr>
          <a:xfrm rot="0">
            <a:off x="963228" y="868361"/>
            <a:ext cx="16361544" cy="808779"/>
          </a:xfrm>
          <a:prstGeom prst="rect">
            <a:avLst/>
          </a:prstGeom>
        </p:spPr>
        <p:txBody>
          <a:bodyPr anchor="t" rtlCol="false" tIns="0" lIns="0" bIns="0" rIns="0">
            <a:spAutoFit/>
          </a:bodyPr>
          <a:lstStyle/>
          <a:p>
            <a:pPr algn="l">
              <a:lnSpc>
                <a:spcPts val="5940"/>
              </a:lnSpc>
            </a:pPr>
            <a:r>
              <a:rPr lang="en-US" sz="4950">
                <a:solidFill>
                  <a:srgbClr val="90C226"/>
                </a:solidFill>
                <a:latin typeface="Arial Bold"/>
              </a:rPr>
              <a:t>SYSTEM  APPROACH</a:t>
            </a:r>
          </a:p>
        </p:txBody>
      </p:sp>
      <p:sp>
        <p:nvSpPr>
          <p:cNvPr name="TextBox 22" id="22"/>
          <p:cNvSpPr txBox="true"/>
          <p:nvPr/>
        </p:nvSpPr>
        <p:spPr>
          <a:xfrm rot="0">
            <a:off x="963229" y="2911581"/>
            <a:ext cx="16361543" cy="6994746"/>
          </a:xfrm>
          <a:prstGeom prst="rect">
            <a:avLst/>
          </a:prstGeom>
        </p:spPr>
        <p:txBody>
          <a:bodyPr anchor="t" rtlCol="false" tIns="0" lIns="0" bIns="0" rIns="0">
            <a:spAutoFit/>
          </a:bodyPr>
          <a:lstStyle/>
          <a:p>
            <a:pPr algn="l">
              <a:lnSpc>
                <a:spcPts val="4500"/>
              </a:lnSpc>
            </a:pPr>
            <a:r>
              <a:rPr lang="en-US" sz="3750">
                <a:solidFill>
                  <a:srgbClr val="0F0F0F"/>
                </a:solidFill>
                <a:latin typeface="Arial"/>
              </a:rPr>
              <a:t>The development of the Phishing URL Detector project follows a systematic approach that includes data collection, preprocessing, feature extraction, model training, and evaluation. The project employs best practices in machine learning to build robust models for phishing website detection. Furthermore, the system is designed to be scalable and adaptable to accommodate future advancements in phishing tactics and detection methodologies.</a:t>
            </a:r>
          </a:p>
        </p:txBody>
      </p:sp>
      <p:grpSp>
        <p:nvGrpSpPr>
          <p:cNvPr name="Group 23" id="23"/>
          <p:cNvGrpSpPr/>
          <p:nvPr/>
        </p:nvGrpSpPr>
        <p:grpSpPr>
          <a:xfrm rot="0">
            <a:off x="15327086" y="9535886"/>
            <a:ext cx="2458744" cy="751115"/>
            <a:chOff x="0" y="0"/>
            <a:chExt cx="3278326" cy="1001486"/>
          </a:xfrm>
        </p:grpSpPr>
        <p:sp>
          <p:nvSpPr>
            <p:cNvPr name="Freeform 24" id="24"/>
            <p:cNvSpPr/>
            <p:nvPr/>
          </p:nvSpPr>
          <p:spPr>
            <a:xfrm flipH="false" flipV="false" rot="0">
              <a:off x="0" y="0"/>
              <a:ext cx="3278378" cy="1001522"/>
            </a:xfrm>
            <a:custGeom>
              <a:avLst/>
              <a:gdLst/>
              <a:ahLst/>
              <a:cxnLst/>
              <a:rect r="r" b="b" t="t" l="l"/>
              <a:pathLst>
                <a:path h="1001522" w="3278378">
                  <a:moveTo>
                    <a:pt x="0" y="0"/>
                  </a:moveTo>
                  <a:lnTo>
                    <a:pt x="3278378" y="0"/>
                  </a:lnTo>
                  <a:lnTo>
                    <a:pt x="3278378" y="1001522"/>
                  </a:lnTo>
                  <a:lnTo>
                    <a:pt x="0" y="1001522"/>
                  </a:lnTo>
                  <a:close/>
                </a:path>
              </a:pathLst>
            </a:custGeom>
            <a:solidFill>
              <a:srgbClr val="90C226"/>
            </a:solidFill>
          </p:spPr>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Freeform 20" id="20"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21" id="21"/>
          <p:cNvSpPr txBox="true"/>
          <p:nvPr/>
        </p:nvSpPr>
        <p:spPr>
          <a:xfrm rot="0">
            <a:off x="1332846" y="871201"/>
            <a:ext cx="16361544" cy="808779"/>
          </a:xfrm>
          <a:prstGeom prst="rect">
            <a:avLst/>
          </a:prstGeom>
        </p:spPr>
        <p:txBody>
          <a:bodyPr anchor="t" rtlCol="false" tIns="0" lIns="0" bIns="0" rIns="0">
            <a:spAutoFit/>
          </a:bodyPr>
          <a:lstStyle/>
          <a:p>
            <a:pPr algn="l">
              <a:lnSpc>
                <a:spcPts val="5940"/>
              </a:lnSpc>
            </a:pPr>
            <a:r>
              <a:rPr lang="en-US" sz="4950">
                <a:solidFill>
                  <a:srgbClr val="90C226"/>
                </a:solidFill>
                <a:latin typeface="Arial Bold"/>
              </a:rPr>
              <a:t>ALGORITHM &amp; DEPLOYMENT</a:t>
            </a:r>
          </a:p>
        </p:txBody>
      </p:sp>
      <p:sp>
        <p:nvSpPr>
          <p:cNvPr name="TextBox 22" id="22"/>
          <p:cNvSpPr txBox="true"/>
          <p:nvPr/>
        </p:nvSpPr>
        <p:spPr>
          <a:xfrm rot="0">
            <a:off x="1194526" y="2709660"/>
            <a:ext cx="12712122" cy="5805920"/>
          </a:xfrm>
          <a:prstGeom prst="rect">
            <a:avLst/>
          </a:prstGeom>
        </p:spPr>
        <p:txBody>
          <a:bodyPr anchor="t" rtlCol="false" tIns="0" lIns="0" bIns="0" rIns="0">
            <a:spAutoFit/>
          </a:bodyPr>
          <a:lstStyle/>
          <a:p>
            <a:pPr algn="l">
              <a:lnSpc>
                <a:spcPts val="4500"/>
              </a:lnSpc>
            </a:pPr>
            <a:r>
              <a:rPr lang="en-US" sz="3750">
                <a:solidFill>
                  <a:srgbClr val="404040"/>
                </a:solidFill>
                <a:latin typeface="Arial"/>
              </a:rPr>
              <a:t>The project utilizes machine learning algorithms such as random forest classifiers and logistic regression for phishing website detection. These algorithms are implemented using the Python programming language and popular libraries like NumPy, pandas, and scikit-learn. The trained machine learning model is deployed within a Flask web application, allowing users to input URLs for analysis in real-time.</a:t>
            </a:r>
          </a:p>
        </p:txBody>
      </p:sp>
      <p:grpSp>
        <p:nvGrpSpPr>
          <p:cNvPr name="Group 23" id="23"/>
          <p:cNvGrpSpPr/>
          <p:nvPr/>
        </p:nvGrpSpPr>
        <p:grpSpPr>
          <a:xfrm rot="0">
            <a:off x="15327086" y="9535886"/>
            <a:ext cx="2458744" cy="751115"/>
            <a:chOff x="0" y="0"/>
            <a:chExt cx="3278326" cy="1001486"/>
          </a:xfrm>
        </p:grpSpPr>
        <p:sp>
          <p:nvSpPr>
            <p:cNvPr name="Freeform 24" id="24"/>
            <p:cNvSpPr/>
            <p:nvPr/>
          </p:nvSpPr>
          <p:spPr>
            <a:xfrm flipH="false" flipV="false" rot="0">
              <a:off x="0" y="0"/>
              <a:ext cx="3278378" cy="1001522"/>
            </a:xfrm>
            <a:custGeom>
              <a:avLst/>
              <a:gdLst/>
              <a:ahLst/>
              <a:cxnLst/>
              <a:rect r="r" b="b" t="t" l="l"/>
              <a:pathLst>
                <a:path h="1001522" w="3278378">
                  <a:moveTo>
                    <a:pt x="0" y="0"/>
                  </a:moveTo>
                  <a:lnTo>
                    <a:pt x="3278378" y="0"/>
                  </a:lnTo>
                  <a:lnTo>
                    <a:pt x="3278378" y="1001522"/>
                  </a:lnTo>
                  <a:lnTo>
                    <a:pt x="0" y="1001522"/>
                  </a:lnTo>
                  <a:close/>
                </a:path>
              </a:pathLst>
            </a:custGeom>
            <a:solidFill>
              <a:srgbClr val="90C226"/>
            </a:solidFill>
          </p:spPr>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Freeform 20" id="20"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21" id="21"/>
          <p:cNvSpPr txBox="true"/>
          <p:nvPr/>
        </p:nvSpPr>
        <p:spPr>
          <a:xfrm rot="0">
            <a:off x="963222" y="914389"/>
            <a:ext cx="16361544" cy="808779"/>
          </a:xfrm>
          <a:prstGeom prst="rect">
            <a:avLst/>
          </a:prstGeom>
        </p:spPr>
        <p:txBody>
          <a:bodyPr anchor="t" rtlCol="false" tIns="0" lIns="0" bIns="0" rIns="0">
            <a:spAutoFit/>
          </a:bodyPr>
          <a:lstStyle/>
          <a:p>
            <a:pPr algn="l">
              <a:lnSpc>
                <a:spcPts val="5940"/>
              </a:lnSpc>
            </a:pPr>
            <a:r>
              <a:rPr lang="en-US" sz="4950">
                <a:solidFill>
                  <a:srgbClr val="90C226"/>
                </a:solidFill>
                <a:latin typeface="Arial Bold"/>
              </a:rPr>
              <a:t>RESULT</a:t>
            </a:r>
          </a:p>
        </p:txBody>
      </p:sp>
      <p:sp>
        <p:nvSpPr>
          <p:cNvPr name="TextBox 22" id="22"/>
          <p:cNvSpPr txBox="true"/>
          <p:nvPr/>
        </p:nvSpPr>
        <p:spPr>
          <a:xfrm rot="0">
            <a:off x="963222" y="2761954"/>
            <a:ext cx="16361543" cy="6994746"/>
          </a:xfrm>
          <a:prstGeom prst="rect">
            <a:avLst/>
          </a:prstGeom>
        </p:spPr>
        <p:txBody>
          <a:bodyPr anchor="t" rtlCol="false" tIns="0" lIns="0" bIns="0" rIns="0">
            <a:spAutoFit/>
          </a:bodyPr>
          <a:lstStyle/>
          <a:p>
            <a:pPr algn="l">
              <a:lnSpc>
                <a:spcPts val="4500"/>
              </a:lnSpc>
            </a:pPr>
            <a:r>
              <a:rPr lang="en-US" sz="3750">
                <a:solidFill>
                  <a:srgbClr val="0F0F0F"/>
                </a:solidFill>
                <a:latin typeface="Arial"/>
              </a:rPr>
              <a:t>The Phishing URL Detector project demonstrates promising results in accurately identifying phishing websites. Through rigorous evaluation using a test dataset, the model achieves high accuracy scores, effectively distinguishing between legitimate and phishing URLs. </a:t>
            </a:r>
          </a:p>
        </p:txBody>
      </p:sp>
      <p:grpSp>
        <p:nvGrpSpPr>
          <p:cNvPr name="Group 23" id="23"/>
          <p:cNvGrpSpPr/>
          <p:nvPr/>
        </p:nvGrpSpPr>
        <p:grpSpPr>
          <a:xfrm rot="0">
            <a:off x="15327086" y="9535886"/>
            <a:ext cx="2458744" cy="751115"/>
            <a:chOff x="0" y="0"/>
            <a:chExt cx="3278326" cy="1001486"/>
          </a:xfrm>
        </p:grpSpPr>
        <p:sp>
          <p:nvSpPr>
            <p:cNvPr name="Freeform 24" id="24"/>
            <p:cNvSpPr/>
            <p:nvPr/>
          </p:nvSpPr>
          <p:spPr>
            <a:xfrm flipH="false" flipV="false" rot="0">
              <a:off x="0" y="0"/>
              <a:ext cx="3278378" cy="1001522"/>
            </a:xfrm>
            <a:custGeom>
              <a:avLst/>
              <a:gdLst/>
              <a:ahLst/>
              <a:cxnLst/>
              <a:rect r="r" b="b" t="t" l="l"/>
              <a:pathLst>
                <a:path h="1001522" w="3278378">
                  <a:moveTo>
                    <a:pt x="0" y="0"/>
                  </a:moveTo>
                  <a:lnTo>
                    <a:pt x="3278378" y="0"/>
                  </a:lnTo>
                  <a:lnTo>
                    <a:pt x="3278378" y="1001522"/>
                  </a:lnTo>
                  <a:lnTo>
                    <a:pt x="0" y="1001522"/>
                  </a:lnTo>
                  <a:close/>
                </a:path>
              </a:pathLst>
            </a:custGeom>
            <a:solidFill>
              <a:srgbClr val="90C226"/>
            </a:solidFill>
          </p:spPr>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Freeform 20" id="20"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21" id="21"/>
          <p:cNvSpPr txBox="true"/>
          <p:nvPr/>
        </p:nvSpPr>
        <p:spPr>
          <a:xfrm rot="0">
            <a:off x="955248" y="1031094"/>
            <a:ext cx="16361544" cy="808779"/>
          </a:xfrm>
          <a:prstGeom prst="rect">
            <a:avLst/>
          </a:prstGeom>
        </p:spPr>
        <p:txBody>
          <a:bodyPr anchor="t" rtlCol="false" tIns="0" lIns="0" bIns="0" rIns="0">
            <a:spAutoFit/>
          </a:bodyPr>
          <a:lstStyle/>
          <a:p>
            <a:pPr algn="l">
              <a:lnSpc>
                <a:spcPts val="5940"/>
              </a:lnSpc>
            </a:pPr>
            <a:r>
              <a:rPr lang="en-US" sz="4950">
                <a:solidFill>
                  <a:srgbClr val="90C226"/>
                </a:solidFill>
                <a:latin typeface="Arial Bold"/>
              </a:rPr>
              <a:t>RESULT</a:t>
            </a:r>
          </a:p>
        </p:txBody>
      </p:sp>
      <p:sp>
        <p:nvSpPr>
          <p:cNvPr name="Freeform 22" id="22"/>
          <p:cNvSpPr/>
          <p:nvPr/>
        </p:nvSpPr>
        <p:spPr>
          <a:xfrm flipH="false" flipV="false" rot="0">
            <a:off x="4349040" y="4104536"/>
            <a:ext cx="9573962" cy="1643292"/>
          </a:xfrm>
          <a:custGeom>
            <a:avLst/>
            <a:gdLst/>
            <a:ahLst/>
            <a:cxnLst/>
            <a:rect r="r" b="b" t="t" l="l"/>
            <a:pathLst>
              <a:path h="1643292" w="9573962">
                <a:moveTo>
                  <a:pt x="0" y="0"/>
                </a:moveTo>
                <a:lnTo>
                  <a:pt x="9573962" y="0"/>
                </a:lnTo>
                <a:lnTo>
                  <a:pt x="9573962" y="1643292"/>
                </a:lnTo>
                <a:lnTo>
                  <a:pt x="0" y="1643292"/>
                </a:lnTo>
                <a:lnTo>
                  <a:pt x="0" y="0"/>
                </a:lnTo>
                <a:close/>
              </a:path>
            </a:pathLst>
          </a:custGeom>
          <a:blipFill>
            <a:blip r:embed="rId3"/>
            <a:stretch>
              <a:fillRect l="0" t="0" r="0" b="0"/>
            </a:stretch>
          </a:blipFill>
        </p:spPr>
      </p:sp>
      <p:sp>
        <p:nvSpPr>
          <p:cNvPr name="Freeform 23" id="23"/>
          <p:cNvSpPr/>
          <p:nvPr/>
        </p:nvSpPr>
        <p:spPr>
          <a:xfrm flipH="false" flipV="false" rot="0">
            <a:off x="4349040" y="7327311"/>
            <a:ext cx="9573962" cy="1471818"/>
          </a:xfrm>
          <a:custGeom>
            <a:avLst/>
            <a:gdLst/>
            <a:ahLst/>
            <a:cxnLst/>
            <a:rect r="r" b="b" t="t" l="l"/>
            <a:pathLst>
              <a:path h="1471818" w="9573962">
                <a:moveTo>
                  <a:pt x="0" y="0"/>
                </a:moveTo>
                <a:lnTo>
                  <a:pt x="9573962" y="0"/>
                </a:lnTo>
                <a:lnTo>
                  <a:pt x="9573962" y="1471818"/>
                </a:lnTo>
                <a:lnTo>
                  <a:pt x="0" y="1471818"/>
                </a:lnTo>
                <a:lnTo>
                  <a:pt x="0" y="0"/>
                </a:lnTo>
                <a:close/>
              </a:path>
            </a:pathLst>
          </a:custGeom>
          <a:blipFill>
            <a:blip r:embed="rId4"/>
            <a:stretch>
              <a:fillRect l="0" t="-6208" r="0" b="-6208"/>
            </a:stretch>
          </a:blipFill>
        </p:spPr>
      </p:sp>
      <p:sp>
        <p:nvSpPr>
          <p:cNvPr name="TextBox 24" id="24"/>
          <p:cNvSpPr txBox="true"/>
          <p:nvPr/>
        </p:nvSpPr>
        <p:spPr>
          <a:xfrm rot="0">
            <a:off x="1502913" y="2956250"/>
            <a:ext cx="8955804" cy="700341"/>
          </a:xfrm>
          <a:prstGeom prst="rect">
            <a:avLst/>
          </a:prstGeom>
        </p:spPr>
        <p:txBody>
          <a:bodyPr anchor="t" rtlCol="false" tIns="0" lIns="0" bIns="0" rIns="0">
            <a:spAutoFit/>
          </a:bodyPr>
          <a:lstStyle/>
          <a:p>
            <a:pPr algn="l">
              <a:lnSpc>
                <a:spcPts val="4500"/>
              </a:lnSpc>
            </a:pPr>
            <a:r>
              <a:rPr lang="en-US" sz="3750">
                <a:solidFill>
                  <a:srgbClr val="000000"/>
                </a:solidFill>
                <a:latin typeface="Arial Bold"/>
              </a:rPr>
              <a:t>Output for Legitimate URL:</a:t>
            </a:r>
          </a:p>
        </p:txBody>
      </p:sp>
      <p:sp>
        <p:nvSpPr>
          <p:cNvPr name="TextBox 25" id="25"/>
          <p:cNvSpPr txBox="true"/>
          <p:nvPr/>
        </p:nvSpPr>
        <p:spPr>
          <a:xfrm rot="0">
            <a:off x="1502913" y="6207898"/>
            <a:ext cx="8955804" cy="700341"/>
          </a:xfrm>
          <a:prstGeom prst="rect">
            <a:avLst/>
          </a:prstGeom>
        </p:spPr>
        <p:txBody>
          <a:bodyPr anchor="t" rtlCol="false" tIns="0" lIns="0" bIns="0" rIns="0">
            <a:spAutoFit/>
          </a:bodyPr>
          <a:lstStyle/>
          <a:p>
            <a:pPr algn="l">
              <a:lnSpc>
                <a:spcPts val="4500"/>
              </a:lnSpc>
            </a:pPr>
            <a:r>
              <a:rPr lang="en-US" sz="3750">
                <a:solidFill>
                  <a:srgbClr val="000000"/>
                </a:solidFill>
                <a:latin typeface="Arial Bold"/>
              </a:rPr>
              <a:t>Output for Phishing URL:</a:t>
            </a:r>
          </a:p>
        </p:txBody>
      </p:sp>
      <p:grpSp>
        <p:nvGrpSpPr>
          <p:cNvPr name="Group 26" id="26"/>
          <p:cNvGrpSpPr/>
          <p:nvPr/>
        </p:nvGrpSpPr>
        <p:grpSpPr>
          <a:xfrm rot="0">
            <a:off x="15327086" y="9535886"/>
            <a:ext cx="2458744" cy="751115"/>
            <a:chOff x="0" y="0"/>
            <a:chExt cx="3278326" cy="1001486"/>
          </a:xfrm>
        </p:grpSpPr>
        <p:sp>
          <p:nvSpPr>
            <p:cNvPr name="Freeform 27" id="27"/>
            <p:cNvSpPr/>
            <p:nvPr/>
          </p:nvSpPr>
          <p:spPr>
            <a:xfrm flipH="false" flipV="false" rot="0">
              <a:off x="0" y="0"/>
              <a:ext cx="3278378" cy="1001522"/>
            </a:xfrm>
            <a:custGeom>
              <a:avLst/>
              <a:gdLst/>
              <a:ahLst/>
              <a:cxnLst/>
              <a:rect r="r" b="b" t="t" l="l"/>
              <a:pathLst>
                <a:path h="1001522" w="3278378">
                  <a:moveTo>
                    <a:pt x="0" y="0"/>
                  </a:moveTo>
                  <a:lnTo>
                    <a:pt x="3278378" y="0"/>
                  </a:lnTo>
                  <a:lnTo>
                    <a:pt x="3278378" y="1001522"/>
                  </a:lnTo>
                  <a:lnTo>
                    <a:pt x="0" y="1001522"/>
                  </a:lnTo>
                  <a:close/>
                </a:path>
              </a:pathLst>
            </a:custGeom>
            <a:solidFill>
              <a:srgbClr val="90C226"/>
            </a:solidFill>
          </p:spPr>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FFFFF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FFFFF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90C226">
                <a:alpha val="29804"/>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90C226">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54A021">
                <a:alpha val="71765"/>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3F7819">
                <a:alpha val="6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C0E474">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90C226">
                <a:alpha val="64706"/>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90C226">
                <a:alpha val="80000"/>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90C226">
                <a:alpha val="84706"/>
              </a:srgbClr>
            </a:solidFill>
          </p:spPr>
        </p:sp>
      </p:grpSp>
      <p:sp>
        <p:nvSpPr>
          <p:cNvPr name="Freeform 20" id="20"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sp>
        <p:nvSpPr>
          <p:cNvPr name="TextBox 21" id="21"/>
          <p:cNvSpPr txBox="true"/>
          <p:nvPr/>
        </p:nvSpPr>
        <p:spPr>
          <a:xfrm rot="0">
            <a:off x="963228" y="936042"/>
            <a:ext cx="16361544" cy="808779"/>
          </a:xfrm>
          <a:prstGeom prst="rect">
            <a:avLst/>
          </a:prstGeom>
        </p:spPr>
        <p:txBody>
          <a:bodyPr anchor="t" rtlCol="false" tIns="0" lIns="0" bIns="0" rIns="0">
            <a:spAutoFit/>
          </a:bodyPr>
          <a:lstStyle/>
          <a:p>
            <a:pPr algn="l">
              <a:lnSpc>
                <a:spcPts val="5940"/>
              </a:lnSpc>
            </a:pPr>
            <a:r>
              <a:rPr lang="en-US" sz="4950">
                <a:solidFill>
                  <a:srgbClr val="90C226"/>
                </a:solidFill>
                <a:latin typeface="Arial Bold"/>
              </a:rPr>
              <a:t>CONCLUSION</a:t>
            </a:r>
          </a:p>
        </p:txBody>
      </p:sp>
      <p:sp>
        <p:nvSpPr>
          <p:cNvPr name="TextBox 22" id="22"/>
          <p:cNvSpPr txBox="true"/>
          <p:nvPr/>
        </p:nvSpPr>
        <p:spPr>
          <a:xfrm rot="0">
            <a:off x="963228" y="2789079"/>
            <a:ext cx="16361543" cy="6994746"/>
          </a:xfrm>
          <a:prstGeom prst="rect">
            <a:avLst/>
          </a:prstGeom>
        </p:spPr>
        <p:txBody>
          <a:bodyPr anchor="t" rtlCol="false" tIns="0" lIns="0" bIns="0" rIns="0">
            <a:spAutoFit/>
          </a:bodyPr>
          <a:lstStyle/>
          <a:p>
            <a:pPr algn="l">
              <a:lnSpc>
                <a:spcPts val="4500"/>
              </a:lnSpc>
            </a:pPr>
            <a:r>
              <a:rPr lang="en-US" sz="3750">
                <a:solidFill>
                  <a:srgbClr val="0F0F0F"/>
                </a:solidFill>
                <a:latin typeface="Arial"/>
              </a:rPr>
              <a:t>In conclusion, the Phishing URL Detector project offers an effective solution to the growing menace of phishing websites. By leveraging machine learning techniques and a curated dataset, the project demonstrates the feasibility of accurately detecting phishing URLs and protecting users from potential security breaches. The successful implementation of the project underscores the importance of proactive measures in combating cyber threats and enhancing online security for users worldwide.</a:t>
            </a:r>
          </a:p>
        </p:txBody>
      </p:sp>
      <p:grpSp>
        <p:nvGrpSpPr>
          <p:cNvPr name="Group 23" id="23"/>
          <p:cNvGrpSpPr/>
          <p:nvPr/>
        </p:nvGrpSpPr>
        <p:grpSpPr>
          <a:xfrm rot="0">
            <a:off x="15327086" y="9535886"/>
            <a:ext cx="2458744" cy="751115"/>
            <a:chOff x="0" y="0"/>
            <a:chExt cx="3278326" cy="1001486"/>
          </a:xfrm>
        </p:grpSpPr>
        <p:sp>
          <p:nvSpPr>
            <p:cNvPr name="Freeform 24" id="24"/>
            <p:cNvSpPr/>
            <p:nvPr/>
          </p:nvSpPr>
          <p:spPr>
            <a:xfrm flipH="false" flipV="false" rot="0">
              <a:off x="0" y="0"/>
              <a:ext cx="3278378" cy="1001522"/>
            </a:xfrm>
            <a:custGeom>
              <a:avLst/>
              <a:gdLst/>
              <a:ahLst/>
              <a:cxnLst/>
              <a:rect r="r" b="b" t="t" l="l"/>
              <a:pathLst>
                <a:path h="1001522" w="3278378">
                  <a:moveTo>
                    <a:pt x="0" y="0"/>
                  </a:moveTo>
                  <a:lnTo>
                    <a:pt x="3278378" y="0"/>
                  </a:lnTo>
                  <a:lnTo>
                    <a:pt x="3278378" y="1001522"/>
                  </a:lnTo>
                  <a:lnTo>
                    <a:pt x="0" y="1001522"/>
                  </a:lnTo>
                  <a:close/>
                </a:path>
              </a:pathLst>
            </a:custGeom>
            <a:solidFill>
              <a:srgbClr val="90C226"/>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DAGDbLb5N3c</dc:identifier>
  <dcterms:modified xsi:type="dcterms:W3CDTF">2011-08-01T06:04:30Z</dcterms:modified>
  <cp:revision>1</cp:revision>
  <dc:title>Phishing_URL_detector_naan_mudhalvan.pptx</dc:title>
</cp:coreProperties>
</file>