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50619" y="162255"/>
            <a:ext cx="5890259" cy="472871"/>
          </a:xfrm>
          <a:prstGeom prst="rect">
            <a:avLst/>
          </a:prstGeom>
        </p:spPr>
        <p:txBody>
          <a:bodyPr wrap="square" lIns="0" tIns="0" rIns="0" bIns="0">
            <a:spAutoFit/>
          </a:bodyPr>
          <a:lstStyle>
            <a:lvl1pPr>
              <a:defRPr sz="27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2400" b="1" i="0">
                <a:solidFill>
                  <a:srgbClr val="1F487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Trebuchet MS"/>
                <a:cs typeface="Trebuchet MS"/>
              </a:defRPr>
            </a:lvl1pPr>
          </a:lstStyle>
          <a:p>
            <a:pPr marL="12700">
              <a:lnSpc>
                <a:spcPct val="100000"/>
              </a:lnSpc>
              <a:spcBef>
                <a:spcPts val="270"/>
              </a:spcBef>
            </a:pPr>
            <a:r>
              <a:rPr spc="-65" dirty="0"/>
              <a:t>@DigitalT3</a:t>
            </a:r>
            <a:r>
              <a:rPr spc="-55" dirty="0"/>
              <a:t> </a:t>
            </a:r>
            <a:r>
              <a:rPr spc="-100" dirty="0"/>
              <a:t>Hackathon</a:t>
            </a:r>
            <a:r>
              <a:rPr spc="-15" dirty="0"/>
              <a:t> </a:t>
            </a:r>
            <a:r>
              <a:rPr spc="-65" dirty="0"/>
              <a:t>Submission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900" b="1" i="0">
                <a:solidFill>
                  <a:schemeClr val="bg1"/>
                </a:solidFill>
                <a:latin typeface="Arial"/>
                <a:cs typeface="Arial"/>
              </a:defRPr>
            </a:lvl1pPr>
          </a:lstStyle>
          <a:p>
            <a:pPr marL="38100">
              <a:lnSpc>
                <a:spcPct val="100000"/>
              </a:lnSpc>
              <a:spcBef>
                <a:spcPts val="270"/>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1" i="0">
                <a:solidFill>
                  <a:srgbClr val="1F487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Trebuchet MS"/>
                <a:cs typeface="Trebuchet MS"/>
              </a:defRPr>
            </a:lvl1pPr>
          </a:lstStyle>
          <a:p>
            <a:pPr marL="12700">
              <a:lnSpc>
                <a:spcPct val="100000"/>
              </a:lnSpc>
              <a:spcBef>
                <a:spcPts val="270"/>
              </a:spcBef>
            </a:pPr>
            <a:r>
              <a:rPr spc="-65" dirty="0"/>
              <a:t>@DigitalT3</a:t>
            </a:r>
            <a:r>
              <a:rPr spc="-55" dirty="0"/>
              <a:t> </a:t>
            </a:r>
            <a:r>
              <a:rPr spc="-100" dirty="0"/>
              <a:t>Hackathon</a:t>
            </a:r>
            <a:r>
              <a:rPr spc="-15" dirty="0"/>
              <a:t> </a:t>
            </a:r>
            <a:r>
              <a:rPr spc="-65" dirty="0"/>
              <a:t>Submission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900" b="1" i="0">
                <a:solidFill>
                  <a:schemeClr val="bg1"/>
                </a:solidFill>
                <a:latin typeface="Arial"/>
                <a:cs typeface="Arial"/>
              </a:defRPr>
            </a:lvl1pPr>
          </a:lstStyle>
          <a:p>
            <a:pPr marL="38100">
              <a:lnSpc>
                <a:spcPct val="100000"/>
              </a:lnSpc>
              <a:spcBef>
                <a:spcPts val="270"/>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bg1"/>
                </a:solidFill>
                <a:latin typeface="Trebuchet MS"/>
                <a:cs typeface="Trebuchet MS"/>
              </a:defRPr>
            </a:lvl1pPr>
          </a:lstStyle>
          <a:p>
            <a:pPr marL="12700">
              <a:lnSpc>
                <a:spcPct val="100000"/>
              </a:lnSpc>
              <a:spcBef>
                <a:spcPts val="270"/>
              </a:spcBef>
            </a:pPr>
            <a:r>
              <a:rPr spc="-65" dirty="0"/>
              <a:t>@DigitalT3</a:t>
            </a:r>
            <a:r>
              <a:rPr spc="-55" dirty="0"/>
              <a:t> </a:t>
            </a:r>
            <a:r>
              <a:rPr spc="-100" dirty="0"/>
              <a:t>Hackathon</a:t>
            </a:r>
            <a:r>
              <a:rPr spc="-15" dirty="0"/>
              <a:t> </a:t>
            </a:r>
            <a:r>
              <a:rPr spc="-65" dirty="0"/>
              <a:t>Submission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900" b="1" i="0">
                <a:solidFill>
                  <a:schemeClr val="bg1"/>
                </a:solidFill>
                <a:latin typeface="Arial"/>
                <a:cs typeface="Arial"/>
              </a:defRPr>
            </a:lvl1pPr>
          </a:lstStyle>
          <a:p>
            <a:pPr marL="38100">
              <a:lnSpc>
                <a:spcPct val="100000"/>
              </a:lnSpc>
              <a:spcBef>
                <a:spcPts val="270"/>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bg1"/>
                </a:solidFill>
                <a:latin typeface="Trebuchet MS"/>
                <a:cs typeface="Trebuchet MS"/>
              </a:defRPr>
            </a:lvl1pPr>
          </a:lstStyle>
          <a:p>
            <a:pPr marL="12700">
              <a:lnSpc>
                <a:spcPct val="100000"/>
              </a:lnSpc>
              <a:spcBef>
                <a:spcPts val="270"/>
              </a:spcBef>
            </a:pPr>
            <a:r>
              <a:rPr spc="-65" dirty="0"/>
              <a:t>@DigitalT3</a:t>
            </a:r>
            <a:r>
              <a:rPr spc="-55" dirty="0"/>
              <a:t> </a:t>
            </a:r>
            <a:r>
              <a:rPr spc="-100" dirty="0"/>
              <a:t>Hackathon</a:t>
            </a:r>
            <a:r>
              <a:rPr spc="-15" dirty="0"/>
              <a:t> </a:t>
            </a:r>
            <a:r>
              <a:rPr spc="-65" dirty="0"/>
              <a:t>Submission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900" b="1" i="0">
                <a:solidFill>
                  <a:schemeClr val="bg1"/>
                </a:solidFill>
                <a:latin typeface="Arial"/>
                <a:cs typeface="Arial"/>
              </a:defRPr>
            </a:lvl1pPr>
          </a:lstStyle>
          <a:p>
            <a:pPr marL="38100">
              <a:lnSpc>
                <a:spcPct val="100000"/>
              </a:lnSpc>
              <a:spcBef>
                <a:spcPts val="270"/>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chemeClr val="bg1"/>
                </a:solidFill>
                <a:latin typeface="Trebuchet MS"/>
                <a:cs typeface="Trebuchet MS"/>
              </a:defRPr>
            </a:lvl1pPr>
          </a:lstStyle>
          <a:p>
            <a:pPr marL="12700">
              <a:lnSpc>
                <a:spcPct val="100000"/>
              </a:lnSpc>
              <a:spcBef>
                <a:spcPts val="270"/>
              </a:spcBef>
            </a:pPr>
            <a:r>
              <a:rPr spc="-65" dirty="0"/>
              <a:t>@DigitalT3</a:t>
            </a:r>
            <a:r>
              <a:rPr spc="-55" dirty="0"/>
              <a:t> </a:t>
            </a:r>
            <a:r>
              <a:rPr spc="-100" dirty="0"/>
              <a:t>Hackathon</a:t>
            </a:r>
            <a:r>
              <a:rPr spc="-15" dirty="0"/>
              <a:t> </a:t>
            </a:r>
            <a:r>
              <a:rPr spc="-65" dirty="0"/>
              <a:t>Submission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900" b="1" i="0">
                <a:solidFill>
                  <a:schemeClr val="bg1"/>
                </a:solidFill>
                <a:latin typeface="Arial"/>
                <a:cs typeface="Arial"/>
              </a:defRPr>
            </a:lvl1pPr>
          </a:lstStyle>
          <a:p>
            <a:pPr marL="38100">
              <a:lnSpc>
                <a:spcPct val="100000"/>
              </a:lnSpc>
              <a:spcBef>
                <a:spcPts val="270"/>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786883"/>
            <a:ext cx="9144000" cy="356616"/>
          </a:xfrm>
          <a:prstGeom prst="rect">
            <a:avLst/>
          </a:prstGeom>
        </p:spPr>
      </p:pic>
      <p:sp>
        <p:nvSpPr>
          <p:cNvPr id="17" name="bg object 17"/>
          <p:cNvSpPr/>
          <p:nvPr/>
        </p:nvSpPr>
        <p:spPr>
          <a:xfrm>
            <a:off x="0" y="4766068"/>
            <a:ext cx="9144000" cy="377825"/>
          </a:xfrm>
          <a:custGeom>
            <a:avLst/>
            <a:gdLst/>
            <a:ahLst/>
            <a:cxnLst/>
            <a:rect l="l" t="t" r="r" b="b"/>
            <a:pathLst>
              <a:path w="9144000" h="377825">
                <a:moveTo>
                  <a:pt x="9144000" y="0"/>
                </a:moveTo>
                <a:lnTo>
                  <a:pt x="0" y="0"/>
                </a:lnTo>
                <a:lnTo>
                  <a:pt x="0" y="377431"/>
                </a:lnTo>
                <a:lnTo>
                  <a:pt x="9144000" y="377431"/>
                </a:lnTo>
                <a:lnTo>
                  <a:pt x="9144000" y="0"/>
                </a:lnTo>
                <a:close/>
              </a:path>
            </a:pathLst>
          </a:custGeom>
          <a:solidFill>
            <a:srgbClr val="006FC0"/>
          </a:solidFill>
        </p:spPr>
        <p:txBody>
          <a:bodyPr wrap="square" lIns="0" tIns="0" rIns="0" bIns="0" rtlCol="0"/>
          <a:lstStyle/>
          <a:p>
            <a:endParaRPr/>
          </a:p>
        </p:txBody>
      </p:sp>
      <p:sp>
        <p:nvSpPr>
          <p:cNvPr id="2" name="Holder 2"/>
          <p:cNvSpPr>
            <a:spLocks noGrp="1"/>
          </p:cNvSpPr>
          <p:nvPr>
            <p:ph type="title"/>
          </p:nvPr>
        </p:nvSpPr>
        <p:spPr>
          <a:xfrm>
            <a:off x="2515488" y="162255"/>
            <a:ext cx="4113022" cy="437515"/>
          </a:xfrm>
          <a:prstGeom prst="rect">
            <a:avLst/>
          </a:prstGeom>
        </p:spPr>
        <p:txBody>
          <a:bodyPr wrap="square" lIns="0" tIns="0" rIns="0" bIns="0">
            <a:spAutoFit/>
          </a:bodyPr>
          <a:lstStyle>
            <a:lvl1pPr>
              <a:defRPr sz="27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72413" y="1563115"/>
            <a:ext cx="7655559" cy="2952115"/>
          </a:xfrm>
          <a:prstGeom prst="rect">
            <a:avLst/>
          </a:prstGeom>
        </p:spPr>
        <p:txBody>
          <a:bodyPr wrap="square" lIns="0" tIns="0" rIns="0" bIns="0">
            <a:spAutoFit/>
          </a:bodyPr>
          <a:lstStyle>
            <a:lvl1pPr>
              <a:defRPr sz="2400" b="1" i="0">
                <a:solidFill>
                  <a:srgbClr val="1F487C"/>
                </a:solidFill>
                <a:latin typeface="Arial"/>
                <a:cs typeface="Arial"/>
              </a:defRPr>
            </a:lvl1pPr>
          </a:lstStyle>
          <a:p>
            <a:endParaRPr/>
          </a:p>
        </p:txBody>
      </p:sp>
      <p:sp>
        <p:nvSpPr>
          <p:cNvPr id="4" name="Holder 4"/>
          <p:cNvSpPr>
            <a:spLocks noGrp="1"/>
          </p:cNvSpPr>
          <p:nvPr>
            <p:ph type="ftr" sz="quarter" idx="5"/>
          </p:nvPr>
        </p:nvSpPr>
        <p:spPr>
          <a:xfrm>
            <a:off x="3960367" y="4797539"/>
            <a:ext cx="1456054" cy="194945"/>
          </a:xfrm>
          <a:prstGeom prst="rect">
            <a:avLst/>
          </a:prstGeom>
        </p:spPr>
        <p:txBody>
          <a:bodyPr wrap="square" lIns="0" tIns="0" rIns="0" bIns="0">
            <a:spAutoFit/>
          </a:bodyPr>
          <a:lstStyle>
            <a:lvl1pPr>
              <a:defRPr sz="900" b="0" i="0">
                <a:solidFill>
                  <a:schemeClr val="bg1"/>
                </a:solidFill>
                <a:latin typeface="Trebuchet MS"/>
                <a:cs typeface="Trebuchet MS"/>
              </a:defRPr>
            </a:lvl1pPr>
          </a:lstStyle>
          <a:p>
            <a:pPr marL="12700">
              <a:lnSpc>
                <a:spcPct val="100000"/>
              </a:lnSpc>
              <a:spcBef>
                <a:spcPts val="270"/>
              </a:spcBef>
            </a:pPr>
            <a:r>
              <a:rPr spc="-65" dirty="0"/>
              <a:t>@DigitalT3</a:t>
            </a:r>
            <a:r>
              <a:rPr spc="-55" dirty="0"/>
              <a:t> </a:t>
            </a:r>
            <a:r>
              <a:rPr spc="-100" dirty="0"/>
              <a:t>Hackathon</a:t>
            </a:r>
            <a:r>
              <a:rPr spc="-15" dirty="0"/>
              <a:t> </a:t>
            </a:r>
            <a:r>
              <a:rPr spc="-65" dirty="0"/>
              <a:t>Submission</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8522207" y="4797539"/>
            <a:ext cx="147954" cy="194945"/>
          </a:xfrm>
          <a:prstGeom prst="rect">
            <a:avLst/>
          </a:prstGeom>
        </p:spPr>
        <p:txBody>
          <a:bodyPr wrap="square" lIns="0" tIns="0" rIns="0" bIns="0">
            <a:spAutoFit/>
          </a:bodyPr>
          <a:lstStyle>
            <a:lvl1pPr>
              <a:defRPr sz="900" b="1" i="0">
                <a:solidFill>
                  <a:schemeClr val="bg1"/>
                </a:solidFill>
                <a:latin typeface="Arial"/>
                <a:cs typeface="Arial"/>
              </a:defRPr>
            </a:lvl1pPr>
          </a:lstStyle>
          <a:p>
            <a:pPr marL="38100">
              <a:lnSpc>
                <a:spcPct val="100000"/>
              </a:lnSpc>
              <a:spcBef>
                <a:spcPts val="270"/>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nc4BVrJNnElje6xJYcLqI-R7ftJ5EBIu/view?usp=shari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Mohamedabul/Web-Data-Extraction-SAMBANOVA-API"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522222" y="109627"/>
            <a:ext cx="7195820" cy="1903095"/>
          </a:xfrm>
          <a:prstGeom prst="rect">
            <a:avLst/>
          </a:prstGeom>
        </p:spPr>
        <p:txBody>
          <a:bodyPr vert="horz" wrap="square" lIns="0" tIns="192405" rIns="0" bIns="0" rtlCol="0">
            <a:spAutoFit/>
          </a:bodyPr>
          <a:lstStyle/>
          <a:p>
            <a:pPr algn="ctr">
              <a:lnSpc>
                <a:spcPct val="100000"/>
              </a:lnSpc>
              <a:spcBef>
                <a:spcPts val="1515"/>
              </a:spcBef>
            </a:pPr>
            <a:r>
              <a:rPr sz="2000" b="1" dirty="0">
                <a:solidFill>
                  <a:srgbClr val="1524B8"/>
                </a:solidFill>
                <a:latin typeface="Cambria"/>
                <a:cs typeface="Cambria"/>
              </a:rPr>
              <a:t>National</a:t>
            </a:r>
            <a:r>
              <a:rPr sz="2000" b="1" spc="-40" dirty="0">
                <a:solidFill>
                  <a:srgbClr val="1524B8"/>
                </a:solidFill>
                <a:latin typeface="Cambria"/>
                <a:cs typeface="Cambria"/>
              </a:rPr>
              <a:t> </a:t>
            </a:r>
            <a:r>
              <a:rPr sz="2000" b="1" dirty="0">
                <a:solidFill>
                  <a:srgbClr val="1524B8"/>
                </a:solidFill>
                <a:latin typeface="Cambria"/>
                <a:cs typeface="Cambria"/>
              </a:rPr>
              <a:t>Engineering</a:t>
            </a:r>
            <a:r>
              <a:rPr sz="2000" b="1" spc="-75" dirty="0">
                <a:solidFill>
                  <a:srgbClr val="1524B8"/>
                </a:solidFill>
                <a:latin typeface="Cambria"/>
                <a:cs typeface="Cambria"/>
              </a:rPr>
              <a:t> </a:t>
            </a:r>
            <a:r>
              <a:rPr sz="2000" b="1" dirty="0">
                <a:solidFill>
                  <a:srgbClr val="1524B8"/>
                </a:solidFill>
                <a:latin typeface="Cambria"/>
                <a:cs typeface="Cambria"/>
              </a:rPr>
              <a:t>College,</a:t>
            </a:r>
            <a:r>
              <a:rPr sz="2000" b="1" spc="-45" dirty="0">
                <a:solidFill>
                  <a:srgbClr val="1524B8"/>
                </a:solidFill>
                <a:latin typeface="Cambria"/>
                <a:cs typeface="Cambria"/>
              </a:rPr>
              <a:t> </a:t>
            </a:r>
            <a:r>
              <a:rPr sz="2000" b="1" dirty="0">
                <a:solidFill>
                  <a:srgbClr val="1524B8"/>
                </a:solidFill>
                <a:latin typeface="Cambria"/>
                <a:cs typeface="Cambria"/>
              </a:rPr>
              <a:t>K.R.</a:t>
            </a:r>
            <a:r>
              <a:rPr sz="2000" b="1" spc="-40" dirty="0">
                <a:solidFill>
                  <a:srgbClr val="1524B8"/>
                </a:solidFill>
                <a:latin typeface="Cambria"/>
                <a:cs typeface="Cambria"/>
              </a:rPr>
              <a:t> </a:t>
            </a:r>
            <a:r>
              <a:rPr sz="2000" b="1" dirty="0">
                <a:solidFill>
                  <a:srgbClr val="1524B8"/>
                </a:solidFill>
                <a:latin typeface="Cambria"/>
                <a:cs typeface="Cambria"/>
              </a:rPr>
              <a:t>Nagar,</a:t>
            </a:r>
            <a:r>
              <a:rPr sz="2000" b="1" spc="-30" dirty="0">
                <a:solidFill>
                  <a:srgbClr val="1524B8"/>
                </a:solidFill>
                <a:latin typeface="Cambria"/>
                <a:cs typeface="Cambria"/>
              </a:rPr>
              <a:t> </a:t>
            </a:r>
            <a:r>
              <a:rPr sz="2000" b="1" dirty="0">
                <a:solidFill>
                  <a:srgbClr val="1524B8"/>
                </a:solidFill>
                <a:latin typeface="Cambria"/>
                <a:cs typeface="Cambria"/>
              </a:rPr>
              <a:t>Kovilpatti</a:t>
            </a:r>
            <a:r>
              <a:rPr sz="2000" b="1" spc="-60" dirty="0">
                <a:solidFill>
                  <a:srgbClr val="1524B8"/>
                </a:solidFill>
                <a:latin typeface="Cambria"/>
                <a:cs typeface="Cambria"/>
              </a:rPr>
              <a:t> </a:t>
            </a:r>
            <a:r>
              <a:rPr sz="2000" b="1" dirty="0">
                <a:solidFill>
                  <a:srgbClr val="1524B8"/>
                </a:solidFill>
                <a:latin typeface="Cambria"/>
                <a:cs typeface="Cambria"/>
              </a:rPr>
              <a:t>–</a:t>
            </a:r>
            <a:r>
              <a:rPr sz="2000" b="1" spc="-30" dirty="0">
                <a:solidFill>
                  <a:srgbClr val="1524B8"/>
                </a:solidFill>
                <a:latin typeface="Cambria"/>
                <a:cs typeface="Cambria"/>
              </a:rPr>
              <a:t> </a:t>
            </a:r>
            <a:r>
              <a:rPr sz="2000" b="1" dirty="0">
                <a:solidFill>
                  <a:srgbClr val="1524B8"/>
                </a:solidFill>
                <a:latin typeface="Cambria"/>
                <a:cs typeface="Cambria"/>
              </a:rPr>
              <a:t>628</a:t>
            </a:r>
            <a:r>
              <a:rPr sz="2000" b="1" spc="-35" dirty="0">
                <a:solidFill>
                  <a:srgbClr val="1524B8"/>
                </a:solidFill>
                <a:latin typeface="Cambria"/>
                <a:cs typeface="Cambria"/>
              </a:rPr>
              <a:t> </a:t>
            </a:r>
            <a:r>
              <a:rPr sz="2000" b="1" spc="-25" dirty="0">
                <a:solidFill>
                  <a:srgbClr val="1524B8"/>
                </a:solidFill>
                <a:latin typeface="Cambria"/>
                <a:cs typeface="Cambria"/>
              </a:rPr>
              <a:t>503</a:t>
            </a:r>
            <a:endParaRPr sz="2000" dirty="0">
              <a:latin typeface="Cambria"/>
              <a:cs typeface="Cambria"/>
            </a:endParaRPr>
          </a:p>
          <a:p>
            <a:pPr marL="635" algn="ctr">
              <a:lnSpc>
                <a:spcPct val="100000"/>
              </a:lnSpc>
              <a:spcBef>
                <a:spcPts val="1000"/>
              </a:spcBef>
            </a:pPr>
            <a:r>
              <a:rPr sz="1400" b="1" i="1" dirty="0">
                <a:solidFill>
                  <a:srgbClr val="C00000"/>
                </a:solidFill>
                <a:latin typeface="Cambria"/>
                <a:cs typeface="Cambria"/>
              </a:rPr>
              <a:t>(An</a:t>
            </a:r>
            <a:r>
              <a:rPr sz="1400" b="1" i="1" spc="-50" dirty="0">
                <a:solidFill>
                  <a:srgbClr val="C00000"/>
                </a:solidFill>
                <a:latin typeface="Cambria"/>
                <a:cs typeface="Cambria"/>
              </a:rPr>
              <a:t> </a:t>
            </a:r>
            <a:r>
              <a:rPr sz="1400" b="1" i="1" dirty="0">
                <a:solidFill>
                  <a:srgbClr val="C00000"/>
                </a:solidFill>
                <a:latin typeface="Cambria"/>
                <a:cs typeface="Cambria"/>
              </a:rPr>
              <a:t>Autonomous</a:t>
            </a:r>
            <a:r>
              <a:rPr sz="1400" b="1" i="1" spc="-45" dirty="0">
                <a:solidFill>
                  <a:srgbClr val="C00000"/>
                </a:solidFill>
                <a:latin typeface="Cambria"/>
                <a:cs typeface="Cambria"/>
              </a:rPr>
              <a:t> </a:t>
            </a:r>
            <a:r>
              <a:rPr sz="1400" b="1" i="1" dirty="0">
                <a:solidFill>
                  <a:srgbClr val="C00000"/>
                </a:solidFill>
                <a:latin typeface="Cambria"/>
                <a:cs typeface="Cambria"/>
              </a:rPr>
              <a:t>Institution,</a:t>
            </a:r>
            <a:r>
              <a:rPr sz="1400" b="1" i="1" spc="235" dirty="0">
                <a:solidFill>
                  <a:srgbClr val="C00000"/>
                </a:solidFill>
                <a:latin typeface="Cambria"/>
                <a:cs typeface="Cambria"/>
              </a:rPr>
              <a:t> </a:t>
            </a:r>
            <a:r>
              <a:rPr sz="1400" b="1" i="1" dirty="0">
                <a:solidFill>
                  <a:srgbClr val="C00000"/>
                </a:solidFill>
                <a:latin typeface="Cambria"/>
                <a:cs typeface="Cambria"/>
              </a:rPr>
              <a:t>Affiliated</a:t>
            </a:r>
            <a:r>
              <a:rPr sz="1400" b="1" i="1" spc="-25" dirty="0">
                <a:solidFill>
                  <a:srgbClr val="C00000"/>
                </a:solidFill>
                <a:latin typeface="Cambria"/>
                <a:cs typeface="Cambria"/>
              </a:rPr>
              <a:t> </a:t>
            </a:r>
            <a:r>
              <a:rPr sz="1400" b="1" i="1" dirty="0">
                <a:solidFill>
                  <a:srgbClr val="C00000"/>
                </a:solidFill>
                <a:latin typeface="Cambria"/>
                <a:cs typeface="Cambria"/>
              </a:rPr>
              <a:t>to</a:t>
            </a:r>
            <a:r>
              <a:rPr sz="1400" b="1" i="1" spc="-50" dirty="0">
                <a:solidFill>
                  <a:srgbClr val="C00000"/>
                </a:solidFill>
                <a:latin typeface="Cambria"/>
                <a:cs typeface="Cambria"/>
              </a:rPr>
              <a:t> </a:t>
            </a:r>
            <a:r>
              <a:rPr sz="1400" b="1" i="1" dirty="0">
                <a:solidFill>
                  <a:srgbClr val="C00000"/>
                </a:solidFill>
                <a:latin typeface="Cambria"/>
                <a:cs typeface="Cambria"/>
              </a:rPr>
              <a:t>Anna</a:t>
            </a:r>
            <a:r>
              <a:rPr sz="1400" b="1" i="1" spc="-25" dirty="0">
                <a:solidFill>
                  <a:srgbClr val="C00000"/>
                </a:solidFill>
                <a:latin typeface="Cambria"/>
                <a:cs typeface="Cambria"/>
              </a:rPr>
              <a:t> </a:t>
            </a:r>
            <a:r>
              <a:rPr sz="1400" b="1" i="1" dirty="0">
                <a:solidFill>
                  <a:srgbClr val="C00000"/>
                </a:solidFill>
                <a:latin typeface="Cambria"/>
                <a:cs typeface="Cambria"/>
              </a:rPr>
              <a:t>University,</a:t>
            </a:r>
            <a:r>
              <a:rPr sz="1400" b="1" i="1" spc="-30" dirty="0">
                <a:solidFill>
                  <a:srgbClr val="C00000"/>
                </a:solidFill>
                <a:latin typeface="Cambria"/>
                <a:cs typeface="Cambria"/>
              </a:rPr>
              <a:t> </a:t>
            </a:r>
            <a:r>
              <a:rPr sz="1400" b="1" i="1" spc="-10" dirty="0">
                <a:solidFill>
                  <a:srgbClr val="C00000"/>
                </a:solidFill>
                <a:latin typeface="Cambria"/>
                <a:cs typeface="Cambria"/>
              </a:rPr>
              <a:t>Chennai)</a:t>
            </a:r>
            <a:endParaRPr sz="1400" dirty="0">
              <a:latin typeface="Cambria"/>
              <a:cs typeface="Cambria"/>
            </a:endParaRPr>
          </a:p>
          <a:p>
            <a:pPr algn="ctr">
              <a:lnSpc>
                <a:spcPct val="100000"/>
              </a:lnSpc>
              <a:spcBef>
                <a:spcPts val="1040"/>
              </a:spcBef>
            </a:pPr>
            <a:r>
              <a:rPr sz="2000" b="1" dirty="0">
                <a:solidFill>
                  <a:srgbClr val="2B0AB5"/>
                </a:solidFill>
                <a:latin typeface="Cambria"/>
                <a:cs typeface="Cambria"/>
              </a:rPr>
              <a:t>Department</a:t>
            </a:r>
            <a:r>
              <a:rPr sz="2000" b="1" spc="-60" dirty="0">
                <a:solidFill>
                  <a:srgbClr val="2B0AB5"/>
                </a:solidFill>
                <a:latin typeface="Cambria"/>
                <a:cs typeface="Cambria"/>
              </a:rPr>
              <a:t> </a:t>
            </a:r>
            <a:r>
              <a:rPr sz="2000" b="1" dirty="0">
                <a:solidFill>
                  <a:srgbClr val="2B0AB5"/>
                </a:solidFill>
                <a:latin typeface="Cambria"/>
                <a:cs typeface="Cambria"/>
              </a:rPr>
              <a:t>of</a:t>
            </a:r>
            <a:r>
              <a:rPr sz="2000" b="1" spc="-35" dirty="0">
                <a:solidFill>
                  <a:srgbClr val="2B0AB5"/>
                </a:solidFill>
                <a:latin typeface="Cambria"/>
                <a:cs typeface="Cambria"/>
              </a:rPr>
              <a:t> </a:t>
            </a:r>
            <a:r>
              <a:rPr sz="2000" b="1" dirty="0">
                <a:solidFill>
                  <a:srgbClr val="2B0AB5"/>
                </a:solidFill>
                <a:latin typeface="Cambria"/>
                <a:cs typeface="Cambria"/>
              </a:rPr>
              <a:t>Artificial</a:t>
            </a:r>
            <a:r>
              <a:rPr sz="2000" b="1" spc="-65" dirty="0">
                <a:solidFill>
                  <a:srgbClr val="2B0AB5"/>
                </a:solidFill>
                <a:latin typeface="Cambria"/>
                <a:cs typeface="Cambria"/>
              </a:rPr>
              <a:t> </a:t>
            </a:r>
            <a:r>
              <a:rPr sz="2000" b="1" dirty="0">
                <a:solidFill>
                  <a:srgbClr val="2B0AB5"/>
                </a:solidFill>
                <a:latin typeface="Cambria"/>
                <a:cs typeface="Cambria"/>
              </a:rPr>
              <a:t>Intelligence</a:t>
            </a:r>
            <a:r>
              <a:rPr sz="2000" b="1" spc="-65" dirty="0">
                <a:solidFill>
                  <a:srgbClr val="2B0AB5"/>
                </a:solidFill>
                <a:latin typeface="Cambria"/>
                <a:cs typeface="Cambria"/>
              </a:rPr>
              <a:t> </a:t>
            </a:r>
            <a:r>
              <a:rPr sz="2000" b="1" dirty="0">
                <a:solidFill>
                  <a:srgbClr val="2B0AB5"/>
                </a:solidFill>
                <a:latin typeface="Cambria"/>
                <a:cs typeface="Cambria"/>
              </a:rPr>
              <a:t>and</a:t>
            </a:r>
            <a:r>
              <a:rPr sz="2000" b="1" spc="-20" dirty="0">
                <a:solidFill>
                  <a:srgbClr val="2B0AB5"/>
                </a:solidFill>
                <a:latin typeface="Cambria"/>
                <a:cs typeface="Cambria"/>
              </a:rPr>
              <a:t> </a:t>
            </a:r>
            <a:r>
              <a:rPr sz="2000" b="1" dirty="0">
                <a:solidFill>
                  <a:srgbClr val="2B0AB5"/>
                </a:solidFill>
                <a:latin typeface="Cambria"/>
                <a:cs typeface="Cambria"/>
              </a:rPr>
              <a:t>Data</a:t>
            </a:r>
            <a:r>
              <a:rPr sz="2000" b="1" spc="-15" dirty="0">
                <a:solidFill>
                  <a:srgbClr val="2B0AB5"/>
                </a:solidFill>
                <a:latin typeface="Cambria"/>
                <a:cs typeface="Cambria"/>
              </a:rPr>
              <a:t> </a:t>
            </a:r>
            <a:r>
              <a:rPr sz="2000" b="1" spc="-10" dirty="0">
                <a:solidFill>
                  <a:srgbClr val="2B0AB5"/>
                </a:solidFill>
                <a:latin typeface="Cambria"/>
                <a:cs typeface="Cambria"/>
              </a:rPr>
              <a:t>Science</a:t>
            </a:r>
            <a:endParaRPr sz="2000" dirty="0">
              <a:latin typeface="Cambria"/>
              <a:cs typeface="Cambria"/>
            </a:endParaRPr>
          </a:p>
          <a:p>
            <a:pPr algn="ctr">
              <a:lnSpc>
                <a:spcPct val="100000"/>
              </a:lnSpc>
              <a:spcBef>
                <a:spcPts val="1485"/>
              </a:spcBef>
            </a:pPr>
            <a:r>
              <a:rPr sz="2800" b="1" dirty="0">
                <a:solidFill>
                  <a:srgbClr val="1F487C"/>
                </a:solidFill>
                <a:latin typeface="Times New Roman"/>
                <a:cs typeface="Times New Roman"/>
              </a:rPr>
              <a:t>DigitalT3</a:t>
            </a:r>
            <a:r>
              <a:rPr sz="2800" b="1" spc="-20" dirty="0">
                <a:solidFill>
                  <a:srgbClr val="1F487C"/>
                </a:solidFill>
                <a:latin typeface="Times New Roman"/>
                <a:cs typeface="Times New Roman"/>
              </a:rPr>
              <a:t> </a:t>
            </a:r>
            <a:r>
              <a:rPr sz="2800" b="1" spc="-10" dirty="0">
                <a:solidFill>
                  <a:srgbClr val="1F487C"/>
                </a:solidFill>
                <a:latin typeface="Times New Roman"/>
                <a:cs typeface="Times New Roman"/>
              </a:rPr>
              <a:t>Hackathon</a:t>
            </a:r>
            <a:endParaRPr sz="2800" dirty="0">
              <a:latin typeface="Times New Roman"/>
              <a:cs typeface="Times New Roman"/>
            </a:endParaRPr>
          </a:p>
        </p:txBody>
      </p:sp>
      <p:pic>
        <p:nvPicPr>
          <p:cNvPr id="5" name="object 5"/>
          <p:cNvPicPr/>
          <p:nvPr/>
        </p:nvPicPr>
        <p:blipFill>
          <a:blip r:embed="rId2" cstate="print"/>
          <a:stretch>
            <a:fillRect/>
          </a:stretch>
        </p:blipFill>
        <p:spPr>
          <a:xfrm>
            <a:off x="576859" y="167767"/>
            <a:ext cx="783759" cy="937876"/>
          </a:xfrm>
          <a:prstGeom prst="rect">
            <a:avLst/>
          </a:prstGeom>
        </p:spPr>
      </p:pic>
      <p:sp>
        <p:nvSpPr>
          <p:cNvPr id="6" name="TextBox 5">
            <a:extLst>
              <a:ext uri="{FF2B5EF4-FFF2-40B4-BE49-F238E27FC236}">
                <a16:creationId xmlns:a16="http://schemas.microsoft.com/office/drawing/2014/main" id="{45004E4E-D6D4-E4C7-9932-437D669B49A2}"/>
              </a:ext>
            </a:extLst>
          </p:cNvPr>
          <p:cNvSpPr txBox="1"/>
          <p:nvPr/>
        </p:nvSpPr>
        <p:spPr>
          <a:xfrm>
            <a:off x="3276600" y="2362627"/>
            <a:ext cx="6326378" cy="553998"/>
          </a:xfrm>
          <a:prstGeom prst="rect">
            <a:avLst/>
          </a:prstGeom>
          <a:noFill/>
        </p:spPr>
        <p:txBody>
          <a:bodyPr wrap="square" rtlCol="0">
            <a:spAutoFit/>
          </a:bodyPr>
          <a:lstStyle/>
          <a:p>
            <a:r>
              <a:rPr lang="en-US" sz="3000" b="1" dirty="0">
                <a:solidFill>
                  <a:schemeClr val="tx2">
                    <a:lumMod val="75000"/>
                  </a:schemeClr>
                </a:solidFill>
                <a:latin typeface="Cambria" panose="02040503050406030204" pitchFamily="18" charset="0"/>
                <a:ea typeface="Cambria" panose="02040503050406030204" pitchFamily="18" charset="0"/>
              </a:rPr>
              <a:t>Web Data Extraction </a:t>
            </a:r>
            <a:endParaRPr lang="en-IN" sz="3000" b="1" dirty="0">
              <a:solidFill>
                <a:schemeClr val="tx2">
                  <a:lumMod val="75000"/>
                </a:schemeClr>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55B3C756-0D92-8638-736B-4F082D53D9E6}"/>
              </a:ext>
            </a:extLst>
          </p:cNvPr>
          <p:cNvSpPr txBox="1"/>
          <p:nvPr/>
        </p:nvSpPr>
        <p:spPr>
          <a:xfrm>
            <a:off x="5486400" y="3638550"/>
            <a:ext cx="3505200" cy="923330"/>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Student :Mohamed Abul Hassan A</a:t>
            </a:r>
          </a:p>
          <a:p>
            <a:r>
              <a:rPr lang="en-IN" dirty="0">
                <a:latin typeface="Cambria" panose="02040503050406030204" pitchFamily="18" charset="0"/>
                <a:ea typeface="Cambria" panose="02040503050406030204" pitchFamily="18" charset="0"/>
              </a:rPr>
              <a:t>Starter Kit : Data Extraction</a:t>
            </a:r>
          </a:p>
          <a:p>
            <a:r>
              <a:rPr lang="en-IN" dirty="0">
                <a:latin typeface="Cambria" panose="02040503050406030204" pitchFamily="18" charset="0"/>
                <a:ea typeface="Cambria" panose="02040503050406030204" pitchFamily="18" charset="0"/>
              </a:rPr>
              <a:t>Mentor :Mr. Naveen Natarajan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539750">
              <a:lnSpc>
                <a:spcPct val="100000"/>
              </a:lnSpc>
              <a:spcBef>
                <a:spcPts val="100"/>
              </a:spcBef>
            </a:pPr>
            <a:r>
              <a:rPr dirty="0"/>
              <a:t>Problem</a:t>
            </a:r>
            <a:r>
              <a:rPr spc="-20" dirty="0"/>
              <a:t> </a:t>
            </a:r>
            <a:r>
              <a:rPr dirty="0"/>
              <a:t>Statement</a:t>
            </a:r>
            <a:r>
              <a:rPr spc="-10" dirty="0"/>
              <a:t> </a:t>
            </a:r>
            <a:r>
              <a:rPr dirty="0"/>
              <a:t>of</a:t>
            </a:r>
            <a:r>
              <a:rPr spc="-20" dirty="0"/>
              <a:t> </a:t>
            </a:r>
            <a:r>
              <a:rPr dirty="0"/>
              <a:t>starter</a:t>
            </a:r>
            <a:r>
              <a:rPr spc="-10" dirty="0"/>
              <a:t> </a:t>
            </a:r>
            <a:r>
              <a:rPr spc="-25" dirty="0"/>
              <a:t>kit</a:t>
            </a:r>
          </a:p>
        </p:txBody>
      </p:sp>
      <p:pic>
        <p:nvPicPr>
          <p:cNvPr id="4" name="object 4"/>
          <p:cNvPicPr/>
          <p:nvPr/>
        </p:nvPicPr>
        <p:blipFill>
          <a:blip r:embed="rId2" cstate="print"/>
          <a:stretch>
            <a:fillRect/>
          </a:stretch>
        </p:blipFill>
        <p:spPr>
          <a:xfrm>
            <a:off x="576859" y="167767"/>
            <a:ext cx="783759" cy="937876"/>
          </a:xfrm>
          <a:prstGeom prst="rect">
            <a:avLst/>
          </a:prstGeom>
        </p:spPr>
      </p:pic>
      <p:sp>
        <p:nvSpPr>
          <p:cNvPr id="5" name="object 5"/>
          <p:cNvSpPr txBox="1">
            <a:spLocks noGrp="1"/>
          </p:cNvSpPr>
          <p:nvPr>
            <p:ph type="ftr" sz="quarter" idx="5"/>
          </p:nvPr>
        </p:nvSpPr>
        <p:spPr>
          <a:prstGeom prst="rect">
            <a:avLst/>
          </a:prstGeom>
        </p:spPr>
        <p:txBody>
          <a:bodyPr vert="horz" wrap="square" lIns="0" tIns="34290" rIns="0" bIns="0" rtlCol="0">
            <a:spAutoFit/>
          </a:bodyPr>
          <a:lstStyle/>
          <a:p>
            <a:pPr marL="12700">
              <a:lnSpc>
                <a:spcPct val="100000"/>
              </a:lnSpc>
              <a:spcBef>
                <a:spcPts val="270"/>
              </a:spcBef>
            </a:pPr>
            <a:r>
              <a:rPr spc="-65" dirty="0"/>
              <a:t>@DigitalT3</a:t>
            </a:r>
            <a:r>
              <a:rPr spc="-55" dirty="0"/>
              <a:t> </a:t>
            </a:r>
            <a:r>
              <a:rPr spc="-100" dirty="0"/>
              <a:t>Hackathon</a:t>
            </a:r>
            <a:r>
              <a:rPr spc="-15" dirty="0"/>
              <a:t> </a:t>
            </a:r>
            <a:r>
              <a:rPr spc="-65" dirty="0"/>
              <a:t>Submission</a:t>
            </a:r>
          </a:p>
        </p:txBody>
      </p:sp>
      <p:sp>
        <p:nvSpPr>
          <p:cNvPr id="6" name="object 6"/>
          <p:cNvSpPr txBox="1">
            <a:spLocks noGrp="1"/>
          </p:cNvSpPr>
          <p:nvPr>
            <p:ph type="sldNum" sz="quarter" idx="7"/>
          </p:nvPr>
        </p:nvSpPr>
        <p:spPr>
          <a:prstGeom prst="rect">
            <a:avLst/>
          </a:prstGeom>
        </p:spPr>
        <p:txBody>
          <a:bodyPr vert="horz" wrap="square" lIns="0" tIns="34290" rIns="0" bIns="0" rtlCol="0">
            <a:spAutoFit/>
          </a:bodyPr>
          <a:lstStyle/>
          <a:p>
            <a:pPr marL="38100">
              <a:lnSpc>
                <a:spcPct val="100000"/>
              </a:lnSpc>
              <a:spcBef>
                <a:spcPts val="270"/>
              </a:spcBef>
            </a:pPr>
            <a:fld id="{81D60167-4931-47E6-BA6A-407CBD079E47}" type="slidenum">
              <a:rPr spc="-50" dirty="0"/>
              <a:t>2</a:t>
            </a:fld>
            <a:endParaRPr spc="-50" dirty="0"/>
          </a:p>
        </p:txBody>
      </p:sp>
      <p:sp>
        <p:nvSpPr>
          <p:cNvPr id="7" name="TextBox 6">
            <a:extLst>
              <a:ext uri="{FF2B5EF4-FFF2-40B4-BE49-F238E27FC236}">
                <a16:creationId xmlns:a16="http://schemas.microsoft.com/office/drawing/2014/main" id="{6A42B3F3-815E-3684-2655-A8DF714F16A0}"/>
              </a:ext>
            </a:extLst>
          </p:cNvPr>
          <p:cNvSpPr txBox="1"/>
          <p:nvPr/>
        </p:nvSpPr>
        <p:spPr>
          <a:xfrm>
            <a:off x="968738" y="1352550"/>
            <a:ext cx="7184662" cy="3323987"/>
          </a:xfrm>
          <a:prstGeom prst="rect">
            <a:avLst/>
          </a:prstGeom>
          <a:noFill/>
        </p:spPr>
        <p:txBody>
          <a:bodyPr wrap="square" rtlCol="0">
            <a:spAutoFit/>
          </a:bodyPr>
          <a:lstStyle/>
          <a:p>
            <a:r>
              <a:rPr lang="en-US" sz="1500" b="1" dirty="0">
                <a:solidFill>
                  <a:schemeClr val="tx2">
                    <a:lumMod val="50000"/>
                  </a:schemeClr>
                </a:solidFill>
                <a:latin typeface="Cambria" panose="02040503050406030204" pitchFamily="18" charset="0"/>
                <a:ea typeface="Cambria" panose="02040503050406030204" pitchFamily="18" charset="0"/>
              </a:rPr>
              <a:t>Project Description:</a:t>
            </a:r>
          </a:p>
          <a:p>
            <a:endParaRPr lang="en-US" sz="1500" dirty="0">
              <a:solidFill>
                <a:schemeClr val="tx2">
                  <a:lumMod val="50000"/>
                </a:schemeClr>
              </a:solidFill>
            </a:endParaRPr>
          </a:p>
          <a:p>
            <a:pPr marL="285750" indent="-285750">
              <a:buFont typeface="Wingdings" panose="05000000000000000000" pitchFamily="2" charset="2"/>
              <a:buChar char="Ø"/>
            </a:pPr>
            <a:r>
              <a:rPr lang="en-US" sz="1500" dirty="0">
                <a:solidFill>
                  <a:schemeClr val="tx2">
                    <a:lumMod val="50000"/>
                  </a:schemeClr>
                </a:solidFill>
              </a:rPr>
              <a:t>My project is to create an AI-powered data extraction tool that specializes in extracting data from web sources. While many current AI tools efficiently handle data extraction from structured formats such as CSV files, PDFs, and resumes etc..</a:t>
            </a:r>
          </a:p>
          <a:p>
            <a:endParaRPr lang="en-US" sz="1500" dirty="0">
              <a:solidFill>
                <a:schemeClr val="tx2">
                  <a:lumMod val="50000"/>
                </a:schemeClr>
              </a:solidFill>
            </a:endParaRPr>
          </a:p>
          <a:p>
            <a:r>
              <a:rPr lang="en-US" sz="1500" b="1" dirty="0">
                <a:solidFill>
                  <a:schemeClr val="tx2">
                    <a:lumMod val="50000"/>
                  </a:schemeClr>
                </a:solidFill>
                <a:latin typeface="Cambria" panose="02040503050406030204" pitchFamily="18" charset="0"/>
                <a:ea typeface="Cambria" panose="02040503050406030204" pitchFamily="18" charset="0"/>
              </a:rPr>
              <a:t>Problem Addressed:</a:t>
            </a:r>
          </a:p>
          <a:p>
            <a:endParaRPr lang="en-US" sz="1500" dirty="0">
              <a:solidFill>
                <a:schemeClr val="tx2">
                  <a:lumMod val="50000"/>
                </a:schemeClr>
              </a:solidFill>
            </a:endParaRPr>
          </a:p>
          <a:p>
            <a:pPr marL="285750" indent="-285750">
              <a:buFont typeface="Wingdings" panose="05000000000000000000" pitchFamily="2" charset="2"/>
              <a:buChar char="Ø"/>
            </a:pPr>
            <a:r>
              <a:rPr lang="en-US" sz="1500" dirty="0">
                <a:solidFill>
                  <a:schemeClr val="tx2">
                    <a:lumMod val="50000"/>
                  </a:schemeClr>
                </a:solidFill>
              </a:rPr>
              <a:t>Unlike structured documents, web pages can have varied layouts, multiple formats, and dynamic content that changes frequently. My project aims to bridge this gap by developing an intelligent tool that can adapt to different web structures, parse relevant information accurately, and present it in a usable format</a:t>
            </a:r>
            <a:endParaRPr lang="en-IN" sz="1500" dirty="0">
              <a:solidFill>
                <a:schemeClr val="tx2">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650619" y="350878"/>
            <a:ext cx="5890259" cy="472871"/>
          </a:xfrm>
          <a:prstGeom prst="rect">
            <a:avLst/>
          </a:prstGeom>
        </p:spPr>
        <p:txBody>
          <a:bodyPr vert="horz" wrap="square" lIns="0" tIns="12700" rIns="0" bIns="0" rtlCol="0">
            <a:spAutoFit/>
          </a:bodyPr>
          <a:lstStyle/>
          <a:p>
            <a:pPr marL="12700">
              <a:lnSpc>
                <a:spcPct val="100000"/>
              </a:lnSpc>
              <a:spcBef>
                <a:spcPts val="100"/>
              </a:spcBef>
            </a:pPr>
            <a:r>
              <a:rPr dirty="0"/>
              <a:t>Need</a:t>
            </a:r>
            <a:r>
              <a:rPr spc="-55" dirty="0"/>
              <a:t> </a:t>
            </a:r>
            <a:r>
              <a:rPr dirty="0"/>
              <a:t>of</a:t>
            </a:r>
            <a:r>
              <a:rPr spc="-60" dirty="0"/>
              <a:t> </a:t>
            </a:r>
            <a:r>
              <a:rPr dirty="0"/>
              <a:t>Problem/Use</a:t>
            </a:r>
            <a:r>
              <a:rPr spc="-65" dirty="0"/>
              <a:t> </a:t>
            </a:r>
            <a:r>
              <a:rPr spc="-10" dirty="0"/>
              <a:t>cases/Applications</a:t>
            </a:r>
          </a:p>
        </p:txBody>
      </p:sp>
      <p:pic>
        <p:nvPicPr>
          <p:cNvPr id="4" name="object 4"/>
          <p:cNvPicPr/>
          <p:nvPr/>
        </p:nvPicPr>
        <p:blipFill>
          <a:blip r:embed="rId2" cstate="print"/>
          <a:stretch>
            <a:fillRect/>
          </a:stretch>
        </p:blipFill>
        <p:spPr>
          <a:xfrm>
            <a:off x="381000" y="118375"/>
            <a:ext cx="783759" cy="937876"/>
          </a:xfrm>
          <a:prstGeom prst="rect">
            <a:avLst/>
          </a:prstGeom>
        </p:spPr>
      </p:pic>
      <p:sp>
        <p:nvSpPr>
          <p:cNvPr id="5" name="object 5"/>
          <p:cNvSpPr txBox="1">
            <a:spLocks noGrp="1"/>
          </p:cNvSpPr>
          <p:nvPr>
            <p:ph type="ftr" sz="quarter" idx="5"/>
          </p:nvPr>
        </p:nvSpPr>
        <p:spPr>
          <a:prstGeom prst="rect">
            <a:avLst/>
          </a:prstGeom>
        </p:spPr>
        <p:txBody>
          <a:bodyPr vert="horz" wrap="square" lIns="0" tIns="34290" rIns="0" bIns="0" rtlCol="0">
            <a:spAutoFit/>
          </a:bodyPr>
          <a:lstStyle/>
          <a:p>
            <a:pPr marL="12700">
              <a:lnSpc>
                <a:spcPct val="100000"/>
              </a:lnSpc>
              <a:spcBef>
                <a:spcPts val="270"/>
              </a:spcBef>
            </a:pPr>
            <a:r>
              <a:rPr spc="-65" dirty="0"/>
              <a:t>@DigitalT3</a:t>
            </a:r>
            <a:r>
              <a:rPr spc="-55" dirty="0"/>
              <a:t> </a:t>
            </a:r>
            <a:r>
              <a:rPr spc="-100" dirty="0"/>
              <a:t>Hackathon</a:t>
            </a:r>
            <a:r>
              <a:rPr spc="-15" dirty="0"/>
              <a:t> </a:t>
            </a:r>
            <a:r>
              <a:rPr spc="-65" dirty="0"/>
              <a:t>Submission</a:t>
            </a:r>
          </a:p>
        </p:txBody>
      </p:sp>
      <p:sp>
        <p:nvSpPr>
          <p:cNvPr id="6" name="object 6"/>
          <p:cNvSpPr txBox="1">
            <a:spLocks noGrp="1"/>
          </p:cNvSpPr>
          <p:nvPr>
            <p:ph type="sldNum" sz="quarter" idx="7"/>
          </p:nvPr>
        </p:nvSpPr>
        <p:spPr>
          <a:prstGeom prst="rect">
            <a:avLst/>
          </a:prstGeom>
        </p:spPr>
        <p:txBody>
          <a:bodyPr vert="horz" wrap="square" lIns="0" tIns="34290" rIns="0" bIns="0" rtlCol="0">
            <a:spAutoFit/>
          </a:bodyPr>
          <a:lstStyle/>
          <a:p>
            <a:pPr marL="38100">
              <a:lnSpc>
                <a:spcPct val="100000"/>
              </a:lnSpc>
              <a:spcBef>
                <a:spcPts val="270"/>
              </a:spcBef>
            </a:pPr>
            <a:fld id="{81D60167-4931-47E6-BA6A-407CBD079E47}" type="slidenum">
              <a:rPr spc="-50" dirty="0"/>
              <a:t>3</a:t>
            </a:fld>
            <a:endParaRPr spc="-50" dirty="0"/>
          </a:p>
        </p:txBody>
      </p:sp>
      <p:sp>
        <p:nvSpPr>
          <p:cNvPr id="8" name="TextBox 7">
            <a:extLst>
              <a:ext uri="{FF2B5EF4-FFF2-40B4-BE49-F238E27FC236}">
                <a16:creationId xmlns:a16="http://schemas.microsoft.com/office/drawing/2014/main" id="{4C1105DB-5E5C-71B2-4CF3-BB5693F40BB9}"/>
              </a:ext>
            </a:extLst>
          </p:cNvPr>
          <p:cNvSpPr txBox="1"/>
          <p:nvPr/>
        </p:nvSpPr>
        <p:spPr>
          <a:xfrm>
            <a:off x="838200" y="1504950"/>
            <a:ext cx="7684007"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A key limitation in current data extraction tools, which are not well-equipped to handle dynamic and unstructured web content.</a:t>
            </a:r>
          </a:p>
          <a:p>
            <a:pPr marL="285750" indent="-28575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Current tools often fail when dealing with dynamic elements or complex layouts found on modern websites.</a:t>
            </a:r>
          </a:p>
          <a:p>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Web-based data is critical for decision-making in industries like market research, business intelligence, and automation. Extracting accurate data from diverse web sources can significantly enhance productivity and insights</a:t>
            </a:r>
          </a:p>
          <a:p>
            <a:pPr marL="285750" indent="-28575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668020">
              <a:lnSpc>
                <a:spcPct val="100000"/>
              </a:lnSpc>
              <a:spcBef>
                <a:spcPts val="100"/>
              </a:spcBef>
            </a:pPr>
            <a:r>
              <a:rPr dirty="0"/>
              <a:t>Innovation</a:t>
            </a:r>
            <a:r>
              <a:rPr spc="-50" dirty="0"/>
              <a:t> </a:t>
            </a:r>
            <a:r>
              <a:rPr dirty="0"/>
              <a:t>of</a:t>
            </a:r>
            <a:r>
              <a:rPr spc="5" dirty="0"/>
              <a:t> </a:t>
            </a:r>
            <a:r>
              <a:rPr dirty="0"/>
              <a:t>model</a:t>
            </a:r>
            <a:r>
              <a:rPr spc="5" dirty="0"/>
              <a:t> </a:t>
            </a:r>
            <a:r>
              <a:rPr spc="-10" dirty="0"/>
              <a:t>developed</a:t>
            </a:r>
          </a:p>
        </p:txBody>
      </p:sp>
      <p:pic>
        <p:nvPicPr>
          <p:cNvPr id="4" name="object 4"/>
          <p:cNvPicPr/>
          <p:nvPr/>
        </p:nvPicPr>
        <p:blipFill>
          <a:blip r:embed="rId2" cstate="print"/>
          <a:stretch>
            <a:fillRect/>
          </a:stretch>
        </p:blipFill>
        <p:spPr>
          <a:xfrm>
            <a:off x="576859" y="167767"/>
            <a:ext cx="783759" cy="937876"/>
          </a:xfrm>
          <a:prstGeom prst="rect">
            <a:avLst/>
          </a:prstGeom>
        </p:spPr>
      </p:pic>
      <p:sp>
        <p:nvSpPr>
          <p:cNvPr id="5" name="object 5"/>
          <p:cNvSpPr txBox="1">
            <a:spLocks noGrp="1"/>
          </p:cNvSpPr>
          <p:nvPr>
            <p:ph type="ftr" sz="quarter" idx="5"/>
          </p:nvPr>
        </p:nvSpPr>
        <p:spPr>
          <a:prstGeom prst="rect">
            <a:avLst/>
          </a:prstGeom>
        </p:spPr>
        <p:txBody>
          <a:bodyPr vert="horz" wrap="square" lIns="0" tIns="34290" rIns="0" bIns="0" rtlCol="0">
            <a:spAutoFit/>
          </a:bodyPr>
          <a:lstStyle/>
          <a:p>
            <a:pPr marL="12700">
              <a:lnSpc>
                <a:spcPct val="100000"/>
              </a:lnSpc>
              <a:spcBef>
                <a:spcPts val="270"/>
              </a:spcBef>
            </a:pPr>
            <a:r>
              <a:rPr spc="-65" dirty="0"/>
              <a:t>@DigitalT3</a:t>
            </a:r>
            <a:r>
              <a:rPr spc="-55" dirty="0"/>
              <a:t> </a:t>
            </a:r>
            <a:r>
              <a:rPr spc="-100" dirty="0"/>
              <a:t>Hackathon</a:t>
            </a:r>
            <a:r>
              <a:rPr spc="-15" dirty="0"/>
              <a:t> </a:t>
            </a:r>
            <a:r>
              <a:rPr spc="-65" dirty="0"/>
              <a:t>Submission</a:t>
            </a:r>
          </a:p>
        </p:txBody>
      </p:sp>
      <p:sp>
        <p:nvSpPr>
          <p:cNvPr id="6" name="object 6"/>
          <p:cNvSpPr txBox="1">
            <a:spLocks noGrp="1"/>
          </p:cNvSpPr>
          <p:nvPr>
            <p:ph type="sldNum" sz="quarter" idx="7"/>
          </p:nvPr>
        </p:nvSpPr>
        <p:spPr>
          <a:prstGeom prst="rect">
            <a:avLst/>
          </a:prstGeom>
        </p:spPr>
        <p:txBody>
          <a:bodyPr vert="horz" wrap="square" lIns="0" tIns="34290" rIns="0" bIns="0" rtlCol="0">
            <a:spAutoFit/>
          </a:bodyPr>
          <a:lstStyle/>
          <a:p>
            <a:pPr marL="38100">
              <a:lnSpc>
                <a:spcPct val="100000"/>
              </a:lnSpc>
              <a:spcBef>
                <a:spcPts val="270"/>
              </a:spcBef>
            </a:pPr>
            <a:fld id="{81D60167-4931-47E6-BA6A-407CBD079E47}" type="slidenum">
              <a:rPr spc="-50" dirty="0"/>
              <a:t>4</a:t>
            </a:fld>
            <a:endParaRPr spc="-50" dirty="0"/>
          </a:p>
        </p:txBody>
      </p:sp>
      <p:sp>
        <p:nvSpPr>
          <p:cNvPr id="7" name="TextBox 6">
            <a:extLst>
              <a:ext uri="{FF2B5EF4-FFF2-40B4-BE49-F238E27FC236}">
                <a16:creationId xmlns:a16="http://schemas.microsoft.com/office/drawing/2014/main" id="{CA3EE6E9-D485-B4C6-FE5F-8FB7F3E9DE8C}"/>
              </a:ext>
            </a:extLst>
          </p:cNvPr>
          <p:cNvSpPr txBox="1"/>
          <p:nvPr/>
        </p:nvSpPr>
        <p:spPr>
          <a:xfrm>
            <a:off x="685800" y="1504950"/>
            <a:ext cx="7836407"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The model doesn't just extract data—it allows users to ask follow-up questions, providing dynamic and interactive data exploration.</a:t>
            </a:r>
          </a:p>
          <a:p>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Instead of simple keyword search, the tool uses embeddings to understand the context of the user’s queries, making the data extraction more intelligent and contextual.</a:t>
            </a:r>
          </a:p>
          <a:p>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The project is designed to work with both structured and unstructured web content, addressing the challenge of diverse and complex website structures.</a:t>
            </a:r>
            <a:endParaRPr lang="en-IN"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129081"/>
            <a:ext cx="4113022" cy="437515"/>
          </a:xfrm>
          <a:prstGeom prst="rect">
            <a:avLst/>
          </a:prstGeom>
        </p:spPr>
        <p:txBody>
          <a:bodyPr vert="horz" wrap="square" lIns="0" tIns="12700" rIns="0" bIns="0" rtlCol="0">
            <a:spAutoFit/>
          </a:bodyPr>
          <a:lstStyle/>
          <a:p>
            <a:pPr marL="13335">
              <a:lnSpc>
                <a:spcPct val="100000"/>
              </a:lnSpc>
              <a:spcBef>
                <a:spcPts val="100"/>
              </a:spcBef>
            </a:pPr>
            <a:r>
              <a:rPr dirty="0"/>
              <a:t>Prototype/Model</a:t>
            </a:r>
            <a:r>
              <a:rPr spc="-25" dirty="0"/>
              <a:t> </a:t>
            </a:r>
            <a:r>
              <a:rPr spc="-10" dirty="0"/>
              <a:t>Developed</a:t>
            </a:r>
          </a:p>
        </p:txBody>
      </p:sp>
      <p:pic>
        <p:nvPicPr>
          <p:cNvPr id="4" name="object 4"/>
          <p:cNvPicPr/>
          <p:nvPr/>
        </p:nvPicPr>
        <p:blipFill>
          <a:blip r:embed="rId2" cstate="print"/>
          <a:stretch>
            <a:fillRect/>
          </a:stretch>
        </p:blipFill>
        <p:spPr>
          <a:xfrm>
            <a:off x="381000" y="129081"/>
            <a:ext cx="609600" cy="742950"/>
          </a:xfrm>
          <a:prstGeom prst="rect">
            <a:avLst/>
          </a:prstGeom>
        </p:spPr>
      </p:pic>
      <p:sp>
        <p:nvSpPr>
          <p:cNvPr id="5" name="object 5"/>
          <p:cNvSpPr txBox="1">
            <a:spLocks noGrp="1"/>
          </p:cNvSpPr>
          <p:nvPr>
            <p:ph type="ftr" sz="quarter" idx="5"/>
          </p:nvPr>
        </p:nvSpPr>
        <p:spPr>
          <a:prstGeom prst="rect">
            <a:avLst/>
          </a:prstGeom>
        </p:spPr>
        <p:txBody>
          <a:bodyPr vert="horz" wrap="square" lIns="0" tIns="34290" rIns="0" bIns="0" rtlCol="0">
            <a:spAutoFit/>
          </a:bodyPr>
          <a:lstStyle/>
          <a:p>
            <a:pPr marL="12700">
              <a:lnSpc>
                <a:spcPct val="100000"/>
              </a:lnSpc>
              <a:spcBef>
                <a:spcPts val="270"/>
              </a:spcBef>
            </a:pPr>
            <a:r>
              <a:rPr spc="-65" dirty="0"/>
              <a:t>@DigitalT3</a:t>
            </a:r>
            <a:r>
              <a:rPr spc="-55" dirty="0"/>
              <a:t> </a:t>
            </a:r>
            <a:r>
              <a:rPr spc="-100" dirty="0"/>
              <a:t>Hackathon</a:t>
            </a:r>
            <a:r>
              <a:rPr spc="-15" dirty="0"/>
              <a:t> </a:t>
            </a:r>
            <a:r>
              <a:rPr spc="-65" dirty="0"/>
              <a:t>Submission</a:t>
            </a:r>
          </a:p>
        </p:txBody>
      </p:sp>
      <p:sp>
        <p:nvSpPr>
          <p:cNvPr id="6" name="object 6"/>
          <p:cNvSpPr txBox="1">
            <a:spLocks noGrp="1"/>
          </p:cNvSpPr>
          <p:nvPr>
            <p:ph type="sldNum" sz="quarter" idx="7"/>
          </p:nvPr>
        </p:nvSpPr>
        <p:spPr>
          <a:prstGeom prst="rect">
            <a:avLst/>
          </a:prstGeom>
        </p:spPr>
        <p:txBody>
          <a:bodyPr vert="horz" wrap="square" lIns="0" tIns="34290" rIns="0" bIns="0" rtlCol="0">
            <a:spAutoFit/>
          </a:bodyPr>
          <a:lstStyle/>
          <a:p>
            <a:pPr marL="38100">
              <a:lnSpc>
                <a:spcPct val="100000"/>
              </a:lnSpc>
              <a:spcBef>
                <a:spcPts val="270"/>
              </a:spcBef>
            </a:pPr>
            <a:fld id="{81D60167-4931-47E6-BA6A-407CBD079E47}" type="slidenum">
              <a:rPr spc="-50" dirty="0"/>
              <a:t>5</a:t>
            </a:fld>
            <a:endParaRPr spc="-50" dirty="0"/>
          </a:p>
        </p:txBody>
      </p:sp>
      <p:sp>
        <p:nvSpPr>
          <p:cNvPr id="7" name="TextBox 6">
            <a:hlinkClick r:id="rId3" tooltip="Web Data Extraction"/>
            <a:extLst>
              <a:ext uri="{FF2B5EF4-FFF2-40B4-BE49-F238E27FC236}">
                <a16:creationId xmlns:a16="http://schemas.microsoft.com/office/drawing/2014/main" id="{F8BAC194-F3C9-12B3-F43A-29496908A2F3}"/>
              </a:ext>
            </a:extLst>
          </p:cNvPr>
          <p:cNvSpPr txBox="1"/>
          <p:nvPr/>
        </p:nvSpPr>
        <p:spPr>
          <a:xfrm>
            <a:off x="1027811" y="4039822"/>
            <a:ext cx="6781800" cy="553998"/>
          </a:xfrm>
          <a:prstGeom prst="rect">
            <a:avLst/>
          </a:prstGeom>
          <a:noFill/>
        </p:spPr>
        <p:txBody>
          <a:bodyPr wrap="square" rtlCol="0">
            <a:spAutoFit/>
          </a:bodyPr>
          <a:lstStyle/>
          <a:p>
            <a:r>
              <a:rPr lang="en-US" sz="1500" b="1" dirty="0" err="1">
                <a:latin typeface="Cambria" panose="02040503050406030204" pitchFamily="18" charset="0"/>
                <a:ea typeface="Cambria" panose="02040503050406030204" pitchFamily="18" charset="0"/>
              </a:rPr>
              <a:t>Github</a:t>
            </a:r>
            <a:r>
              <a:rPr lang="en-US" sz="1500" b="1" dirty="0">
                <a:latin typeface="Cambria" panose="02040503050406030204" pitchFamily="18" charset="0"/>
                <a:ea typeface="Cambria" panose="02040503050406030204" pitchFamily="18" charset="0"/>
              </a:rPr>
              <a:t> Link :  </a:t>
            </a:r>
            <a:r>
              <a:rPr lang="en-IN" sz="1500" b="1" i="0" dirty="0">
                <a:solidFill>
                  <a:srgbClr val="212529"/>
                </a:solidFill>
                <a:effectLst/>
                <a:latin typeface="Cambria" panose="02040503050406030204" pitchFamily="18" charset="0"/>
                <a:ea typeface="Cambria" panose="02040503050406030204" pitchFamily="18" charset="0"/>
                <a:hlinkClick r:id="rId4"/>
              </a:rPr>
              <a:t>Web Data Extraction - </a:t>
            </a:r>
            <a:r>
              <a:rPr lang="en-IN" sz="1500" b="1" i="0" dirty="0" err="1">
                <a:solidFill>
                  <a:srgbClr val="212529"/>
                </a:solidFill>
                <a:effectLst/>
                <a:latin typeface="Cambria" panose="02040503050406030204" pitchFamily="18" charset="0"/>
                <a:ea typeface="Cambria" panose="02040503050406030204" pitchFamily="18" charset="0"/>
                <a:hlinkClick r:id="rId4"/>
              </a:rPr>
              <a:t>github</a:t>
            </a:r>
            <a:endParaRPr lang="en-US" sz="1500" b="1" dirty="0">
              <a:latin typeface="Cambria" panose="02040503050406030204" pitchFamily="18" charset="0"/>
              <a:ea typeface="Cambria" panose="02040503050406030204" pitchFamily="18" charset="0"/>
            </a:endParaRPr>
          </a:p>
          <a:p>
            <a:r>
              <a:rPr lang="en-US" sz="1500" b="1" dirty="0">
                <a:latin typeface="Cambria" panose="02040503050406030204" pitchFamily="18" charset="0"/>
                <a:ea typeface="Cambria" panose="02040503050406030204" pitchFamily="18" charset="0"/>
              </a:rPr>
              <a:t>Demo Link : </a:t>
            </a:r>
            <a:r>
              <a:rPr lang="en-US" sz="1500" b="1" dirty="0">
                <a:latin typeface="Cambria" panose="02040503050406030204" pitchFamily="18" charset="0"/>
                <a:ea typeface="Cambria" panose="02040503050406030204" pitchFamily="18" charset="0"/>
                <a:hlinkClick r:id="rId3"/>
              </a:rPr>
              <a:t>Web Data Extraction</a:t>
            </a:r>
            <a:endParaRPr lang="en-IN" sz="1500" b="1"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41BF4B53-E76C-06E5-D3C1-442829D9C0EF}"/>
              </a:ext>
            </a:extLst>
          </p:cNvPr>
          <p:cNvSpPr txBox="1"/>
          <p:nvPr/>
        </p:nvSpPr>
        <p:spPr>
          <a:xfrm>
            <a:off x="976993" y="742950"/>
            <a:ext cx="6651262" cy="3093154"/>
          </a:xfrm>
          <a:prstGeom prst="rect">
            <a:avLst/>
          </a:prstGeom>
          <a:noFill/>
        </p:spPr>
        <p:txBody>
          <a:bodyPr wrap="square" rtlCol="0">
            <a:spAutoFit/>
          </a:bodyPr>
          <a:lstStyle/>
          <a:p>
            <a:r>
              <a:rPr lang="en-US" sz="1500" b="1" dirty="0">
                <a:latin typeface="Cambria" panose="02040503050406030204" pitchFamily="18" charset="0"/>
                <a:ea typeface="Cambria" panose="02040503050406030204" pitchFamily="18" charset="0"/>
              </a:rPr>
              <a:t>Data Extraction Process:</a:t>
            </a:r>
            <a:endParaRPr lang="en-US" sz="1500" dirty="0">
              <a:latin typeface="Cambria" panose="02040503050406030204" pitchFamily="18" charset="0"/>
              <a:ea typeface="Cambria" panose="02040503050406030204" pitchFamily="18" charset="0"/>
            </a:endParaRPr>
          </a:p>
          <a:p>
            <a:pPr marL="171450" indent="-171450">
              <a:buFont typeface="Wingdings" panose="05000000000000000000" pitchFamily="2" charset="2"/>
              <a:buChar char="Ø"/>
            </a:pPr>
            <a:r>
              <a:rPr lang="en-US" sz="1500" dirty="0">
                <a:latin typeface="Cambria" panose="02040503050406030204" pitchFamily="18" charset="0"/>
                <a:ea typeface="Cambria" panose="02040503050406030204" pitchFamily="18" charset="0"/>
              </a:rPr>
              <a:t>My project focuses on extracting data from both structured and unstructured web content.</a:t>
            </a:r>
          </a:p>
          <a:p>
            <a:endParaRPr lang="en-US" sz="1500" dirty="0">
              <a:latin typeface="Cambria" panose="02040503050406030204" pitchFamily="18" charset="0"/>
              <a:ea typeface="Cambria" panose="02040503050406030204" pitchFamily="18" charset="0"/>
            </a:endParaRPr>
          </a:p>
          <a:p>
            <a:r>
              <a:rPr lang="en-US" sz="1500" b="1" dirty="0">
                <a:latin typeface="Cambria" panose="02040503050406030204" pitchFamily="18" charset="0"/>
                <a:ea typeface="Cambria" panose="02040503050406030204" pitchFamily="18" charset="0"/>
              </a:rPr>
              <a:t>Embeddings for Contextual Understanding:</a:t>
            </a:r>
            <a:endParaRPr lang="en-US" sz="1500" dirty="0">
              <a:latin typeface="Cambria" panose="02040503050406030204" pitchFamily="18" charset="0"/>
              <a:ea typeface="Cambria" panose="02040503050406030204" pitchFamily="18" charset="0"/>
            </a:endParaRPr>
          </a:p>
          <a:p>
            <a:pPr marL="171450" indent="-171450">
              <a:buFont typeface="Wingdings" panose="05000000000000000000" pitchFamily="2" charset="2"/>
              <a:buChar char="Ø"/>
            </a:pPr>
            <a:r>
              <a:rPr lang="en-US" sz="1500" dirty="0">
                <a:latin typeface="Cambria" panose="02040503050406030204" pitchFamily="18" charset="0"/>
                <a:ea typeface="Cambria" panose="02040503050406030204" pitchFamily="18" charset="0"/>
              </a:rPr>
              <a:t>Unlike traditional keyword-based search, my solution uses embeddings to create vector representations of text. This allows the system to understand the context of the user's queries.</a:t>
            </a:r>
          </a:p>
          <a:p>
            <a:endParaRPr lang="en-US" sz="1500" dirty="0">
              <a:latin typeface="Cambria" panose="02040503050406030204" pitchFamily="18" charset="0"/>
              <a:ea typeface="Cambria" panose="02040503050406030204" pitchFamily="18" charset="0"/>
            </a:endParaRPr>
          </a:p>
          <a:p>
            <a:r>
              <a:rPr lang="en-US" sz="1500" b="1" dirty="0">
                <a:latin typeface="Cambria" panose="02040503050406030204" pitchFamily="18" charset="0"/>
                <a:ea typeface="Cambria" panose="02040503050406030204" pitchFamily="18" charset="0"/>
              </a:rPr>
              <a:t>Interactive Data Exploration:</a:t>
            </a:r>
            <a:endParaRPr lang="en-US" sz="1500" dirty="0">
              <a:latin typeface="Cambria" panose="02040503050406030204" pitchFamily="18" charset="0"/>
              <a:ea typeface="Cambria" panose="02040503050406030204" pitchFamily="18" charset="0"/>
            </a:endParaRPr>
          </a:p>
          <a:p>
            <a:pPr marL="171450" indent="-171450">
              <a:buFont typeface="Wingdings" panose="05000000000000000000" pitchFamily="2" charset="2"/>
              <a:buChar char="Ø"/>
            </a:pPr>
            <a:r>
              <a:rPr lang="en-US" sz="1500" dirty="0">
                <a:latin typeface="Cambria" panose="02040503050406030204" pitchFamily="18" charset="0"/>
                <a:ea typeface="Cambria" panose="02040503050406030204" pitchFamily="18" charset="0"/>
              </a:rPr>
              <a:t>Users can interact with the data by asking follow-up questions. The tool retrieves relevant information using similarity search (likely powered by FAISS) and uses the </a:t>
            </a:r>
            <a:r>
              <a:rPr lang="en-US" sz="1500" dirty="0" err="1">
                <a:latin typeface="Cambria" panose="02040503050406030204" pitchFamily="18" charset="0"/>
                <a:ea typeface="Cambria" panose="02040503050406030204" pitchFamily="18" charset="0"/>
              </a:rPr>
              <a:t>SambaNova</a:t>
            </a:r>
            <a:r>
              <a:rPr lang="en-US" sz="1500" dirty="0">
                <a:latin typeface="Cambria" panose="02040503050406030204" pitchFamily="18" charset="0"/>
                <a:ea typeface="Cambria" panose="02040503050406030204" pitchFamily="18" charset="0"/>
              </a:rPr>
              <a:t> AI model to generate intelligent responses.</a:t>
            </a:r>
            <a:endParaRPr lang="en-IN" sz="1500"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945005">
              <a:lnSpc>
                <a:spcPct val="100000"/>
              </a:lnSpc>
              <a:spcBef>
                <a:spcPts val="100"/>
              </a:spcBef>
            </a:pPr>
            <a:r>
              <a:rPr dirty="0"/>
              <a:t>Future</a:t>
            </a:r>
            <a:r>
              <a:rPr spc="-25" dirty="0"/>
              <a:t> </a:t>
            </a:r>
            <a:r>
              <a:rPr spc="-20" dirty="0"/>
              <a:t>Work</a:t>
            </a:r>
          </a:p>
        </p:txBody>
      </p:sp>
      <p:pic>
        <p:nvPicPr>
          <p:cNvPr id="4" name="object 4"/>
          <p:cNvPicPr/>
          <p:nvPr/>
        </p:nvPicPr>
        <p:blipFill>
          <a:blip r:embed="rId2" cstate="print"/>
          <a:stretch>
            <a:fillRect/>
          </a:stretch>
        </p:blipFill>
        <p:spPr>
          <a:xfrm>
            <a:off x="576859" y="167767"/>
            <a:ext cx="783759" cy="937876"/>
          </a:xfrm>
          <a:prstGeom prst="rect">
            <a:avLst/>
          </a:prstGeom>
        </p:spPr>
      </p:pic>
      <p:sp>
        <p:nvSpPr>
          <p:cNvPr id="5" name="object 5"/>
          <p:cNvSpPr txBox="1">
            <a:spLocks noGrp="1"/>
          </p:cNvSpPr>
          <p:nvPr>
            <p:ph type="ftr" sz="quarter" idx="5"/>
          </p:nvPr>
        </p:nvSpPr>
        <p:spPr>
          <a:prstGeom prst="rect">
            <a:avLst/>
          </a:prstGeom>
        </p:spPr>
        <p:txBody>
          <a:bodyPr vert="horz" wrap="square" lIns="0" tIns="34290" rIns="0" bIns="0" rtlCol="0">
            <a:spAutoFit/>
          </a:bodyPr>
          <a:lstStyle/>
          <a:p>
            <a:pPr marL="12700">
              <a:lnSpc>
                <a:spcPct val="100000"/>
              </a:lnSpc>
              <a:spcBef>
                <a:spcPts val="270"/>
              </a:spcBef>
            </a:pPr>
            <a:r>
              <a:rPr spc="-65" dirty="0"/>
              <a:t>@DigitalT3</a:t>
            </a:r>
            <a:r>
              <a:rPr spc="-55" dirty="0"/>
              <a:t> </a:t>
            </a:r>
            <a:r>
              <a:rPr spc="-100" dirty="0"/>
              <a:t>Hackathon</a:t>
            </a:r>
            <a:r>
              <a:rPr spc="-15" dirty="0"/>
              <a:t> </a:t>
            </a:r>
            <a:r>
              <a:rPr spc="-65" dirty="0"/>
              <a:t>Submission</a:t>
            </a:r>
          </a:p>
        </p:txBody>
      </p:sp>
      <p:sp>
        <p:nvSpPr>
          <p:cNvPr id="6" name="object 6"/>
          <p:cNvSpPr txBox="1">
            <a:spLocks noGrp="1"/>
          </p:cNvSpPr>
          <p:nvPr>
            <p:ph type="sldNum" sz="quarter" idx="7"/>
          </p:nvPr>
        </p:nvSpPr>
        <p:spPr>
          <a:prstGeom prst="rect">
            <a:avLst/>
          </a:prstGeom>
        </p:spPr>
        <p:txBody>
          <a:bodyPr vert="horz" wrap="square" lIns="0" tIns="34290" rIns="0" bIns="0" rtlCol="0">
            <a:spAutoFit/>
          </a:bodyPr>
          <a:lstStyle/>
          <a:p>
            <a:pPr marL="38100">
              <a:lnSpc>
                <a:spcPct val="100000"/>
              </a:lnSpc>
              <a:spcBef>
                <a:spcPts val="270"/>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5D029A22-C17A-952F-AE4A-E5CB990AE5AA}"/>
              </a:ext>
            </a:extLst>
          </p:cNvPr>
          <p:cNvSpPr txBox="1"/>
          <p:nvPr/>
        </p:nvSpPr>
        <p:spPr>
          <a:xfrm>
            <a:off x="576859" y="1279088"/>
            <a:ext cx="7696200"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Enabling the tool to extract and summarize data from non-English websites.</a:t>
            </a:r>
          </a:p>
          <a:p>
            <a:pPr marL="285750" indent="-28575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Introduce additional features like sentiment analysis, automatic report generation from extracted data.</a:t>
            </a:r>
          </a:p>
          <a:p>
            <a:pPr marL="285750" indent="-28575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Implement a feature that allows the tool to automatically crawl and extract data from multiple related web pages, improving large-scale data collection.</a:t>
            </a:r>
          </a:p>
          <a:p>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IN" dirty="0">
                <a:latin typeface="Cambria" panose="02040503050406030204" pitchFamily="18" charset="0"/>
                <a:ea typeface="Cambria" panose="02040503050406030204" pitchFamily="18" charset="0"/>
              </a:rPr>
              <a:t>Improving Response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2384" y="2379091"/>
            <a:ext cx="1692910" cy="436880"/>
          </a:xfrm>
          <a:prstGeom prst="rect">
            <a:avLst/>
          </a:prstGeom>
        </p:spPr>
        <p:txBody>
          <a:bodyPr vert="horz" wrap="square" lIns="0" tIns="12700" rIns="0" bIns="0" rtlCol="0">
            <a:spAutoFit/>
          </a:bodyPr>
          <a:lstStyle/>
          <a:p>
            <a:pPr marL="12700">
              <a:lnSpc>
                <a:spcPct val="100000"/>
              </a:lnSpc>
              <a:spcBef>
                <a:spcPts val="100"/>
              </a:spcBef>
            </a:pPr>
            <a:r>
              <a:rPr dirty="0"/>
              <a:t>Thank</a:t>
            </a:r>
            <a:r>
              <a:rPr spc="-10" dirty="0"/>
              <a:t> </a:t>
            </a:r>
            <a:r>
              <a:rPr spc="-25" dirty="0"/>
              <a:t>You</a:t>
            </a:r>
          </a:p>
        </p:txBody>
      </p:sp>
      <p:pic>
        <p:nvPicPr>
          <p:cNvPr id="3" name="object 3"/>
          <p:cNvPicPr/>
          <p:nvPr/>
        </p:nvPicPr>
        <p:blipFill>
          <a:blip r:embed="rId2" cstate="print"/>
          <a:stretch>
            <a:fillRect/>
          </a:stretch>
        </p:blipFill>
        <p:spPr>
          <a:xfrm>
            <a:off x="576859" y="167767"/>
            <a:ext cx="783759" cy="937876"/>
          </a:xfrm>
          <a:prstGeom prst="rect">
            <a:avLst/>
          </a:prstGeom>
        </p:spPr>
      </p:pic>
      <p:sp>
        <p:nvSpPr>
          <p:cNvPr id="4" name="object 4"/>
          <p:cNvSpPr txBox="1">
            <a:spLocks noGrp="1"/>
          </p:cNvSpPr>
          <p:nvPr>
            <p:ph type="ftr" sz="quarter" idx="5"/>
          </p:nvPr>
        </p:nvSpPr>
        <p:spPr>
          <a:prstGeom prst="rect">
            <a:avLst/>
          </a:prstGeom>
        </p:spPr>
        <p:txBody>
          <a:bodyPr vert="horz" wrap="square" lIns="0" tIns="34290" rIns="0" bIns="0" rtlCol="0">
            <a:spAutoFit/>
          </a:bodyPr>
          <a:lstStyle/>
          <a:p>
            <a:pPr marL="12700">
              <a:lnSpc>
                <a:spcPct val="100000"/>
              </a:lnSpc>
              <a:spcBef>
                <a:spcPts val="270"/>
              </a:spcBef>
            </a:pPr>
            <a:r>
              <a:rPr spc="-65" dirty="0"/>
              <a:t>@DigitalT3</a:t>
            </a:r>
            <a:r>
              <a:rPr spc="-55" dirty="0"/>
              <a:t> </a:t>
            </a:r>
            <a:r>
              <a:rPr spc="-100" dirty="0"/>
              <a:t>Hackathon</a:t>
            </a:r>
            <a:r>
              <a:rPr spc="-15" dirty="0"/>
              <a:t> </a:t>
            </a:r>
            <a:r>
              <a:rPr spc="-65" dirty="0"/>
              <a:t>Submission</a:t>
            </a:r>
          </a:p>
        </p:txBody>
      </p:sp>
      <p:sp>
        <p:nvSpPr>
          <p:cNvPr id="5" name="object 5"/>
          <p:cNvSpPr txBox="1">
            <a:spLocks noGrp="1"/>
          </p:cNvSpPr>
          <p:nvPr>
            <p:ph type="sldNum" sz="quarter" idx="7"/>
          </p:nvPr>
        </p:nvSpPr>
        <p:spPr>
          <a:prstGeom prst="rect">
            <a:avLst/>
          </a:prstGeom>
        </p:spPr>
        <p:txBody>
          <a:bodyPr vert="horz" wrap="square" lIns="0" tIns="34290" rIns="0" bIns="0" rtlCol="0">
            <a:spAutoFit/>
          </a:bodyPr>
          <a:lstStyle/>
          <a:p>
            <a:pPr marL="38100">
              <a:lnSpc>
                <a:spcPct val="100000"/>
              </a:lnSpc>
              <a:spcBef>
                <a:spcPts val="270"/>
              </a:spcBef>
            </a:pPr>
            <a:fld id="{81D60167-4931-47E6-BA6A-407CBD079E47}" type="slidenum">
              <a:rPr spc="-50" dirty="0"/>
              <a:t>7</a:t>
            </a:fld>
            <a:endParaRPr spc="-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TotalTime>
  <Words>513</Words>
  <Application>Microsoft Office PowerPoint</Application>
  <PresentationFormat>On-screen Show (16:9)</PresentationFormat>
  <Paragraphs>60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Cambria</vt:lpstr>
      <vt:lpstr>Times New Roman</vt:lpstr>
      <vt:lpstr>Trebuchet MS</vt:lpstr>
      <vt:lpstr>Wingdings</vt:lpstr>
      <vt:lpstr>Office Theme</vt:lpstr>
      <vt:lpstr>PowerPoint Presentation</vt:lpstr>
      <vt:lpstr>Problem Statement of starter kit</vt:lpstr>
      <vt:lpstr>Need of Problem/Use cases/Applications</vt:lpstr>
      <vt:lpstr>Innovation of model developed</vt:lpstr>
      <vt:lpstr>Prototype/Model Developed</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DigitalT3 Hackathon</dc:title>
  <dc:creator>Admin</dc:creator>
  <cp:lastModifiedBy>MOHAMMED ABULHASSAN</cp:lastModifiedBy>
  <cp:revision>3</cp:revision>
  <dcterms:created xsi:type="dcterms:W3CDTF">2024-09-15T09:05:02Z</dcterms:created>
  <dcterms:modified xsi:type="dcterms:W3CDTF">2024-09-16T06:30:22Z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2024-09-14T00:00:00Z</vt:filetime>
  </property>
  <property fmtid="{D5CDD505-2E9C-101B-9397-08002B2CF9AE}" pid="3" name="Creator">
    <vt:lpwstr>Microsoft® PowerPoint® 2010</vt:lpwstr>
  </property>
  <property fmtid="{D5CDD505-2E9C-101B-9397-08002B2CF9AE}" pid="4" name="LastSaved">
    <vt:filetime>2024-09-15T00:00:00Z</vt:filetime>
  </property>
  <property fmtid="{D5CDD505-2E9C-101B-9397-08002B2CF9AE}" pid="5" name="Producer">
    <vt:lpwstr>Microsoft® PowerPoint® 2010</vt:lpwstr>
  </property>
</Properties>
</file>