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21"/>
  </p:notesMasterIdLst>
  <p:sldIdLst>
    <p:sldId id="257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0" r:id="rId14"/>
    <p:sldId id="278" r:id="rId15"/>
    <p:sldId id="266" r:id="rId16"/>
    <p:sldId id="268" r:id="rId17"/>
    <p:sldId id="279" r:id="rId18"/>
    <p:sldId id="281" r:id="rId19"/>
    <p:sldId id="270" r:id="rId20"/>
  </p:sldIdLst>
  <p:sldSz cx="12192000" cy="6858000"/>
  <p:notesSz cx="7772400" cy="10058400"/>
  <p:defaultTextStyle>
    <a:lvl1pPr marL="0" indent="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WenQuanYi Micro Hei" charset="0"/>
        <a:sym typeface="Arial" pitchFamily="34" charset="0"/>
      </a:defRPr>
    </a:lvl1pPr>
    <a:lvl2pPr marL="742950" indent="-28575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WenQuanYi Micro Hei" charset="0"/>
        <a:sym typeface="Arial" pitchFamily="34" charset="0"/>
      </a:defRPr>
    </a:lvl2pPr>
    <a:lvl3pPr marL="1143000" indent="-22860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WenQuanYi Micro Hei" charset="0"/>
        <a:sym typeface="Arial" pitchFamily="34" charset="0"/>
      </a:defRPr>
    </a:lvl3pPr>
    <a:lvl4pPr marL="1600200" indent="-22860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WenQuanYi Micro Hei" charset="0"/>
        <a:sym typeface="Arial" pitchFamily="34" charset="0"/>
      </a:defRPr>
    </a:lvl4pPr>
    <a:lvl5pPr marL="2057400" indent="-22860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WenQuanYi Micro Hei" charset="0"/>
        <a:sym typeface="Arial" pitchFamily="34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BBB775-3B11-0779-D86B-6F51B3EE9EEA}" v="591" dt="2024-12-06T15:46:42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3627" autoAdjust="0"/>
  </p:normalViewPr>
  <p:slideViewPr>
    <p:cSldViewPr>
      <p:cViewPr varScale="1">
        <p:scale>
          <a:sx n="73" d="100"/>
          <a:sy n="73" d="100"/>
        </p:scale>
        <p:origin x="264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7"/>
            <a:ext cx="6702425" cy="37703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/>
          </a:p>
        </p:txBody>
      </p:sp>
      <p:sp>
        <p:nvSpPr>
          <p:cNvPr id="1048850" name="Rectangle 2"/>
          <p:cNvSpPr>
            <a:spLocks noGrp="1"/>
          </p:cNvSpPr>
          <p:nvPr>
            <p:ph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lvl="0"/>
            <a:endParaRPr lang="en-US" altLang="en-US"/>
          </a:p>
        </p:txBody>
      </p:sp>
      <p:sp>
        <p:nvSpPr>
          <p:cNvPr id="1048851" name="Rectangle 3"/>
          <p:cNvSpPr>
            <a:spLocks noGrp="1"/>
          </p:cNvSpPr>
          <p:nvPr>
            <p:ph type="hdr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852" name="Rectangle 4"/>
          <p:cNvSpPr>
            <a:spLocks noGrp="1"/>
          </p:cNvSpPr>
          <p:nvPr>
            <p:ph type="dt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853" name="Rectangle 5"/>
          <p:cNvSpPr>
            <a:spLocks noGrp="1"/>
          </p:cNvSpPr>
          <p:nvPr>
            <p:ph type="ftr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854" name="Rectangle 6"/>
          <p:cNvSpPr>
            <a:spLocks noGrp="1"/>
          </p:cNvSpPr>
          <p:nvPr>
            <p:ph type="sldNum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‹#›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Arial" pitchFamily="34" charset="0"/>
      </a:defRPr>
    </a:lvl1pPr>
    <a:lvl2pPr marL="742950" indent="-28575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Arial" pitchFamily="34" charset="0"/>
      </a:defRPr>
    </a:lvl2pPr>
    <a:lvl3pPr marL="1143000" indent="-22860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Arial" pitchFamily="34" charset="0"/>
      </a:defRPr>
    </a:lvl3pPr>
    <a:lvl4pPr marL="1600200" indent="-22860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Arial" pitchFamily="34" charset="0"/>
      </a:defRPr>
    </a:lvl4pPr>
    <a:lvl5pPr marL="2057400" indent="-22860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Arial" pitchFamily="34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1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05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06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2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588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589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5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59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60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6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64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65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8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7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7"/>
            <a:ext cx="50292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74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9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720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21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0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41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604963"/>
            <a:ext cx="2741084" cy="3975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6400" cy="3975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7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28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9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00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9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80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81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584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1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03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4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5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1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6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17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8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1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12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6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77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05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1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32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90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2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95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8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99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1084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4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85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7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772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73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0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31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9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4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95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80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81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82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83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9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8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0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01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02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04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05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4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45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23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66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7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8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69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75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76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7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78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8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0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91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5307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8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5307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86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87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12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813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14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4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45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21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22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23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16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17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18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19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25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2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28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9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30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7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8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9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50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32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33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43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45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4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47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48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0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80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9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10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40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41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5307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5307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36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37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2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3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5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6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57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3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24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59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61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3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64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3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6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37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1"/>
          <p:cNvSpPr>
            <a:spLocks noGrp="1"/>
          </p:cNvSpPr>
          <p:nvPr>
            <p:ph type="title"/>
          </p:nvPr>
        </p:nvSpPr>
        <p:spPr>
          <a:xfrm>
            <a:off x="914400" y="2130425"/>
            <a:ext cx="10361612" cy="1468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8594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595" name="Text Box 3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96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  <p:sp>
        <p:nvSpPr>
          <p:cNvPr id="1048597" name="Rectangle 5"/>
          <p:cNvSpPr>
            <a:spLocks noGrp="1"/>
          </p:cNvSpPr>
          <p:nvPr>
            <p:ph type="body" idx="1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8577" name="Rectangle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2" cy="4524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48578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579" name="Text Box 4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80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18" name="Text Box 2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619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  <p:sp>
        <p:nvSpPr>
          <p:cNvPr id="1048620" name="Rectangle 4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48621" name="Rectangle 5"/>
          <p:cNvSpPr>
            <a:spLocks noGrp="1"/>
          </p:cNvSpPr>
          <p:nvPr>
            <p:ph type="body" idx="1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38" name="Text Box 2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639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  <p:sp>
        <p:nvSpPr>
          <p:cNvPr id="1048640" name="Rectangle 4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48641" name="Rectangle 5"/>
          <p:cNvSpPr>
            <a:spLocks noGrp="1"/>
          </p:cNvSpPr>
          <p:nvPr>
            <p:ph type="body" idx="1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>
            <a:spLocks noGrp="1"/>
          </p:cNvSpPr>
          <p:nvPr>
            <p:ph type="subTitle" idx="4294967295"/>
          </p:nvPr>
        </p:nvSpPr>
        <p:spPr>
          <a:xfrm>
            <a:off x="2095500" y="4583112"/>
            <a:ext cx="7816850" cy="120332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txBody>
          <a:bodyPr vert="horz" lIns="91440" tIns="45720" rIns="91440" bIns="45720" anchor="t"/>
          <a:lstStyle>
            <a:lvl1pPr marL="0" algn="ctr">
              <a:buNone/>
              <a:defRPr sz="3200">
                <a:solidFill>
                  <a:srgbClr val="000000"/>
                </a:solidFill>
              </a:defRPr>
            </a:lvl1pPr>
            <a:lvl2pPr marL="457200" algn="ctr">
              <a:buNone/>
            </a:lvl2pPr>
            <a:lvl3pPr marL="914400" algn="ctr">
              <a:buNone/>
            </a:lvl3pPr>
            <a:lvl4pPr marL="1371600" algn="ctr">
              <a:buNone/>
            </a:lvl4pPr>
            <a:lvl5pPr marL="1828800" algn="ctr">
              <a:buNone/>
            </a:lvl5pPr>
          </a:lstStyle>
          <a:p>
            <a:pPr lvl="0" eaLnBrk="1" hangingPunct="1">
              <a:lnSpc>
                <a:spcPct val="170000"/>
              </a:lnSpc>
              <a:spcBef>
                <a:spcPts val="362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Arial" pitchFamily="34" charset="0"/>
                <a:ea typeface="Arial" pitchFamily="34" charset="0"/>
              </a:rPr>
              <a:t>PRESENTED B</a:t>
            </a:r>
            <a:r>
              <a:rPr lang="en-IN" altLang="en-US" sz="1800" b="1" dirty="0">
                <a:solidFill>
                  <a:srgbClr val="0000FF"/>
                </a:solidFill>
                <a:latin typeface="Arial" pitchFamily="34" charset="0"/>
                <a:ea typeface="Arial" pitchFamily="34" charset="0"/>
              </a:rPr>
              <a:t>Y</a:t>
            </a:r>
          </a:p>
          <a:p>
            <a:pPr eaLnBrk="1" hangingPunct="1">
              <a:lnSpc>
                <a:spcPct val="170000"/>
              </a:lnSpc>
              <a:spcBef>
                <a:spcPts val="362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altLang="en-US" sz="1800" b="1" dirty="0">
                <a:solidFill>
                  <a:srgbClr val="0000FF"/>
                </a:solidFill>
                <a:latin typeface="Arial"/>
                <a:ea typeface="Arial" pitchFamily="34" charset="0"/>
                <a:cs typeface="Arial"/>
              </a:rPr>
              <a:t>2303811724321066 - R MOHAMED ADHIL AMEEN</a:t>
            </a:r>
            <a:endParaRPr lang="en-US" altLang="en-US" sz="1800" b="1" dirty="0">
              <a:solidFill>
                <a:srgbClr val="0000FF"/>
              </a:solidFill>
              <a:latin typeface="Arial"/>
              <a:ea typeface="Arial" pitchFamily="34" charset="0"/>
              <a:cs typeface="Arial"/>
            </a:endParaRPr>
          </a:p>
          <a:p>
            <a:pPr lvl="0" algn="r" eaLnBrk="1" hangingPunct="1">
              <a:lnSpc>
                <a:spcPct val="170000"/>
              </a:lnSpc>
              <a:spcBef>
                <a:spcPts val="362"/>
              </a:spcBef>
              <a:buNone/>
            </a:pPr>
            <a:endParaRPr lang="en-US" altLang="en-US" sz="1800" b="1" dirty="0">
              <a:solidFill>
                <a:srgbClr val="002060"/>
              </a:solidFill>
              <a:latin typeface="Arial" pitchFamily="34" charset="0"/>
              <a:ea typeface="Arial" pitchFamily="34" charset="0"/>
            </a:endParaRPr>
          </a:p>
          <a:p>
            <a:pPr lvl="0" eaLnBrk="1" hangingPunct="1">
              <a:lnSpc>
                <a:spcPct val="170000"/>
              </a:lnSpc>
              <a:spcBef>
                <a:spcPts val="362"/>
              </a:spcBef>
              <a:buNone/>
            </a:pPr>
            <a:endParaRPr lang="en-US" altLang="en-US" sz="1800" b="1" dirty="0">
              <a:solidFill>
                <a:srgbClr val="002060"/>
              </a:solidFill>
              <a:latin typeface="Arial" pitchFamily="34" charset="0"/>
              <a:ea typeface="Arial" pitchFamily="34" charset="0"/>
            </a:endParaRPr>
          </a:p>
          <a:p>
            <a:pPr lvl="0" eaLnBrk="1" hangingPunct="1">
              <a:lnSpc>
                <a:spcPct val="170000"/>
              </a:lnSpc>
              <a:spcBef>
                <a:spcPts val="362"/>
              </a:spcBef>
              <a:buNone/>
            </a:pPr>
            <a:endParaRPr lang="en-US" altLang="en-US" sz="1800" b="1" dirty="0">
              <a:solidFill>
                <a:srgbClr val="002060"/>
              </a:solidFill>
              <a:latin typeface="Arial" pitchFamily="34" charset="0"/>
              <a:ea typeface="Arial" pitchFamily="34" charset="0"/>
            </a:endParaRPr>
          </a:p>
          <a:p>
            <a:pPr lvl="0" eaLnBrk="1" hangingPunct="1">
              <a:lnSpc>
                <a:spcPct val="170000"/>
              </a:lnSpc>
              <a:spcBef>
                <a:spcPts val="362"/>
              </a:spcBef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Arial" pitchFamily="34" charset="0"/>
                <a:ea typeface="Arial" pitchFamily="34" charset="0"/>
              </a:rPr>
              <a:t>						</a:t>
            </a:r>
          </a:p>
          <a:p>
            <a:pPr lvl="0" eaLnBrk="1" hangingPunct="1">
              <a:lnSpc>
                <a:spcPct val="170000"/>
              </a:lnSpc>
              <a:spcBef>
                <a:spcPts val="362"/>
              </a:spcBef>
              <a:buNone/>
            </a:pPr>
            <a:endParaRPr lang="en-US" altLang="en-US" sz="1800" b="1" dirty="0">
              <a:solidFill>
                <a:srgbClr val="002060"/>
              </a:solidFill>
              <a:latin typeface="Arial" pitchFamily="34" charset="0"/>
              <a:ea typeface="Arial" pitchFamily="34" charset="0"/>
            </a:endParaRPr>
          </a:p>
          <a:p>
            <a:pPr lvl="0" eaLnBrk="1" hangingPunct="1">
              <a:lnSpc>
                <a:spcPct val="170000"/>
              </a:lnSpc>
              <a:spcBef>
                <a:spcPts val="362"/>
              </a:spcBef>
              <a:buNone/>
            </a:pPr>
            <a:endParaRPr lang="en-US" altLang="en-US" sz="1800" b="1" dirty="0">
              <a:solidFill>
                <a:srgbClr val="FF0000"/>
              </a:solidFill>
              <a:latin typeface="Arial" pitchFamily="34" charset="0"/>
              <a:ea typeface="Arial" pitchFamily="34" charset="0"/>
            </a:endParaRPr>
          </a:p>
          <a:p>
            <a:pPr lvl="0" algn="r" eaLnBrk="1" hangingPunct="1">
              <a:lnSpc>
                <a:spcPct val="170000"/>
              </a:lnSpc>
              <a:spcBef>
                <a:spcPts val="362"/>
              </a:spcBef>
              <a:buNone/>
            </a:pPr>
            <a:endParaRPr lang="en-US" altLang="en-US" sz="1800" b="1" dirty="0">
              <a:solidFill>
                <a:srgbClr val="FF0000"/>
              </a:solidFill>
              <a:latin typeface="Arial" pitchFamily="34" charset="0"/>
              <a:ea typeface="Arial" pitchFamily="34" charset="0"/>
            </a:endParaRPr>
          </a:p>
          <a:p>
            <a:pPr lvl="0" algn="r" eaLnBrk="1" hangingPunct="1">
              <a:lnSpc>
                <a:spcPct val="100000"/>
              </a:lnSpc>
              <a:spcBef>
                <a:spcPts val="362"/>
              </a:spcBef>
              <a:buNone/>
            </a:pPr>
            <a:endParaRPr lang="en-US" altLang="en-US" sz="1800" dirty="0">
              <a:solidFill>
                <a:srgbClr val="8B8B8B"/>
              </a:solidFill>
              <a:latin typeface="Arial" pitchFamily="34" charset="0"/>
              <a:ea typeface="Arial" pitchFamily="34" charset="0"/>
            </a:endParaRPr>
          </a:p>
          <a:p>
            <a:pPr lvl="0" algn="r" eaLnBrk="1" hangingPunct="1">
              <a:lnSpc>
                <a:spcPct val="100000"/>
              </a:lnSpc>
              <a:spcBef>
                <a:spcPts val="362"/>
              </a:spcBef>
              <a:buNone/>
            </a:pPr>
            <a:endParaRPr lang="en-US" altLang="en-US" sz="1800" dirty="0">
              <a:solidFill>
                <a:srgbClr val="8B8B8B"/>
              </a:solidFill>
              <a:latin typeface="Arial" pitchFamily="34" charset="0"/>
              <a:ea typeface="Arial" pitchFamily="34" charset="0"/>
            </a:endParaRPr>
          </a:p>
          <a:p>
            <a:pPr lvl="0" algn="r" eaLnBrk="1" hangingPunct="1">
              <a:lnSpc>
                <a:spcPct val="100000"/>
              </a:lnSpc>
              <a:spcBef>
                <a:spcPts val="362"/>
              </a:spcBef>
              <a:buNone/>
            </a:pPr>
            <a:endParaRPr lang="en-US" altLang="en-US" sz="1800" dirty="0">
              <a:solidFill>
                <a:srgbClr val="8B8B8B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02" name="Rectangle 2"/>
          <p:cNvSpPr/>
          <p:nvPr/>
        </p:nvSpPr>
        <p:spPr>
          <a:xfrm>
            <a:off x="1679575" y="-1684337"/>
            <a:ext cx="3543300" cy="35147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pic>
        <p:nvPicPr>
          <p:cNvPr id="2097156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3" name="Rectangle 4"/>
          <p:cNvSpPr/>
          <p:nvPr/>
        </p:nvSpPr>
        <p:spPr>
          <a:xfrm>
            <a:off x="1898650" y="214312"/>
            <a:ext cx="8437562" cy="3291755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t">
            <a:spAutoFit/>
          </a:bodyPr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ctr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400" b="1" dirty="0">
                <a:solidFill>
                  <a:srgbClr val="FF0066"/>
                </a:solidFill>
                <a:ea typeface="Arial" pitchFamily="34" charset="0"/>
              </a:rPr>
              <a:t>K.RAMAKRISHNAN COLLEGE OF TECHNOLOGY</a:t>
            </a:r>
            <a:endParaRPr sz="2800" b="1" dirty="0"/>
          </a:p>
          <a:p>
            <a:pPr lvl="0" algn="ctr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400" b="1" dirty="0">
                <a:solidFill>
                  <a:srgbClr val="FF0066"/>
                </a:solidFill>
                <a:ea typeface="Arial" pitchFamily="34" charset="0"/>
              </a:rPr>
              <a:t>(AUTONOMOUS), TRICHY</a:t>
            </a:r>
            <a:br>
              <a:rPr lang="en-US" altLang="en-US" sz="2400" b="1" dirty="0">
                <a:solidFill>
                  <a:srgbClr val="FF0066"/>
                </a:solidFill>
                <a:ea typeface="Arial" pitchFamily="34" charset="0"/>
              </a:rPr>
            </a:br>
            <a:endParaRPr lang="en-US" altLang="en-US" sz="2000" b="1" dirty="0">
              <a:solidFill>
                <a:srgbClr val="FF0066"/>
              </a:solidFill>
              <a:ea typeface="Arial" pitchFamily="34" charset="0"/>
            </a:endParaRPr>
          </a:p>
          <a:p>
            <a:pPr lvl="0" algn="ctr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altLang="en-US" sz="3600" b="1" dirty="0">
              <a:solidFill>
                <a:srgbClr val="FF0066"/>
              </a:solidFill>
              <a:ea typeface="Arial" pitchFamily="34" charset="0"/>
              <a:cs typeface="Arial"/>
            </a:endParaRPr>
          </a:p>
          <a:p>
            <a:pPr lvl="0" algn="ctr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altLang="en-US" sz="3600" b="1" dirty="0">
              <a:solidFill>
                <a:srgbClr val="FF0066"/>
              </a:solidFill>
              <a:ea typeface="Arial" pitchFamily="34" charset="0"/>
            </a:endParaRPr>
          </a:p>
          <a:p>
            <a:pPr lvl="0" algn="ctr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sz="3200" b="1" dirty="0"/>
              <a:t>Stock Market Trend Prediction Using MLT</a:t>
            </a:r>
            <a:endParaRPr lang="en-US" altLang="en-US" sz="3200" b="1" dirty="0">
              <a:solidFill>
                <a:srgbClr val="FF0066"/>
              </a:solidFill>
              <a:ea typeface="Arial" pitchFamily="34" charset="0"/>
            </a:endParaRPr>
          </a:p>
          <a:p>
            <a:pPr lvl="0" algn="ctr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altLang="en-US" sz="1600" b="1" dirty="0">
              <a:solidFill>
                <a:srgbClr val="FF0066"/>
              </a:solidFill>
              <a:ea typeface="Arial" pitchFamily="34" charset="0"/>
            </a:endParaRPr>
          </a:p>
          <a:p>
            <a:pPr lvl="0" algn="ctr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000" b="1" dirty="0">
                <a:solidFill>
                  <a:srgbClr val="0000FF"/>
                </a:solidFill>
                <a:ea typeface="Arial" pitchFamily="34" charset="0"/>
              </a:rPr>
              <a:t> </a:t>
            </a:r>
          </a:p>
        </p:txBody>
      </p:sp>
      <p:pic>
        <p:nvPicPr>
          <p:cNvPr id="2097157" name="Picture 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6237-0B85-4C80-6D6C-0303ED4CA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a typeface="Calibri"/>
                <a:cs typeface="Calibri"/>
              </a:rPr>
              <a:t>2. Model Development and Training Module</a:t>
            </a:r>
            <a:endParaRPr lang="en-US" dirty="0">
              <a:ea typeface="Calibri"/>
              <a:cs typeface="Calibri"/>
            </a:endParaRPr>
          </a:p>
          <a:p>
            <a:pPr marL="457200" indent="-457200"/>
            <a:r>
              <a:rPr lang="en-US" b="1" dirty="0">
                <a:ea typeface="Calibri"/>
                <a:cs typeface="Calibri"/>
              </a:rPr>
              <a:t>Split Data</a:t>
            </a:r>
            <a:r>
              <a:rPr lang="en-US" dirty="0">
                <a:ea typeface="Calibri"/>
                <a:cs typeface="Calibri"/>
              </a:rPr>
              <a:t>: Prepare training and testing datasets from historical stock prices.</a:t>
            </a:r>
          </a:p>
          <a:p>
            <a:pPr marL="457200" indent="-457200"/>
            <a:r>
              <a:rPr lang="en-US" b="1" dirty="0">
                <a:ea typeface="Calibri"/>
                <a:cs typeface="Calibri"/>
              </a:rPr>
              <a:t>Train a Machine Learning Model</a:t>
            </a:r>
            <a:r>
              <a:rPr lang="en-US" dirty="0">
                <a:ea typeface="Calibri"/>
                <a:cs typeface="Calibri"/>
              </a:rPr>
              <a:t>: Use an LSTM model for time-series prediction.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51B14-EC62-F48B-321A-49950439EE1B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29D2D0D-CE00-894E-96DF-A5B20485CDE6}"/>
              </a:ext>
            </a:extLst>
          </p:cNvPr>
          <p:cNvSpPr txBox="1">
            <a:spLocks/>
          </p:cNvSpPr>
          <p:nvPr/>
        </p:nvSpPr>
        <p:spPr>
          <a:xfrm>
            <a:off x="762000" y="4254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defTabSz="4572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+mj-cs"/>
                <a:sym typeface="Arial" pitchFamily="34" charset="0"/>
              </a:defRPr>
            </a:lvl1pPr>
            <a:lvl2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2pPr>
            <a:lvl3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3pPr>
            <a:lvl4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4pPr>
            <a:lvl5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200" b="1" dirty="0">
                <a:solidFill>
                  <a:srgbClr val="FF0066"/>
                </a:solidFill>
                <a:latin typeface="Calibri"/>
                <a:ea typeface="Calibri"/>
                <a:cs typeface="Calibri"/>
              </a:rPr>
              <a:t>MODULE DESCRIPTION</a:t>
            </a:r>
          </a:p>
        </p:txBody>
      </p:sp>
      <p:pic>
        <p:nvPicPr>
          <p:cNvPr id="8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72F7C8E2-3CE3-E2A4-1625-C1B1389E8CA9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6793" y="314954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69132129-7070-5834-EADF-8638185DD04D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38778" y="431290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71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711C-5211-C22E-AF0D-BEE2C3E59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04" y="1561830"/>
            <a:ext cx="11100608" cy="5628496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marL="457200" indent="-457200"/>
            <a:endParaRPr lang="en-US" dirty="0">
              <a:ea typeface="Calibri"/>
              <a:cs typeface="Calibri"/>
            </a:endParaRPr>
          </a:p>
          <a:p>
            <a:pPr>
              <a:buNone/>
            </a:pPr>
            <a:endParaRPr lang="en-US" b="1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ea typeface="Calibri"/>
              <a:cs typeface="Calibri"/>
            </a:endParaRPr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16A25-1813-348F-7FFC-88DE1EBCB326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98B76C6-FB6A-8C64-5F5E-0C148CBB0DA6}"/>
              </a:ext>
            </a:extLst>
          </p:cNvPr>
          <p:cNvSpPr txBox="1">
            <a:spLocks/>
          </p:cNvSpPr>
          <p:nvPr/>
        </p:nvSpPr>
        <p:spPr>
          <a:xfrm>
            <a:off x="762000" y="4254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defTabSz="4572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+mj-cs"/>
                <a:sym typeface="Arial" pitchFamily="34" charset="0"/>
              </a:defRPr>
            </a:lvl1pPr>
            <a:lvl2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2pPr>
            <a:lvl3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3pPr>
            <a:lvl4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4pPr>
            <a:lvl5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200" b="1" dirty="0">
                <a:solidFill>
                  <a:srgbClr val="FF0066"/>
                </a:solidFill>
                <a:latin typeface="Calibri"/>
                <a:ea typeface="Calibri"/>
                <a:cs typeface="Calibri"/>
              </a:rPr>
              <a:t>MODULE DESCRIPTION</a:t>
            </a:r>
          </a:p>
        </p:txBody>
      </p:sp>
      <p:pic>
        <p:nvPicPr>
          <p:cNvPr id="8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323CB874-6758-FC74-56A4-A15FB2F10E2F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6793" y="314954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9E20ACE9-E15D-41AE-5DF6-E9B41D40D551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38778" y="431290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5AE1B4-F3AE-1672-7396-422C8DF5AAA0}"/>
              </a:ext>
            </a:extLst>
          </p:cNvPr>
          <p:cNvSpPr txBox="1"/>
          <p:nvPr/>
        </p:nvSpPr>
        <p:spPr>
          <a:xfrm>
            <a:off x="1018819" y="1718235"/>
            <a:ext cx="1056792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Arial"/>
                <a:cs typeface="Arial"/>
              </a:rPr>
              <a:t>3. Sentiment Analysis Module</a:t>
            </a:r>
            <a:endParaRPr lang="en-US" sz="3200" b="1">
              <a:latin typeface="Arial"/>
              <a:ea typeface="Calibri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Arial"/>
                <a:ea typeface="Calibri"/>
                <a:cs typeface="Arial"/>
              </a:rPr>
              <a:t>Fetch Text Data</a:t>
            </a:r>
            <a:r>
              <a:rPr lang="en-US" sz="3200" dirty="0">
                <a:latin typeface="Arial"/>
                <a:ea typeface="Calibri"/>
                <a:cs typeface="Arial"/>
              </a:rPr>
              <a:t>: Scrape or use APIs to fetch news or social media posts.</a:t>
            </a:r>
            <a:endParaRPr lang="en-US" dirty="0">
              <a:cs typeface="Arial" pitchFamily="34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Arial"/>
                <a:ea typeface="Calibri"/>
                <a:cs typeface="Arial"/>
              </a:rPr>
              <a:t>Sentiment Analysis</a:t>
            </a:r>
            <a:r>
              <a:rPr lang="en-US" sz="3200" dirty="0">
                <a:latin typeface="Arial"/>
                <a:ea typeface="Calibri"/>
                <a:cs typeface="Arial"/>
              </a:rPr>
              <a:t>: Use pre-trained models like BERT for sentiment scoring.</a:t>
            </a:r>
            <a:endParaRPr lang="en-US" dirty="0">
              <a:cs typeface="Arial" pitchFamily="34" charset="0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525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>
                <a:solidFill>
                  <a:srgbClr val="FF0066"/>
                </a:solidFill>
                <a:latin typeface="Arial" pitchFamily="34" charset="0"/>
                <a:ea typeface="Arial" pitchFamily="34" charset="0"/>
              </a:rPr>
              <a:t>Source Code</a:t>
            </a:r>
            <a:endParaRPr lang="zh-CN" altLang="en-US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CC072B4-F54C-FC13-8014-C200EBFDC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28382"/>
            <a:ext cx="3266970" cy="462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0" name="Picture 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1" name="Picture 5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7AC3E8-4320-9094-33C0-A409902499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74" y="1628382"/>
            <a:ext cx="3377939" cy="46348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1574FA-F697-57D4-B83C-B4EEE9568F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72" y="1628382"/>
            <a:ext cx="3476474" cy="463483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>
                <a:solidFill>
                  <a:srgbClr val="FF0066"/>
                </a:solidFill>
                <a:latin typeface="Arial" pitchFamily="34" charset="0"/>
                <a:ea typeface="Arial" pitchFamily="34" charset="0"/>
              </a:rPr>
              <a:t>Screenshot </a:t>
            </a:r>
            <a:endParaRPr lang="zh-CN" altLang="en-US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2CC00EF-37FA-EB64-32AB-CCE6DDC32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34" y="2142851"/>
            <a:ext cx="6682884" cy="3524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2" name="Picture 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3" name="Picture 5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2E9E-3299-4741-4FEB-6F582766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The implementation of </a:t>
            </a:r>
            <a:r>
              <a:rPr lang="en-US" b="1" dirty="0">
                <a:ea typeface="+mn-lt"/>
                <a:cs typeface="+mn-lt"/>
              </a:rPr>
              <a:t>Stock Market Trend Analysis using Machine Learning Techniques (MLT)</a:t>
            </a:r>
            <a:r>
              <a:rPr lang="en-US" dirty="0">
                <a:ea typeface="+mn-lt"/>
                <a:cs typeface="+mn-lt"/>
              </a:rPr>
              <a:t> has demonstrated significant potential for enhancing market predictions and decision-making processes.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F756C-FFEF-3050-6F3B-7BDA10FFA1D3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AA74F7D-A171-7A10-E307-0500A38C549A}"/>
              </a:ext>
            </a:extLst>
          </p:cNvPr>
          <p:cNvSpPr txBox="1">
            <a:spLocks/>
          </p:cNvSpPr>
          <p:nvPr/>
        </p:nvSpPr>
        <p:spPr>
          <a:xfrm>
            <a:off x="762000" y="4254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defTabSz="4572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+mj-cs"/>
                <a:sym typeface="Arial" pitchFamily="34" charset="0"/>
              </a:defRPr>
            </a:lvl1pPr>
            <a:lvl2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2pPr>
            <a:lvl3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3pPr>
            <a:lvl4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4pPr>
            <a:lvl5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latin typeface="Arial"/>
                <a:cs typeface="Arial"/>
              </a:rPr>
              <a:t>CONCLUSION AND FUTURE ENHANCEMENT</a:t>
            </a:r>
          </a:p>
        </p:txBody>
      </p:sp>
      <p:pic>
        <p:nvPicPr>
          <p:cNvPr id="8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EB1190FF-0A1C-6B17-2F29-F1346134623F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6190" y="42997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8616A00E-8978-A147-DB49-9CC1B2DF638F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53155" y="431290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232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4742-33F3-BC8F-0752-78D7BAB3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20603050405020304" pitchFamily="18" charset="0"/>
            </a:pPr>
            <a:r>
              <a:rPr lang="en-US" b="1" dirty="0">
                <a:ea typeface="Calibri"/>
                <a:cs typeface="Calibri"/>
              </a:rPr>
              <a:t>FUTURE ENHANCEMENTS:</a:t>
            </a:r>
            <a:endParaRPr lang="en-US" dirty="0"/>
          </a:p>
          <a:p>
            <a:pPr lvl="1">
              <a:buFont typeface="Courier New" panose="02020603050405020304" pitchFamily="18" charset="0"/>
              <a:buChar char="o"/>
            </a:pPr>
            <a:r>
              <a:rPr lang="en-US" sz="3200" dirty="0">
                <a:ea typeface="+mn-lt"/>
                <a:cs typeface="+mn-lt"/>
              </a:rPr>
              <a:t>Incorporate Alternative Data Sources</a:t>
            </a:r>
            <a:endParaRPr lang="en-US" sz="3200" b="1" dirty="0">
              <a:ea typeface="Calibri"/>
              <a:cs typeface="Calibri"/>
            </a:endParaRPr>
          </a:p>
          <a:p>
            <a:pPr lvl="1">
              <a:buFont typeface="Courier New" panose="02020603050405020304" pitchFamily="18" charset="0"/>
              <a:buChar char="o"/>
            </a:pPr>
            <a:r>
              <a:rPr lang="en-US" sz="3200" dirty="0">
                <a:ea typeface="+mn-lt"/>
                <a:cs typeface="+mn-lt"/>
              </a:rPr>
              <a:t>Global Market Data</a:t>
            </a:r>
            <a:endParaRPr lang="en-US" sz="3200" b="1" dirty="0">
              <a:ea typeface="+mn-lt"/>
              <a:cs typeface="+mn-lt"/>
            </a:endParaRPr>
          </a:p>
          <a:p>
            <a:pPr lvl="1">
              <a:buFont typeface="Courier New" panose="02020603050405020304" pitchFamily="18" charset="0"/>
              <a:buChar char="o"/>
            </a:pPr>
            <a:r>
              <a:rPr lang="en-US" sz="3200" dirty="0">
                <a:ea typeface="+mn-lt"/>
                <a:cs typeface="+mn-lt"/>
              </a:rPr>
              <a:t>Real-Time Predictive Analytics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Courier New" panose="02020603050405020304" pitchFamily="18" charset="0"/>
              <a:buChar char="o"/>
            </a:pPr>
            <a:r>
              <a:rPr lang="en-US" sz="3200" dirty="0">
                <a:ea typeface="+mn-lt"/>
                <a:cs typeface="+mn-lt"/>
              </a:rPr>
              <a:t>Hybrid Models</a:t>
            </a:r>
            <a:endParaRPr lang="en-US" sz="3200" dirty="0">
              <a:ea typeface="Calibri"/>
              <a:cs typeface="Calibri"/>
            </a:endParaRPr>
          </a:p>
          <a:p>
            <a:pPr>
              <a:buFont typeface="Arial" panose="02020603050405020304" pitchFamily="18" charset="0"/>
              <a:buChar char="•"/>
            </a:pPr>
            <a:endParaRPr lang="en-US" b="1" dirty="0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DA460-058C-299B-3A05-2914706C64CC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8B13A39-500E-16DD-7990-B6359A78C259}"/>
              </a:ext>
            </a:extLst>
          </p:cNvPr>
          <p:cNvSpPr txBox="1">
            <a:spLocks/>
          </p:cNvSpPr>
          <p:nvPr/>
        </p:nvSpPr>
        <p:spPr>
          <a:xfrm>
            <a:off x="762000" y="4254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defTabSz="4572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+mj-cs"/>
                <a:sym typeface="Arial" pitchFamily="34" charset="0"/>
              </a:defRPr>
            </a:lvl1pPr>
            <a:lvl2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2pPr>
            <a:lvl3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3pPr>
            <a:lvl4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4pPr>
            <a:lvl5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latin typeface="Arial"/>
                <a:cs typeface="Arial"/>
              </a:rPr>
              <a:t>CONCLUSION AND FUTURE ENHANCEMENT</a:t>
            </a:r>
          </a:p>
        </p:txBody>
      </p:sp>
      <p:pic>
        <p:nvPicPr>
          <p:cNvPr id="8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D0E95700-304A-9551-180F-F21626FEC633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6190" y="42997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43AE19DE-7DA4-2A81-86C1-B5D68D0CDE42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53155" y="431290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38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1"/>
          <p:cNvSpPr>
            <a:spLocks noGrp="1"/>
          </p:cNvSpPr>
          <p:nvPr>
            <p:ph type="title" idx="4294967295"/>
          </p:nvPr>
        </p:nvSpPr>
        <p:spPr>
          <a:xfrm>
            <a:off x="19812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b="1">
                <a:latin typeface="Arial" pitchFamily="34" charset="0"/>
                <a:ea typeface="Arial" pitchFamily="34" charset="0"/>
              </a:rPr>
              <a:t>THANK YOU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Rectangle 1"/>
          <p:cNvSpPr>
            <a:spLocks noGrp="1"/>
          </p:cNvSpPr>
          <p:nvPr>
            <p:ph type="title" idx="4294967295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>
                <a:latin typeface="Arial" pitchFamily="34" charset="0"/>
                <a:ea typeface="Arial" pitchFamily="34" charset="0"/>
              </a:rPr>
              <a:t>PRESENTATION OVERVIEW</a:t>
            </a:r>
          </a:p>
        </p:txBody>
      </p:sp>
      <p:sp>
        <p:nvSpPr>
          <p:cNvPr id="1048586" name="Text Box 2"/>
          <p:cNvSpPr txBox="1"/>
          <p:nvPr/>
        </p:nvSpPr>
        <p:spPr>
          <a:xfrm>
            <a:off x="831850" y="1557337"/>
            <a:ext cx="10520362" cy="47513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algn="just" eaLnBrk="1" hangingPunct="1">
              <a:buFont typeface="Times New Roman" pitchFamily="2" charset="2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Problem Identification</a:t>
            </a:r>
            <a:endParaRPr lang="en-US" altLang="en-US" sz="2000" b="1" dirty="0">
              <a:latin typeface="Arial"/>
              <a:cs typeface="Arial"/>
            </a:endParaRPr>
          </a:p>
          <a:p>
            <a:pPr algn="just">
              <a:buFont typeface="Times New Roman" pitchFamily="2" charset="2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Objective</a:t>
            </a:r>
            <a:endParaRPr lang="en-US" dirty="0"/>
          </a:p>
          <a:p>
            <a:pPr algn="just">
              <a:buFont typeface="Times New Roman" pitchFamily="2" charset="2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Block diagram of proposed system</a:t>
            </a:r>
            <a:endParaRPr lang="en-US" dirty="0"/>
          </a:p>
          <a:p>
            <a:pPr algn="just">
              <a:buFont typeface="Times New Roman" pitchFamily="2" charset="2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Data structures used </a:t>
            </a:r>
            <a:endParaRPr lang="en-US" dirty="0"/>
          </a:p>
          <a:p>
            <a:pPr algn="just">
              <a:buFont typeface="Times New Roman" pitchFamily="2" charset="2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Advantages of proposed system </a:t>
            </a:r>
            <a:endParaRPr lang="en-US" dirty="0"/>
          </a:p>
          <a:p>
            <a:pPr algn="just">
              <a:buFont typeface="Times New Roman" pitchFamily="2" charset="2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Module Description </a:t>
            </a:r>
            <a:endParaRPr lang="en-US" dirty="0"/>
          </a:p>
          <a:p>
            <a:pPr algn="just">
              <a:buFont typeface="Times New Roman" pitchFamily="2" charset="2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Module Implementation </a:t>
            </a:r>
            <a:endParaRPr lang="en-US" dirty="0"/>
          </a:p>
          <a:p>
            <a:pPr algn="just">
              <a:buFont typeface="Times New Roman" pitchFamily="2" charset="2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Source Code</a:t>
            </a:r>
            <a:endParaRPr lang="en-US" dirty="0"/>
          </a:p>
          <a:p>
            <a:pPr algn="just">
              <a:buFont typeface="Times New Roman" pitchFamily="2" charset="2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Screenshot </a:t>
            </a:r>
            <a:endParaRPr lang="en-US" dirty="0"/>
          </a:p>
          <a:p>
            <a:pPr algn="just">
              <a:buFont typeface="Times New Roman" pitchFamily="2" charset="2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Conclusion and Future Enhancement</a:t>
            </a:r>
            <a:endParaRPr lang="en-US" dirty="0"/>
          </a:p>
          <a:p>
            <a:pPr marL="342900" lvl="0" indent="-340995" algn="just">
              <a:lnSpc>
                <a:spcPct val="200000"/>
              </a:lnSpc>
              <a:spcBef>
                <a:spcPts val="325"/>
              </a:spcBef>
              <a:buFont typeface="Wingdings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2000" b="1" dirty="0">
              <a:latin typeface="Arial"/>
              <a:cs typeface="Arial"/>
            </a:endParaRPr>
          </a:p>
        </p:txBody>
      </p:sp>
      <p:pic>
        <p:nvPicPr>
          <p:cNvPr id="2097152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Picture 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A683-A3C5-F174-258F-20D1896D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Inconsistent Data</a:t>
            </a:r>
            <a:r>
              <a:rPr lang="en-US" dirty="0">
                <a:ea typeface="+mn-lt"/>
                <a:cs typeface="+mn-lt"/>
              </a:rPr>
              <a:t>: Historical stock data can be incomplete or formatted inconsistently across platforms.</a:t>
            </a:r>
          </a:p>
          <a:p>
            <a:r>
              <a:rPr lang="en-US" b="1" dirty="0">
                <a:ea typeface="+mn-lt"/>
                <a:cs typeface="+mn-lt"/>
              </a:rPr>
              <a:t>Sudden Market Shifts</a:t>
            </a:r>
            <a:r>
              <a:rPr lang="en-US" dirty="0">
                <a:ea typeface="+mn-lt"/>
                <a:cs typeface="+mn-lt"/>
              </a:rPr>
              <a:t>: Events like geopolitical crises or natural disasters can cause unexpected market fluctuations.</a:t>
            </a:r>
          </a:p>
          <a:p>
            <a:r>
              <a:rPr lang="en-US" b="1" dirty="0">
                <a:ea typeface="+mn-lt"/>
                <a:cs typeface="+mn-lt"/>
              </a:rPr>
              <a:t>High-Frequency Trading Impact</a:t>
            </a:r>
            <a:r>
              <a:rPr lang="en-US" dirty="0">
                <a:ea typeface="+mn-lt"/>
                <a:cs typeface="+mn-lt"/>
              </a:rPr>
              <a:t>: Automated trading systems can create rapid, unpredictable market changes.</a:t>
            </a:r>
          </a:p>
          <a:p>
            <a:r>
              <a:rPr lang="en-US" b="1" dirty="0">
                <a:ea typeface="+mn-lt"/>
                <a:cs typeface="+mn-lt"/>
              </a:rPr>
              <a:t>Lack of Real-Time Data</a:t>
            </a:r>
            <a:r>
              <a:rPr lang="en-US" dirty="0">
                <a:ea typeface="+mn-lt"/>
                <a:cs typeface="+mn-lt"/>
              </a:rPr>
              <a:t>: Delays in accessing real-time information can hinder timely decision-making.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9DDD5-7E77-5466-4821-C40D85CA802A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C456D53-C3EE-3C2E-0150-A438B722D88F}"/>
              </a:ext>
            </a:extLst>
          </p:cNvPr>
          <p:cNvSpPr txBox="1">
            <a:spLocks/>
          </p:cNvSpPr>
          <p:nvPr/>
        </p:nvSpPr>
        <p:spPr>
          <a:xfrm>
            <a:off x="762000" y="4254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defTabSz="4572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+mj-cs"/>
                <a:sym typeface="Arial" pitchFamily="34" charset="0"/>
              </a:defRPr>
            </a:lvl1pPr>
            <a:lvl2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2pPr>
            <a:lvl3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3pPr>
            <a:lvl4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4pPr>
            <a:lvl5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latin typeface="Arial"/>
                <a:cs typeface="Arial"/>
              </a:rPr>
              <a:t>PROBLEM IDENTIFICATION</a:t>
            </a:r>
          </a:p>
        </p:txBody>
      </p:sp>
      <p:pic>
        <p:nvPicPr>
          <p:cNvPr id="8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E85489FE-3EDB-D0D7-5C86-3516F30784E0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79FDE6CE-C097-E53F-1F9D-E5D0161837F5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32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4F4B-3B3E-B657-1975-CBADA7777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69088" rIns="0" bIns="0" anchor="ctr"/>
          <a:lstStyle/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The objective of </a:t>
            </a:r>
            <a:r>
              <a:rPr lang="en-US" b="1" dirty="0">
                <a:ea typeface="+mn-lt"/>
                <a:cs typeface="+mn-lt"/>
              </a:rPr>
              <a:t>Stock Market Trend Analysis using Machine Learning Techniques (MLT)</a:t>
            </a:r>
            <a:r>
              <a:rPr lang="en-US" dirty="0">
                <a:ea typeface="+mn-lt"/>
                <a:cs typeface="+mn-lt"/>
              </a:rPr>
              <a:t> is to leverage advanced computational models to identify, predict, and understand market trends, enabling data-driven investment decisions.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2F9-4B39-9580-49C7-CDB99DDF567B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7FDA229-CED4-99AB-A955-72700AD46539}"/>
              </a:ext>
            </a:extLst>
          </p:cNvPr>
          <p:cNvSpPr txBox="1">
            <a:spLocks/>
          </p:cNvSpPr>
          <p:nvPr/>
        </p:nvSpPr>
        <p:spPr>
          <a:xfrm>
            <a:off x="762000" y="4254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defTabSz="4572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+mj-cs"/>
                <a:sym typeface="Arial" pitchFamily="34" charset="0"/>
              </a:defRPr>
            </a:lvl1pPr>
            <a:lvl2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2pPr>
            <a:lvl3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3pPr>
            <a:lvl4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4pPr>
            <a:lvl5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latin typeface="Arial"/>
                <a:cs typeface="Arial"/>
              </a:rPr>
              <a:t>OBJECTIVE</a:t>
            </a:r>
          </a:p>
        </p:txBody>
      </p:sp>
      <p:pic>
        <p:nvPicPr>
          <p:cNvPr id="8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41027C93-C680-6A79-72C7-C654941D2C85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79D4B261-E505-BA75-3419-8229F45022ED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616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diagram of data processing&#10;&#10;Description automatically generated">
            <a:extLst>
              <a:ext uri="{FF2B5EF4-FFF2-40B4-BE49-F238E27FC236}">
                <a16:creationId xmlns:a16="http://schemas.microsoft.com/office/drawing/2014/main" id="{1A54ABF2-0C65-6FBF-D167-3659D414B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768" y="1555241"/>
            <a:ext cx="7900537" cy="462088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EEFED-CC08-4B6F-5238-C9B5C4AF7EEB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63BB797-B7E9-F4F9-48B6-0FE142F1264D}"/>
              </a:ext>
            </a:extLst>
          </p:cNvPr>
          <p:cNvSpPr txBox="1">
            <a:spLocks/>
          </p:cNvSpPr>
          <p:nvPr/>
        </p:nvSpPr>
        <p:spPr>
          <a:xfrm>
            <a:off x="762000" y="4254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defTabSz="4572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+mj-cs"/>
                <a:sym typeface="Arial" pitchFamily="34" charset="0"/>
              </a:defRPr>
            </a:lvl1pPr>
            <a:lvl2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2pPr>
            <a:lvl3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3pPr>
            <a:lvl4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4pPr>
            <a:lvl5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latin typeface="Arial"/>
                <a:cs typeface="Arial"/>
              </a:rPr>
              <a:t>PROPOSED SYSTEM</a:t>
            </a:r>
          </a:p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00B0F0"/>
                </a:solidFill>
                <a:latin typeface="Arial"/>
                <a:cs typeface="Arial"/>
              </a:rPr>
              <a:t>BLOCK DIAGRAM</a:t>
            </a:r>
          </a:p>
        </p:txBody>
      </p:sp>
      <p:pic>
        <p:nvPicPr>
          <p:cNvPr id="8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D58627D5-9E54-8A74-F662-1A048CAB9D01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1EA190DE-4E66-7E87-F041-34B5CAD339ED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96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68B1-9621-8833-EA98-44DA5470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Linear Regression: </a:t>
            </a:r>
            <a:r>
              <a:rPr lang="en-US" dirty="0">
                <a:ea typeface="+mn-lt"/>
                <a:cs typeface="+mn-lt"/>
              </a:rPr>
              <a:t>Predicts stock prices based on historical trends.</a:t>
            </a:r>
          </a:p>
          <a:p>
            <a:r>
              <a:rPr lang="en-US" b="1" dirty="0">
                <a:ea typeface="+mn-lt"/>
                <a:cs typeface="+mn-lt"/>
              </a:rPr>
              <a:t>Support Vector Regression (SVR):</a:t>
            </a:r>
            <a:r>
              <a:rPr lang="en-US" dirty="0">
                <a:ea typeface="+mn-lt"/>
                <a:cs typeface="+mn-lt"/>
              </a:rPr>
              <a:t> Handles non-linear relationships in stock data.</a:t>
            </a:r>
          </a:p>
          <a:p>
            <a:r>
              <a:rPr lang="en-US" b="1" dirty="0">
                <a:ea typeface="+mn-lt"/>
                <a:cs typeface="+mn-lt"/>
              </a:rPr>
              <a:t>K-Means:</a:t>
            </a:r>
            <a:r>
              <a:rPr lang="en-US" dirty="0">
                <a:ea typeface="+mn-lt"/>
                <a:cs typeface="+mn-lt"/>
              </a:rPr>
              <a:t> Groups stocks with similar price behaviors.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1653F-141E-98B3-7CA4-B8849E57B747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35BA955-E4E4-74AC-0930-3EDEE90FC138}"/>
              </a:ext>
            </a:extLst>
          </p:cNvPr>
          <p:cNvSpPr txBox="1">
            <a:spLocks/>
          </p:cNvSpPr>
          <p:nvPr/>
        </p:nvSpPr>
        <p:spPr>
          <a:xfrm>
            <a:off x="762000" y="4254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defTabSz="4572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+mj-cs"/>
                <a:sym typeface="Arial" pitchFamily="34" charset="0"/>
              </a:defRPr>
            </a:lvl1pPr>
            <a:lvl2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2pPr>
            <a:lvl3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3pPr>
            <a:lvl4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4pPr>
            <a:lvl5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latin typeface="Arial"/>
                <a:cs typeface="Arial"/>
              </a:rPr>
              <a:t>MACHINE LEARNING TECHNOLOGY USED</a:t>
            </a:r>
          </a:p>
        </p:txBody>
      </p:sp>
      <p:pic>
        <p:nvPicPr>
          <p:cNvPr id="8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19B1EBB5-7265-4004-511E-6F3162FC5CF5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6793" y="314954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0FB5F17B-048E-D457-7826-8574F958BD45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38778" y="431290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75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0187-19CC-98BB-83F5-D8476CAD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61830"/>
            <a:ext cx="11114985" cy="4693967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Arial" panose="02020603050405020304" pitchFamily="18" charset="0"/>
            </a:pPr>
            <a:r>
              <a:rPr lang="en-US" b="1" dirty="0">
                <a:ea typeface="+mn-lt"/>
                <a:cs typeface="+mn-lt"/>
              </a:rPr>
              <a:t>Sophisticated Models</a:t>
            </a:r>
            <a:r>
              <a:rPr lang="en-US" dirty="0">
                <a:ea typeface="+mn-lt"/>
                <a:cs typeface="+mn-lt"/>
              </a:rPr>
              <a:t>: Machine learning models, especially deep learning techniques like LSTM or transformers, can capture complex, non-linear relationships in financial data.</a:t>
            </a: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b="1" dirty="0">
                <a:ea typeface="+mn-lt"/>
                <a:cs typeface="+mn-lt"/>
              </a:rPr>
              <a:t>Time Savings</a:t>
            </a:r>
            <a:r>
              <a:rPr lang="en-US" dirty="0">
                <a:ea typeface="+mn-lt"/>
                <a:cs typeface="+mn-lt"/>
              </a:rPr>
              <a:t>: Automates the processing and analysis of large volumes of stock market data, significantly reducing manual effort.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Arial" panose="02020603050405020304" pitchFamily="18" charset="0"/>
            </a:pPr>
            <a:r>
              <a:rPr lang="en-US" b="1" dirty="0">
                <a:ea typeface="+mn-lt"/>
                <a:cs typeface="+mn-lt"/>
              </a:rPr>
              <a:t>Pattern Recognition</a:t>
            </a:r>
            <a:r>
              <a:rPr lang="en-US" dirty="0">
                <a:ea typeface="+mn-lt"/>
                <a:cs typeface="+mn-lt"/>
              </a:rPr>
              <a:t>: Detects hidden patterns and anomalies that may be invisible to traditional statistical methods.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 panose="02020603050405020304" pitchFamily="18" charset="0"/>
            </a:pPr>
            <a:endParaRPr lang="en-US" dirty="0">
              <a:ea typeface="Calibri"/>
              <a:cs typeface="Calibri"/>
            </a:endParaRPr>
          </a:p>
          <a:p>
            <a:pPr>
              <a:buFont typeface="Arial" panose="02020603050405020304" pitchFamily="18" charset="0"/>
            </a:pPr>
            <a:endParaRPr lang="en-US" dirty="0">
              <a:ea typeface="Calibri"/>
              <a:cs typeface="Calibri"/>
            </a:endParaRPr>
          </a:p>
          <a:p>
            <a:pPr>
              <a:buFont typeface="Arial" panose="02020603050405020304" pitchFamily="18" charset="0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DA144-C298-21B3-7185-F71809F7BEA2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46130D-05E9-C69A-176E-981548FFAC82}"/>
              </a:ext>
            </a:extLst>
          </p:cNvPr>
          <p:cNvSpPr txBox="1">
            <a:spLocks/>
          </p:cNvSpPr>
          <p:nvPr/>
        </p:nvSpPr>
        <p:spPr>
          <a:xfrm>
            <a:off x="762000" y="4254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defTabSz="4572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+mj-cs"/>
                <a:sym typeface="Arial" pitchFamily="34" charset="0"/>
              </a:defRPr>
            </a:lvl1pPr>
            <a:lvl2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2pPr>
            <a:lvl3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3pPr>
            <a:lvl4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4pPr>
            <a:lvl5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200" b="1" dirty="0">
                <a:solidFill>
                  <a:srgbClr val="FF0066"/>
                </a:solidFill>
                <a:latin typeface="Calibri"/>
                <a:ea typeface="Calibri"/>
                <a:cs typeface="Calibri"/>
              </a:rPr>
              <a:t>ADVANTAGES OF PROPOSED SYSTEM</a:t>
            </a:r>
            <a:endParaRPr lang="en-US" b="1" dirty="0"/>
          </a:p>
        </p:txBody>
      </p:sp>
      <p:pic>
        <p:nvPicPr>
          <p:cNvPr id="8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7AF3A187-55FD-BAB2-E445-A3E2777C348C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6793" y="314954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DC62ADE0-E88A-6AB7-B9B8-9C1365C69AA0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38778" y="431290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781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04B0-C0ED-0C70-D065-A2937278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>
                <a:ea typeface="+mn-lt"/>
                <a:cs typeface="+mn-lt"/>
              </a:rPr>
              <a:t>Data Collection and Preprocessing </a:t>
            </a:r>
            <a:r>
              <a:rPr lang="en-US" b="1" dirty="0"/>
              <a:t>Module</a:t>
            </a:r>
            <a:r>
              <a:rPr lang="en-US" dirty="0">
                <a:ea typeface="+mn-lt"/>
                <a:cs typeface="+mn-lt"/>
              </a:rPr>
              <a:t>: This module collects raw data from various sources and prepares it for analysis.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b="1" dirty="0"/>
              <a:t>Model Development and Training Module</a:t>
            </a:r>
            <a:r>
              <a:rPr lang="en-US" dirty="0">
                <a:ea typeface="+mn-lt"/>
                <a:cs typeface="+mn-lt"/>
              </a:rPr>
              <a:t>: This module develops and trains machine learning models for trend prediction.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b="1" dirty="0"/>
              <a:t>Sentiment Analysis Module</a:t>
            </a:r>
            <a:r>
              <a:rPr lang="en-US" dirty="0">
                <a:ea typeface="+mn-lt"/>
                <a:cs typeface="+mn-lt"/>
              </a:rPr>
              <a:t>: Analyzes textual data from news and social media to gauge market sentiment.</a:t>
            </a:r>
            <a:endParaRPr lang="en-US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31BA-4677-95C2-FB0C-C85815FDCEBA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6ABDADB-32E1-9BBE-257C-0D2F635B2352}"/>
              </a:ext>
            </a:extLst>
          </p:cNvPr>
          <p:cNvSpPr txBox="1">
            <a:spLocks/>
          </p:cNvSpPr>
          <p:nvPr/>
        </p:nvSpPr>
        <p:spPr>
          <a:xfrm>
            <a:off x="762000" y="4254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defTabSz="4572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+mj-cs"/>
                <a:sym typeface="Arial" pitchFamily="34" charset="0"/>
              </a:defRPr>
            </a:lvl1pPr>
            <a:lvl2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2pPr>
            <a:lvl3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3pPr>
            <a:lvl4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4pPr>
            <a:lvl5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200" b="1" dirty="0">
                <a:solidFill>
                  <a:srgbClr val="FF0066"/>
                </a:solidFill>
                <a:latin typeface="Calibri"/>
                <a:ea typeface="Calibri"/>
                <a:cs typeface="Calibri"/>
              </a:rPr>
              <a:t>MODULE DESCRIPTION</a:t>
            </a:r>
          </a:p>
        </p:txBody>
      </p:sp>
      <p:pic>
        <p:nvPicPr>
          <p:cNvPr id="8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C2077FA9-705C-8A39-5699-14792C43FACB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6793" y="314954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078FD405-33A6-BC92-1545-D8500771013F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38778" y="431290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74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711C-5211-C22E-AF0D-BEE2C3E59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04" y="1533076"/>
            <a:ext cx="11100608" cy="31555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Data Collection and Preprocessing Module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indent="-457200"/>
            <a:r>
              <a:rPr lang="en-US" b="1" dirty="0">
                <a:ea typeface="+mn-lt"/>
                <a:cs typeface="+mn-lt"/>
              </a:rPr>
              <a:t> Collect Stock Market Data</a:t>
            </a:r>
            <a:r>
              <a:rPr lang="en-US" dirty="0">
                <a:ea typeface="+mn-lt"/>
                <a:cs typeface="+mn-lt"/>
              </a:rPr>
              <a:t>: Use APIs like Alpha Vantage or Yahoo Finance to fetch historical and real-time stock data.</a:t>
            </a:r>
            <a:endParaRPr lang="en-US">
              <a:ea typeface="Calibri"/>
              <a:cs typeface="Calibri"/>
            </a:endParaRPr>
          </a:p>
          <a:p>
            <a:pPr marL="457200" indent="-457200"/>
            <a:r>
              <a:rPr lang="en-US" b="1" dirty="0">
                <a:ea typeface="+mn-lt"/>
                <a:cs typeface="+mn-lt"/>
              </a:rPr>
              <a:t>Preprocess Data</a:t>
            </a:r>
            <a:r>
              <a:rPr lang="en-US" dirty="0">
                <a:ea typeface="+mn-lt"/>
                <a:cs typeface="+mn-lt"/>
              </a:rPr>
              <a:t>: Handle missing values, normalize features, and create new features like moving averages.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marL="457200" indent="-457200"/>
            <a:endParaRPr lang="en-US" dirty="0">
              <a:latin typeface="Calibri"/>
              <a:ea typeface="Calibri"/>
              <a:cs typeface="Calibri"/>
            </a:endParaRPr>
          </a:p>
          <a:p>
            <a:pPr>
              <a:buNone/>
            </a:pPr>
            <a:endParaRPr lang="en-US" b="1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ea typeface="Calibri"/>
              <a:cs typeface="Calibri"/>
            </a:endParaRPr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16A25-1813-348F-7FFC-88DE1EBCB326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98B76C6-FB6A-8C64-5F5E-0C148CBB0DA6}"/>
              </a:ext>
            </a:extLst>
          </p:cNvPr>
          <p:cNvSpPr txBox="1">
            <a:spLocks/>
          </p:cNvSpPr>
          <p:nvPr/>
        </p:nvSpPr>
        <p:spPr>
          <a:xfrm>
            <a:off x="762000" y="4254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defTabSz="4572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+mj-cs"/>
                <a:sym typeface="Arial" pitchFamily="34" charset="0"/>
              </a:defRPr>
            </a:lvl1pPr>
            <a:lvl2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2pPr>
            <a:lvl3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3pPr>
            <a:lvl4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4pPr>
            <a:lvl5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200" b="1" dirty="0">
                <a:solidFill>
                  <a:srgbClr val="FF0066"/>
                </a:solidFill>
                <a:latin typeface="Calibri"/>
                <a:ea typeface="Calibri"/>
                <a:cs typeface="Calibri"/>
              </a:rPr>
              <a:t>MODULE DESCRIPTION</a:t>
            </a:r>
          </a:p>
        </p:txBody>
      </p:sp>
      <p:pic>
        <p:nvPicPr>
          <p:cNvPr id="8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323CB874-6758-FC74-56A4-A15FB2F10E2F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6793" y="314954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9E20ACE9-E15D-41AE-5DF6-E9B41D40D551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38778" y="431290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498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Widescreen</PresentationFormat>
  <Paragraphs>92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Office 主题</vt:lpstr>
      <vt:lpstr>Office 主题</vt:lpstr>
      <vt:lpstr>Office 主题</vt:lpstr>
      <vt:lpstr>Office 主题</vt:lpstr>
      <vt:lpstr>PowerPoint Presentation</vt:lpstr>
      <vt:lpstr>PRESENTATION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 Code</vt:lpstr>
      <vt:lpstr>Screenshot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Prithika Arumugam</dc:creator>
  <cp:lastModifiedBy>AJMAL AHAMED</cp:lastModifiedBy>
  <cp:revision>208</cp:revision>
  <dcterms:created xsi:type="dcterms:W3CDTF">2018-05-01T17:54:28Z</dcterms:created>
  <dcterms:modified xsi:type="dcterms:W3CDTF">2024-12-06T15:47:11Z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PresentationFormat">
    <vt:lpwstr>On-screen Show (4:3)</vt:lpwstr>
  </property>
  <property fmtid="{D5CDD505-2E9C-101B-9397-08002B2CF9AE}" pid="6" name="ScaleCrop">
    <vt:bool>false</vt:bool>
  </property>
  <property fmtid="{D5CDD505-2E9C-101B-9397-08002B2CF9AE}" pid="7" name="ShareDoc">
    <vt:bool>false</vt:bool>
  </property>
  <property fmtid="{D5CDD505-2E9C-101B-9397-08002B2CF9AE}" pid="8" name="ICV">
    <vt:lpwstr>28e31f8c26fa465f8a7aab8124727d87</vt:lpwstr>
  </property>
</Properties>
</file>