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KESH.S\AppData\Local\Microsoft\Windows\INetCache\IE\6EICAHMG\santhosh%20.NM%20Project%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[santhosh .NM Project(1).xlsx]Sheet5!PivotTable4</c:name>
    <c:fmtId val="25"/>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Sheet5!$B$5:$B$6</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ln>
              <a:effectLst/>
            </c:spPr>
            <c:trendlineType val="exp"/>
            <c:dispRSqr val="0"/>
            <c:dispEq val="0"/>
          </c:trendline>
          <c:cat>
            <c:strRef>
              <c:f>Sheet5!$A$7:$A$17</c:f>
              <c:strCache>
                <c:ptCount val="10"/>
                <c:pt idx="0">
                  <c:v>Bartholemew</c:v>
                </c:pt>
                <c:pt idx="1">
                  <c:v>Bobby</c:v>
                </c:pt>
                <c:pt idx="2">
                  <c:v>Dheepa</c:v>
                </c:pt>
                <c:pt idx="3">
                  <c:v>Hector</c:v>
                </c:pt>
                <c:pt idx="4">
                  <c:v>Kaylah</c:v>
                </c:pt>
                <c:pt idx="5">
                  <c:v>Kristen</c:v>
                </c:pt>
                <c:pt idx="6">
                  <c:v>Myriam</c:v>
                </c:pt>
                <c:pt idx="7">
                  <c:v>Prater</c:v>
                </c:pt>
                <c:pt idx="8">
                  <c:v>Reid</c:v>
                </c:pt>
                <c:pt idx="9">
                  <c:v>Xana</c:v>
                </c:pt>
              </c:strCache>
            </c:strRef>
          </c:cat>
          <c:val>
            <c:numRef>
              <c:f>Sheet5!$B$7:$B$17</c:f>
              <c:numCache>
                <c:formatCode>General</c:formatCode>
                <c:ptCount val="10"/>
                <c:pt idx="3">
                  <c:v>3446</c:v>
                </c:pt>
                <c:pt idx="4">
                  <c:v>3442</c:v>
                </c:pt>
                <c:pt idx="7">
                  <c:v>3441</c:v>
                </c:pt>
                <c:pt idx="8">
                  <c:v>3445</c:v>
                </c:pt>
              </c:numCache>
            </c:numRef>
          </c:val>
          <c:extLst xmlns:c16r2="http://schemas.microsoft.com/office/drawing/2015/06/chart">
            <c:ext xmlns:c16="http://schemas.microsoft.com/office/drawing/2014/chart" uri="{C3380CC4-5D6E-409C-BE32-E72D297353CC}">
              <c16:uniqueId val="{00000001-9F2D-4864-AD0B-27F6FFEE221B}"/>
            </c:ext>
          </c:extLst>
        </c:ser>
        <c:ser>
          <c:idx val="1"/>
          <c:order val="1"/>
          <c:tx>
            <c:strRef>
              <c:f>Sheet5!$C$5:$C$6</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ln>
              <a:effectLst/>
            </c:spPr>
            <c:trendlineType val="movingAvg"/>
            <c:period val="2"/>
            <c:dispRSqr val="0"/>
            <c:dispEq val="0"/>
          </c:trendline>
          <c:cat>
            <c:strRef>
              <c:f>Sheet5!$A$7:$A$17</c:f>
              <c:strCache>
                <c:ptCount val="10"/>
                <c:pt idx="0">
                  <c:v>Bartholemew</c:v>
                </c:pt>
                <c:pt idx="1">
                  <c:v>Bobby</c:v>
                </c:pt>
                <c:pt idx="2">
                  <c:v>Dheepa</c:v>
                </c:pt>
                <c:pt idx="3">
                  <c:v>Hector</c:v>
                </c:pt>
                <c:pt idx="4">
                  <c:v>Kaylah</c:v>
                </c:pt>
                <c:pt idx="5">
                  <c:v>Kristen</c:v>
                </c:pt>
                <c:pt idx="6">
                  <c:v>Myriam</c:v>
                </c:pt>
                <c:pt idx="7">
                  <c:v>Prater</c:v>
                </c:pt>
                <c:pt idx="8">
                  <c:v>Reid</c:v>
                </c:pt>
                <c:pt idx="9">
                  <c:v>Xana</c:v>
                </c:pt>
              </c:strCache>
            </c:strRef>
          </c:cat>
          <c:val>
            <c:numRef>
              <c:f>Sheet5!$C$7:$C$17</c:f>
              <c:numCache>
                <c:formatCode>General</c:formatCode>
                <c:ptCount val="10"/>
                <c:pt idx="0">
                  <c:v>3439</c:v>
                </c:pt>
                <c:pt idx="1">
                  <c:v>3444</c:v>
                </c:pt>
                <c:pt idx="2">
                  <c:v>3438</c:v>
                </c:pt>
                <c:pt idx="5">
                  <c:v>3443</c:v>
                </c:pt>
                <c:pt idx="6">
                  <c:v>3437</c:v>
                </c:pt>
                <c:pt idx="9">
                  <c:v>3440</c:v>
                </c:pt>
              </c:numCache>
            </c:numRef>
          </c:val>
          <c:extLst xmlns:c16r2="http://schemas.microsoft.com/office/drawing/2015/06/chart">
            <c:ext xmlns:c16="http://schemas.microsoft.com/office/drawing/2014/chart" uri="{C3380CC4-5D6E-409C-BE32-E72D297353CC}">
              <c16:uniqueId val="{00000003-9F2D-4864-AD0B-27F6FFEE221B}"/>
            </c:ext>
          </c:extLst>
        </c:ser>
        <c:dLbls>
          <c:showLegendKey val="0"/>
          <c:showVal val="1"/>
          <c:showCatName val="0"/>
          <c:showSerName val="0"/>
          <c:showPercent val="0"/>
          <c:showBubbleSize val="0"/>
        </c:dLbls>
        <c:gapWidth val="150"/>
        <c:axId val="308988592"/>
        <c:axId val="308983104"/>
      </c:barChart>
      <c:valAx>
        <c:axId val="308983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988592"/>
        <c:crosses val="autoZero"/>
        <c:crossBetween val="between"/>
      </c:valAx>
      <c:catAx>
        <c:axId val="308988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983104"/>
        <c:crosses val="autoZero"/>
        <c:auto val="1"/>
        <c:lblAlgn val="ctr"/>
        <c:lblOffset val="100"/>
        <c:noMultiLvlLbl val="0"/>
      </c:cat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391885" y="2512087"/>
            <a:ext cx="9967965" cy="1815882"/>
          </a:xfrm>
          <a:prstGeom prst="rect">
            <a:avLst/>
          </a:prstGeom>
          <a:noFill/>
        </p:spPr>
        <p:txBody>
          <a:bodyPr wrap="square" rtlCol="0">
            <a:spAutoFit/>
          </a:bodyPr>
          <a:lstStyle/>
          <a:p>
            <a:r>
              <a:rPr lang="en-US" sz="2800" dirty="0"/>
              <a:t>PRESENTED BY: MOHAMED ATHAR K</a:t>
            </a:r>
          </a:p>
          <a:p>
            <a:r>
              <a:rPr lang="en-US" sz="2800" dirty="0"/>
              <a:t>REGISTER NO: 312204494</a:t>
            </a:r>
          </a:p>
          <a:p>
            <a:r>
              <a:rPr lang="en-US" sz="2800" dirty="0"/>
              <a:t>DEPARTMENT: COMMERCE</a:t>
            </a:r>
          </a:p>
          <a:p>
            <a:r>
              <a:rPr lang="en-US" sz="2800" dirty="0"/>
              <a:t>COLLEGE: K.C.S KASI NADAR COLLEGE OF ARTS AND SCIENCE</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8" name="Chart 7">
            <a:extLst>
              <a:ext uri="{FF2B5EF4-FFF2-40B4-BE49-F238E27FC236}">
                <a16:creationId xmlns:a16="http://schemas.microsoft.com/office/drawing/2014/main" xmlns="" id="{AD19FFA6-BB1B-A469-CFF8-B937EEC9F1E9}"/>
              </a:ext>
            </a:extLst>
          </p:cNvPr>
          <p:cNvGraphicFramePr>
            <a:graphicFrameLocks/>
          </p:cNvGraphicFramePr>
          <p:nvPr>
            <p:extLst>
              <p:ext uri="{D42A27DB-BD31-4B8C-83A1-F6EECF244321}">
                <p14:modId xmlns:p14="http://schemas.microsoft.com/office/powerpoint/2010/main" val="2737514502"/>
              </p:ext>
            </p:extLst>
          </p:nvPr>
        </p:nvGraphicFramePr>
        <p:xfrm>
          <a:off x="1342516" y="1924330"/>
          <a:ext cx="7672695" cy="37423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a16="http://schemas.microsoft.com/office/drawing/2014/main" xmlns="" id="{936E8754-8FE1-CBC1-F518-5802FECEA83B}"/>
              </a:ext>
            </a:extLst>
          </p:cNvPr>
          <p:cNvSpPr txBox="1"/>
          <p:nvPr/>
        </p:nvSpPr>
        <p:spPr>
          <a:xfrm>
            <a:off x="401934" y="1537398"/>
            <a:ext cx="9123903" cy="563231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pivot table provided offers a clear and structured overview of employee performance based on the sum of Employee IDs across two key categories: "Exceeds" and "Fully Meets." This data visualization effectively summarizes individual and overall performance within the organization, allowing stakeholders to quickly identify high performers and those meeting expectations.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majority of employees fall under the "Fully Meets" category, indicating that they are consistently meeting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smaller subset of employees exceeds expectations, as shown by the totals in the "Exceeds" category. These employees may be candidates for recognition, promotions, or other incentives.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grand totals provide a comprehensive view of the overall performance distribution, helping to assess the balance between meeting and exceeding expectations within the workforce.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Final Thoughts:</a:t>
            </a:r>
            <a:r>
              <a:rPr kumimoji="0" lang="en-US" altLang="en-US" sz="1800" b="0" i="0" u="none" strike="noStrike" cap="none" normalizeH="0" baseline="0" dirty="0">
                <a:ln>
                  <a:noFill/>
                </a:ln>
                <a:solidFill>
                  <a:schemeClr val="tx1"/>
                </a:solidFill>
                <a:effectLst/>
                <a:latin typeface="Arial" panose="020B0604020202020204" pitchFamily="34" charset="0"/>
              </a:rPr>
              <a:t> This pivot table serves as a valuable tool for HR departments, managers, and leadership teams to make informed decisions regarding employee development, rewards, and overall workforce management. By providing a clear summary of performance data, the pivot table supports data-driven strategies aimed at optimizing organizational performance and employee satisfaction.</a:t>
            </a:r>
          </a:p>
          <a:p>
            <a:endParaRPr lang="en-IN" dirty="0"/>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426" y="1914457"/>
            <a:ext cx="7034750" cy="4333847"/>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4" name="Text Placeholder 3"/>
          <p:cNvSpPr>
            <a:spLocks noGrp="1"/>
          </p:cNvSpPr>
          <p:nvPr>
            <p:ph type="body" idx="1"/>
          </p:nvPr>
        </p:nvSpPr>
        <p:spPr>
          <a:xfrm>
            <a:off x="677335" y="2291024"/>
            <a:ext cx="8596668" cy="3426488"/>
          </a:xfrm>
        </p:spPr>
        <p:txBody>
          <a:bodyPr>
            <a:normAutofit/>
          </a:bodyPr>
          <a:lstStyle/>
          <a:p>
            <a:r>
              <a:rPr lang="en-US" dirty="0">
                <a:solidFill>
                  <a:schemeClr val="tx1">
                    <a:lumMod val="95000"/>
                    <a:lumOff val="5000"/>
                  </a:schemeClr>
                </a:solidFill>
              </a:rPr>
              <a:t>Create a pivot table to summarize the performance evaluation of employees based on the Employee ID. The data should be categorized under two performance criteria: 'Exceeds' and 'Fully Meets.' The table should display the sum of Employee IDs that fall under each category, as well as the grand total for each employee. Additionally, include the overall grand totals for each category and the grand total for all employees combined.</a:t>
            </a:r>
            <a:endParaRPr lang="en-IN" dirty="0">
              <a:solidFill>
                <a:schemeClr val="tx1">
                  <a:lumMod val="95000"/>
                  <a:lumOff val="5000"/>
                </a:schemeClr>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xmlns="" id="{87294695-0089-8F2D-9DB2-238131E581D0}"/>
              </a:ext>
            </a:extLst>
          </p:cNvPr>
          <p:cNvSpPr txBox="1"/>
          <p:nvPr/>
        </p:nvSpPr>
        <p:spPr>
          <a:xfrm>
            <a:off x="351182" y="1959429"/>
            <a:ext cx="7566919" cy="2031325"/>
          </a:xfrm>
          <a:prstGeom prst="rect">
            <a:avLst/>
          </a:prstGeom>
          <a:noFill/>
        </p:spPr>
        <p:txBody>
          <a:bodyPr wrap="square" rtlCol="0">
            <a:spAutoFit/>
          </a:bodyPr>
          <a:lstStyle/>
          <a:p>
            <a:pPr marL="285750" indent="-285750">
              <a:buFont typeface="Wingdings" panose="05000000000000000000" pitchFamily="2" charset="2"/>
              <a:buChar char="§"/>
            </a:pPr>
            <a:r>
              <a:rPr lang="en-IN" dirty="0"/>
              <a:t>Purpose</a:t>
            </a:r>
          </a:p>
          <a:p>
            <a:pPr marL="285750" indent="-285750">
              <a:buFont typeface="Wingdings" panose="05000000000000000000" pitchFamily="2" charset="2"/>
              <a:buChar char="§"/>
            </a:pPr>
            <a:r>
              <a:rPr lang="en-IN" dirty="0"/>
              <a:t>Data Summary</a:t>
            </a:r>
          </a:p>
          <a:p>
            <a:pPr marL="285750" indent="-285750">
              <a:buFont typeface="Wingdings" panose="05000000000000000000" pitchFamily="2" charset="2"/>
              <a:buChar char="§"/>
            </a:pPr>
            <a:r>
              <a:rPr lang="en-IN" dirty="0"/>
              <a:t>Pivot Table Structure</a:t>
            </a:r>
          </a:p>
          <a:p>
            <a:pPr marL="285750" indent="-285750">
              <a:buFont typeface="Wingdings" panose="05000000000000000000" pitchFamily="2" charset="2"/>
              <a:buChar char="§"/>
            </a:pPr>
            <a:r>
              <a:rPr lang="en-IN" dirty="0"/>
              <a:t>Grand Total</a:t>
            </a:r>
          </a:p>
          <a:p>
            <a:pPr marL="285750" indent="-285750">
              <a:buFont typeface="Wingdings" panose="05000000000000000000" pitchFamily="2" charset="2"/>
              <a:buChar char="§"/>
            </a:pPr>
            <a:r>
              <a:rPr lang="en-IN" dirty="0"/>
              <a:t>Insight and Analysis</a:t>
            </a:r>
          </a:p>
          <a:p>
            <a:pPr marL="285750" indent="-285750">
              <a:buFont typeface="Wingdings" panose="05000000000000000000" pitchFamily="2" charset="2"/>
              <a:buChar char="§"/>
            </a:pPr>
            <a:r>
              <a:rPr lang="en-IN" dirty="0"/>
              <a:t>Visualization and Presentation</a:t>
            </a:r>
          </a:p>
          <a:p>
            <a:pPr marL="285750" indent="-285750">
              <a:buFont typeface="Wingdings" panose="05000000000000000000" pitchFamily="2" charset="2"/>
              <a:buChar char="§"/>
            </a:pPr>
            <a:r>
              <a:rPr lang="en-IN" dirty="0"/>
              <a:t>Applications</a:t>
            </a: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sp>
        <p:nvSpPr>
          <p:cNvPr id="9" name="TextBox 8">
            <a:extLst>
              <a:ext uri="{FF2B5EF4-FFF2-40B4-BE49-F238E27FC236}">
                <a16:creationId xmlns:a16="http://schemas.microsoft.com/office/drawing/2014/main" xmlns="" id="{A7C755EB-0E10-A104-B934-7C43A2F1A1E2}"/>
              </a:ext>
            </a:extLst>
          </p:cNvPr>
          <p:cNvSpPr txBox="1"/>
          <p:nvPr/>
        </p:nvSpPr>
        <p:spPr>
          <a:xfrm flipH="1">
            <a:off x="371788" y="1387157"/>
            <a:ext cx="9133950" cy="4524315"/>
          </a:xfrm>
          <a:prstGeom prst="rect">
            <a:avLst/>
          </a:prstGeom>
          <a:noFill/>
        </p:spPr>
        <p:txBody>
          <a:bodyPr wrap="square" rtlCol="0">
            <a:spAutoFit/>
          </a:bodyPr>
          <a:lstStyle/>
          <a:p>
            <a:r>
              <a:rPr lang="en-US" b="1" dirty="0"/>
              <a:t>Compensation and Benefits Team:</a:t>
            </a:r>
            <a:endParaRPr lang="en-US" dirty="0"/>
          </a:p>
          <a:p>
            <a:pPr>
              <a:buFont typeface="Arial" panose="020B0604020202020204" pitchFamily="34" charset="0"/>
              <a:buChar char="•"/>
            </a:pPr>
            <a:r>
              <a:rPr lang="en-US" b="1" dirty="0"/>
              <a:t>Salary and Bonus Allocation:</a:t>
            </a:r>
            <a:r>
              <a:rPr lang="en-US" dirty="0"/>
              <a:t> This team can use the pivot table to determine fair compensation based on employee performance. Those who "Exceed" expectations might be eligible for higher bonuses or salary increments.</a:t>
            </a:r>
          </a:p>
          <a:p>
            <a:endParaRPr lang="en-US" dirty="0"/>
          </a:p>
          <a:p>
            <a:r>
              <a:rPr lang="en-US" b="1" dirty="0"/>
              <a:t>Training and Development Teams:</a:t>
            </a:r>
            <a:endParaRPr lang="en-US" dirty="0"/>
          </a:p>
          <a:p>
            <a:pPr>
              <a:buFont typeface="Arial" panose="020B0604020202020204" pitchFamily="34" charset="0"/>
              <a:buChar char="•"/>
            </a:pPr>
            <a:r>
              <a:rPr lang="en-US" b="1" dirty="0"/>
              <a:t>Needs Assessment:</a:t>
            </a:r>
            <a:r>
              <a:rPr lang="en-US" dirty="0"/>
              <a:t> The pivot table helps in identifying employees who may require additional training or professional development, especially those who may consistently fall under the "Fully Meets" category but not "Exceeds.“</a:t>
            </a:r>
          </a:p>
          <a:p>
            <a:endParaRPr lang="en-US" dirty="0"/>
          </a:p>
          <a:p>
            <a:r>
              <a:rPr lang="en-US" b="1" dirty="0"/>
              <a:t>Human Resources (HR) Department:</a:t>
            </a:r>
            <a:endParaRPr lang="en-US" dirty="0"/>
          </a:p>
          <a:p>
            <a:pPr>
              <a:buFont typeface="Arial" panose="020B0604020202020204" pitchFamily="34" charset="0"/>
              <a:buChar char="•"/>
            </a:pPr>
            <a:r>
              <a:rPr lang="en-US" b="1" dirty="0"/>
              <a:t>Performance Review:</a:t>
            </a:r>
            <a:r>
              <a:rPr lang="en-US" dirty="0"/>
              <a:t> HR can use the pivot table to evaluate and compare employee performance across different categories. This information is crucial for performance appraisals, identifying top performers, and planning for promotions or bonuses</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6" name="TextBox 5">
            <a:extLst>
              <a:ext uri="{FF2B5EF4-FFF2-40B4-BE49-F238E27FC236}">
                <a16:creationId xmlns:a16="http://schemas.microsoft.com/office/drawing/2014/main" xmlns="" id="{54C99031-8F0A-4A86-31D3-2C8219E7A3B9}"/>
              </a:ext>
            </a:extLst>
          </p:cNvPr>
          <p:cNvSpPr txBox="1"/>
          <p:nvPr/>
        </p:nvSpPr>
        <p:spPr>
          <a:xfrm>
            <a:off x="572756" y="2045872"/>
            <a:ext cx="9405257"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Objective: The main goal of our solution is to provide a clear, concise, and actionable summary of employee performance data through a pivot table. This allows stakeholders to quickly assess and compare individual employee performance across predefined categories.</a:t>
            </a:r>
          </a:p>
          <a:p>
            <a:pPr marL="285750" indent="-285750">
              <a:buFont typeface="Wingdings" panose="05000000000000000000" pitchFamily="2" charset="2"/>
              <a:buChar char="§"/>
            </a:pPr>
            <a:r>
              <a:rPr lang="en-US" dirty="0"/>
              <a:t>Data Structure: Each employee is listed under the "Row Labels" with their respective Employee IDs being summed up in the pivot table. This gives a quantitative representation of how each employee is rated.</a:t>
            </a:r>
          </a:p>
          <a:p>
            <a:pPr marL="285750" indent="-285750">
              <a:buFont typeface="Wingdings" panose="05000000000000000000" pitchFamily="2" charset="2"/>
              <a:buChar char="§"/>
            </a:pPr>
            <a:r>
              <a:rPr lang="en-US" dirty="0"/>
              <a:t>Performance Evaluation: The pivot table clearly segregates the employees who "Exceed" expectations from those who "Fully Meet” them. This helps in easily identifying top performers and ensuring that appropriate recognition or further training can be provided.</a:t>
            </a:r>
          </a:p>
          <a:p>
            <a:pPr marL="285750" indent="-285750">
              <a:buFont typeface="Wingdings" panose="05000000000000000000" pitchFamily="2" charset="2"/>
              <a:buChar char="§"/>
            </a:pPr>
            <a:r>
              <a:rPr lang="en-US" dirty="0"/>
              <a:t>Automatic Summarization: The table automatically calculates the sum of Employee IDs for both categories and provides a "Grand Total" for each employee, showing their overall contribution. The "Grand Total" row at the bottom offers a comprehensive view of the total performance distribution within the organization.</a:t>
            </a:r>
            <a:endParaRPr lang="en-IN"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xmlns="" id="{763B5082-0A41-445E-9740-6C8E96B1D281}"/>
              </a:ext>
            </a:extLst>
          </p:cNvPr>
          <p:cNvSpPr txBox="1"/>
          <p:nvPr/>
        </p:nvSpPr>
        <p:spPr>
          <a:xfrm>
            <a:off x="795130" y="1603513"/>
            <a:ext cx="7699514" cy="2554545"/>
          </a:xfrm>
          <a:prstGeom prst="rect">
            <a:avLst/>
          </a:prstGeom>
          <a:noFill/>
        </p:spPr>
        <p:txBody>
          <a:bodyPr wrap="square" rtlCol="0">
            <a:spAutoFit/>
          </a:bodyPr>
          <a:lstStyle/>
          <a:p>
            <a:pPr marL="342900" indent="-342900">
              <a:buFont typeface="Wingdings" panose="05000000000000000000" pitchFamily="2" charset="2"/>
              <a:buChar char="§"/>
            </a:pPr>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effectLst>
                  <a:outerShdw blurRad="38100" dist="38100" dir="2700000" algn="tl">
                    <a:srgbClr val="000000">
                      <a:alpha val="43137"/>
                    </a:srgbClr>
                  </a:outerShdw>
                </a:effectLst>
              </a:rPr>
              <a:t>FIRST NAME</a:t>
            </a:r>
            <a:r>
              <a:rPr lang="en-US" sz="2000" dirty="0"/>
              <a:t>: The first name of the employee.</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Performance Score</a:t>
            </a:r>
            <a:r>
              <a:rPr lang="en-US" sz="2000" dirty="0"/>
              <a:t>: A score indicating the employee's performance level (e.g., Excellent, Satisfactory, Needs Improvement).</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755374" y="1868557"/>
            <a:ext cx="8958469" cy="2554545"/>
          </a:xfrm>
          <a:prstGeom prst="rect">
            <a:avLst/>
          </a:prstGeom>
          <a:noFill/>
        </p:spPr>
        <p:txBody>
          <a:bodyPr wrap="square" rtlCol="0">
            <a:spAutoFit/>
          </a:bodyPr>
          <a:lstStyle/>
          <a:p>
            <a:r>
              <a:rPr lang="en-US" sz="2000" dirty="0"/>
              <a:t>Data set: Kaggle, Employee dataset</a:t>
            </a:r>
          </a:p>
          <a:p>
            <a:r>
              <a:rPr lang="en-US" sz="2000" dirty="0"/>
              <a:t>Feature Selection:</a:t>
            </a:r>
          </a:p>
          <a:p>
            <a:r>
              <a:rPr lang="en-US" sz="2000" dirty="0"/>
              <a:t>Data Cleaning: Missing values, Irrelevant</a:t>
            </a:r>
          </a:p>
          <a:p>
            <a:r>
              <a:rPr lang="en-US" sz="2000" dirty="0"/>
              <a:t>Pivot Table: Employee ID, First Name, </a:t>
            </a:r>
            <a:r>
              <a:rPr lang="en-US" sz="2000" dirty="0" err="1"/>
              <a:t>Payzone</a:t>
            </a:r>
            <a:r>
              <a:rPr lang="en-US" sz="2000" dirty="0"/>
              <a:t>, Department Type, Current Employee Rating.  </a:t>
            </a:r>
          </a:p>
          <a:p>
            <a:r>
              <a:rPr lang="en-US" sz="2000" dirty="0"/>
              <a:t>Performance:</a:t>
            </a:r>
          </a:p>
          <a:p>
            <a:r>
              <a:rPr lang="en-US" sz="2000" dirty="0"/>
              <a:t>Report: Slicer</a:t>
            </a:r>
          </a:p>
          <a:p>
            <a:endParaRPr lang="en-US" sz="2000" dirty="0"/>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399</TotalTime>
  <Words>764</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25</cp:revision>
  <dcterms:created xsi:type="dcterms:W3CDTF">2024-08-21T00:32:52Z</dcterms:created>
  <dcterms:modified xsi:type="dcterms:W3CDTF">2024-08-27T08:27:57Z</dcterms:modified>
</cp:coreProperties>
</file>