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57" r:id="rId3"/>
    <p:sldId id="258" r:id="rId4"/>
    <p:sldId id="259" r:id="rId5"/>
    <p:sldId id="260"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6" d="100"/>
          <a:sy n="46" d="100"/>
        </p:scale>
        <p:origin x="1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E891CE8A-5CF0-4F17-9F33-93C62BC14953}" type="datetimeFigureOut">
              <a:rPr lang="fr-FR" smtClean="0"/>
              <a:t>17/07/2022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6F3EF1A-7674-4995-B6C6-7E30BDD6E5F2}" type="slidenum">
              <a:rPr lang="fr-FR" smtClean="0"/>
              <a:t>‹N°›</a:t>
            </a:fld>
            <a:endParaRPr lang="fr-FR"/>
          </a:p>
        </p:txBody>
      </p:sp>
    </p:spTree>
    <p:extLst>
      <p:ext uri="{BB962C8B-B14F-4D97-AF65-F5344CB8AC3E}">
        <p14:creationId xmlns:p14="http://schemas.microsoft.com/office/powerpoint/2010/main" val="4032558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E891CE8A-5CF0-4F17-9F33-93C62BC14953}" type="datetimeFigureOut">
              <a:rPr lang="fr-FR" smtClean="0"/>
              <a:t>17/07/2022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6F3EF1A-7674-4995-B6C6-7E30BDD6E5F2}" type="slidenum">
              <a:rPr lang="fr-FR" smtClean="0"/>
              <a:t>‹N°›</a:t>
            </a:fld>
            <a:endParaRPr lang="fr-FR"/>
          </a:p>
        </p:txBody>
      </p:sp>
    </p:spTree>
    <p:extLst>
      <p:ext uri="{BB962C8B-B14F-4D97-AF65-F5344CB8AC3E}">
        <p14:creationId xmlns:p14="http://schemas.microsoft.com/office/powerpoint/2010/main" val="356482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E891CE8A-5CF0-4F17-9F33-93C62BC14953}" type="datetimeFigureOut">
              <a:rPr lang="fr-FR" smtClean="0"/>
              <a:t>17/07/2022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6F3EF1A-7674-4995-B6C6-7E30BDD6E5F2}"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53601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E891CE8A-5CF0-4F17-9F33-93C62BC14953}" type="datetimeFigureOut">
              <a:rPr lang="fr-FR" smtClean="0"/>
              <a:t>17/07/2022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6F3EF1A-7674-4995-B6C6-7E30BDD6E5F2}" type="slidenum">
              <a:rPr lang="fr-FR" smtClean="0"/>
              <a:t>‹N°›</a:t>
            </a:fld>
            <a:endParaRPr lang="fr-FR"/>
          </a:p>
        </p:txBody>
      </p:sp>
    </p:spTree>
    <p:extLst>
      <p:ext uri="{BB962C8B-B14F-4D97-AF65-F5344CB8AC3E}">
        <p14:creationId xmlns:p14="http://schemas.microsoft.com/office/powerpoint/2010/main" val="2483133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E891CE8A-5CF0-4F17-9F33-93C62BC14953}" type="datetimeFigureOut">
              <a:rPr lang="fr-FR" smtClean="0"/>
              <a:t>17/07/2022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6F3EF1A-7674-4995-B6C6-7E30BDD6E5F2}"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2774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E891CE8A-5CF0-4F17-9F33-93C62BC14953}" type="datetimeFigureOut">
              <a:rPr lang="fr-FR" smtClean="0"/>
              <a:t>17/07/2022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6F3EF1A-7674-4995-B6C6-7E30BDD6E5F2}" type="slidenum">
              <a:rPr lang="fr-FR" smtClean="0"/>
              <a:t>‹N°›</a:t>
            </a:fld>
            <a:endParaRPr lang="fr-FR"/>
          </a:p>
        </p:txBody>
      </p:sp>
    </p:spTree>
    <p:extLst>
      <p:ext uri="{BB962C8B-B14F-4D97-AF65-F5344CB8AC3E}">
        <p14:creationId xmlns:p14="http://schemas.microsoft.com/office/powerpoint/2010/main" val="32950682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891CE8A-5CF0-4F17-9F33-93C62BC14953}" type="datetimeFigureOut">
              <a:rPr lang="fr-FR" smtClean="0"/>
              <a:t>17/07/2022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6F3EF1A-7674-4995-B6C6-7E30BDD6E5F2}" type="slidenum">
              <a:rPr lang="fr-FR" smtClean="0"/>
              <a:t>‹N°›</a:t>
            </a:fld>
            <a:endParaRPr lang="fr-FR"/>
          </a:p>
        </p:txBody>
      </p:sp>
    </p:spTree>
    <p:extLst>
      <p:ext uri="{BB962C8B-B14F-4D97-AF65-F5344CB8AC3E}">
        <p14:creationId xmlns:p14="http://schemas.microsoft.com/office/powerpoint/2010/main" val="3227274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891CE8A-5CF0-4F17-9F33-93C62BC14953}" type="datetimeFigureOut">
              <a:rPr lang="fr-FR" smtClean="0"/>
              <a:t>17/07/2022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6F3EF1A-7674-4995-B6C6-7E30BDD6E5F2}" type="slidenum">
              <a:rPr lang="fr-FR" smtClean="0"/>
              <a:t>‹N°›</a:t>
            </a:fld>
            <a:endParaRPr lang="fr-FR"/>
          </a:p>
        </p:txBody>
      </p:sp>
    </p:spTree>
    <p:extLst>
      <p:ext uri="{BB962C8B-B14F-4D97-AF65-F5344CB8AC3E}">
        <p14:creationId xmlns:p14="http://schemas.microsoft.com/office/powerpoint/2010/main" val="2550748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891CE8A-5CF0-4F17-9F33-93C62BC14953}" type="datetimeFigureOut">
              <a:rPr lang="fr-FR" smtClean="0"/>
              <a:t>17/07/2022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6F3EF1A-7674-4995-B6C6-7E30BDD6E5F2}" type="slidenum">
              <a:rPr lang="fr-FR" smtClean="0"/>
              <a:t>‹N°›</a:t>
            </a:fld>
            <a:endParaRPr lang="fr-FR"/>
          </a:p>
        </p:txBody>
      </p:sp>
    </p:spTree>
    <p:extLst>
      <p:ext uri="{BB962C8B-B14F-4D97-AF65-F5344CB8AC3E}">
        <p14:creationId xmlns:p14="http://schemas.microsoft.com/office/powerpoint/2010/main" val="3185273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E891CE8A-5CF0-4F17-9F33-93C62BC14953}" type="datetimeFigureOut">
              <a:rPr lang="fr-FR" smtClean="0"/>
              <a:t>17/07/2022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6F3EF1A-7674-4995-B6C6-7E30BDD6E5F2}" type="slidenum">
              <a:rPr lang="fr-FR" smtClean="0"/>
              <a:t>‹N°›</a:t>
            </a:fld>
            <a:endParaRPr lang="fr-FR"/>
          </a:p>
        </p:txBody>
      </p:sp>
    </p:spTree>
    <p:extLst>
      <p:ext uri="{BB962C8B-B14F-4D97-AF65-F5344CB8AC3E}">
        <p14:creationId xmlns:p14="http://schemas.microsoft.com/office/powerpoint/2010/main" val="775463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E891CE8A-5CF0-4F17-9F33-93C62BC14953}" type="datetimeFigureOut">
              <a:rPr lang="fr-FR" smtClean="0"/>
              <a:t>17/07/2022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6F3EF1A-7674-4995-B6C6-7E30BDD6E5F2}" type="slidenum">
              <a:rPr lang="fr-FR" smtClean="0"/>
              <a:t>‹N°›</a:t>
            </a:fld>
            <a:endParaRPr lang="fr-FR"/>
          </a:p>
        </p:txBody>
      </p:sp>
    </p:spTree>
    <p:extLst>
      <p:ext uri="{BB962C8B-B14F-4D97-AF65-F5344CB8AC3E}">
        <p14:creationId xmlns:p14="http://schemas.microsoft.com/office/powerpoint/2010/main" val="355529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E891CE8A-5CF0-4F17-9F33-93C62BC14953}" type="datetimeFigureOut">
              <a:rPr lang="fr-FR" smtClean="0"/>
              <a:t>17/07/2022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6F3EF1A-7674-4995-B6C6-7E30BDD6E5F2}" type="slidenum">
              <a:rPr lang="fr-FR" smtClean="0"/>
              <a:t>‹N°›</a:t>
            </a:fld>
            <a:endParaRPr lang="fr-FR"/>
          </a:p>
        </p:txBody>
      </p:sp>
    </p:spTree>
    <p:extLst>
      <p:ext uri="{BB962C8B-B14F-4D97-AF65-F5344CB8AC3E}">
        <p14:creationId xmlns:p14="http://schemas.microsoft.com/office/powerpoint/2010/main" val="3630823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E891CE8A-5CF0-4F17-9F33-93C62BC14953}" type="datetimeFigureOut">
              <a:rPr lang="fr-FR" smtClean="0"/>
              <a:t>17/07/2022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6F3EF1A-7674-4995-B6C6-7E30BDD6E5F2}" type="slidenum">
              <a:rPr lang="fr-FR" smtClean="0"/>
              <a:t>‹N°›</a:t>
            </a:fld>
            <a:endParaRPr lang="fr-FR"/>
          </a:p>
        </p:txBody>
      </p:sp>
    </p:spTree>
    <p:extLst>
      <p:ext uri="{BB962C8B-B14F-4D97-AF65-F5344CB8AC3E}">
        <p14:creationId xmlns:p14="http://schemas.microsoft.com/office/powerpoint/2010/main" val="1861131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91CE8A-5CF0-4F17-9F33-93C62BC14953}" type="datetimeFigureOut">
              <a:rPr lang="fr-FR" smtClean="0"/>
              <a:t>17/07/2022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6F3EF1A-7674-4995-B6C6-7E30BDD6E5F2}" type="slidenum">
              <a:rPr lang="fr-FR" smtClean="0"/>
              <a:t>‹N°›</a:t>
            </a:fld>
            <a:endParaRPr lang="fr-FR"/>
          </a:p>
        </p:txBody>
      </p:sp>
    </p:spTree>
    <p:extLst>
      <p:ext uri="{BB962C8B-B14F-4D97-AF65-F5344CB8AC3E}">
        <p14:creationId xmlns:p14="http://schemas.microsoft.com/office/powerpoint/2010/main" val="441792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E891CE8A-5CF0-4F17-9F33-93C62BC14953}" type="datetimeFigureOut">
              <a:rPr lang="fr-FR" smtClean="0"/>
              <a:t>17/07/2022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6F3EF1A-7674-4995-B6C6-7E30BDD6E5F2}" type="slidenum">
              <a:rPr lang="fr-FR" smtClean="0"/>
              <a:t>‹N°›</a:t>
            </a:fld>
            <a:endParaRPr lang="fr-FR"/>
          </a:p>
        </p:txBody>
      </p:sp>
    </p:spTree>
    <p:extLst>
      <p:ext uri="{BB962C8B-B14F-4D97-AF65-F5344CB8AC3E}">
        <p14:creationId xmlns:p14="http://schemas.microsoft.com/office/powerpoint/2010/main" val="992957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E891CE8A-5CF0-4F17-9F33-93C62BC14953}" type="datetimeFigureOut">
              <a:rPr lang="fr-FR" smtClean="0"/>
              <a:t>17/07/2022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6F3EF1A-7674-4995-B6C6-7E30BDD6E5F2}" type="slidenum">
              <a:rPr lang="fr-FR" smtClean="0"/>
              <a:t>‹N°›</a:t>
            </a:fld>
            <a:endParaRPr lang="fr-FR"/>
          </a:p>
        </p:txBody>
      </p:sp>
    </p:spTree>
    <p:extLst>
      <p:ext uri="{BB962C8B-B14F-4D97-AF65-F5344CB8AC3E}">
        <p14:creationId xmlns:p14="http://schemas.microsoft.com/office/powerpoint/2010/main" val="4243079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91CE8A-5CF0-4F17-9F33-93C62BC14953}" type="datetimeFigureOut">
              <a:rPr lang="fr-FR" smtClean="0"/>
              <a:t>17/07/2022</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6F3EF1A-7674-4995-B6C6-7E30BDD6E5F2}" type="slidenum">
              <a:rPr lang="fr-FR" smtClean="0"/>
              <a:t>‹N°›</a:t>
            </a:fld>
            <a:endParaRPr lang="fr-FR"/>
          </a:p>
        </p:txBody>
      </p:sp>
    </p:spTree>
    <p:extLst>
      <p:ext uri="{BB962C8B-B14F-4D97-AF65-F5344CB8AC3E}">
        <p14:creationId xmlns:p14="http://schemas.microsoft.com/office/powerpoint/2010/main" val="3058605829"/>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google.com/search?rlz=1C1GCEA_enTN1013TN1013&amp;sxsrf=ALiCzsau6Z3i3qVIpE2J8FuEY7rge6olyg:1656964075069&amp;q=Why+do+you+choose+web+development?&amp;tbm=isch&amp;source=iu&amp;ictx=1&amp;vet=1&amp;fir=GWjEmmUy3WZkpM,KYlhQ3kmPDcM2M,_&amp;usg=AI4_-kSq93oqC9adC_Hu_CdEn0PSLZdaig&amp;sa=X&amp;ved=2ahUKEwj4gOaYgOD4AhUkYPEDHRN0DMYQ9QF6BAgSEAE#imgrc=GWjEmmUy3WZkp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068946" y="1676542"/>
            <a:ext cx="3953815" cy="646331"/>
          </a:xfrm>
          <a:prstGeom prst="rect">
            <a:avLst/>
          </a:prstGeom>
          <a:noFill/>
        </p:spPr>
        <p:txBody>
          <a:bodyPr wrap="square" rtlCol="0">
            <a:spAutoFit/>
          </a:bodyPr>
          <a:lstStyle/>
          <a:p>
            <a:r>
              <a:rPr lang="fr-FR" dirty="0" smtClean="0"/>
              <a:t>Réaliser par :</a:t>
            </a:r>
          </a:p>
          <a:p>
            <a:r>
              <a:rPr lang="fr-FR" dirty="0" smtClean="0"/>
              <a:t>Mohamed amine kobbi</a:t>
            </a:r>
            <a:endParaRPr lang="fr-FR" dirty="0"/>
          </a:p>
        </p:txBody>
      </p:sp>
      <p:sp>
        <p:nvSpPr>
          <p:cNvPr id="5" name="ZoneTexte 4"/>
          <p:cNvSpPr txBox="1"/>
          <p:nvPr/>
        </p:nvSpPr>
        <p:spPr>
          <a:xfrm>
            <a:off x="3173506" y="2948623"/>
            <a:ext cx="2730384" cy="646331"/>
          </a:xfrm>
          <a:prstGeom prst="rect">
            <a:avLst/>
          </a:prstGeom>
          <a:noFill/>
        </p:spPr>
        <p:txBody>
          <a:bodyPr wrap="square" rtlCol="0">
            <a:spAutoFit/>
          </a:bodyPr>
          <a:lstStyle/>
          <a:p>
            <a:r>
              <a:rPr lang="fr-FR" dirty="0" smtClean="0"/>
              <a:t>Encadrer par :</a:t>
            </a:r>
          </a:p>
          <a:p>
            <a:r>
              <a:rPr lang="fr-FR" b="1" dirty="0" smtClean="0"/>
              <a:t>Ikram </a:t>
            </a:r>
            <a:r>
              <a:rPr lang="fr-FR" b="1" dirty="0"/>
              <a:t>Missaoui</a:t>
            </a: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3890" y="1292009"/>
            <a:ext cx="3039414" cy="2943896"/>
          </a:xfrm>
          <a:prstGeom prst="rect">
            <a:avLst/>
          </a:prstGeom>
        </p:spPr>
      </p:pic>
      <p:sp>
        <p:nvSpPr>
          <p:cNvPr id="7" name="ZoneTexte 6"/>
          <p:cNvSpPr txBox="1"/>
          <p:nvPr/>
        </p:nvSpPr>
        <p:spPr>
          <a:xfrm>
            <a:off x="4807577" y="5233223"/>
            <a:ext cx="3727360" cy="369332"/>
          </a:xfrm>
          <a:prstGeom prst="rect">
            <a:avLst/>
          </a:prstGeom>
          <a:noFill/>
        </p:spPr>
        <p:txBody>
          <a:bodyPr wrap="square" rtlCol="0">
            <a:spAutoFit/>
          </a:bodyPr>
          <a:lstStyle/>
          <a:p>
            <a:r>
              <a:rPr lang="fr-FR" dirty="0" smtClean="0"/>
              <a:t>Année :2022/2023</a:t>
            </a:r>
            <a:endParaRPr lang="fr-FR" dirty="0"/>
          </a:p>
        </p:txBody>
      </p:sp>
      <p:sp>
        <p:nvSpPr>
          <p:cNvPr id="9" name="ZoneTexte 8"/>
          <p:cNvSpPr txBox="1"/>
          <p:nvPr/>
        </p:nvSpPr>
        <p:spPr>
          <a:xfrm>
            <a:off x="656822" y="540913"/>
            <a:ext cx="6542467" cy="584775"/>
          </a:xfrm>
          <a:prstGeom prst="rect">
            <a:avLst/>
          </a:prstGeom>
          <a:noFill/>
        </p:spPr>
        <p:txBody>
          <a:bodyPr wrap="square" rtlCol="0">
            <a:spAutoFit/>
          </a:bodyPr>
          <a:lstStyle/>
          <a:p>
            <a:r>
              <a:rPr lang="fr-FR" sz="3200" b="1" u="sng" dirty="0" smtClean="0">
                <a:solidFill>
                  <a:schemeClr val="accent4"/>
                </a:solidFill>
                <a:latin typeface="Arial" panose="020B0604020202020204" pitchFamily="34" charset="0"/>
                <a:cs typeface="Arial" panose="020B0604020202020204" pitchFamily="34" charset="0"/>
              </a:rPr>
              <a:t>Projet </a:t>
            </a:r>
            <a:r>
              <a:rPr lang="fr-FR" sz="3200" b="1" u="sng" dirty="0" smtClean="0">
                <a:solidFill>
                  <a:schemeClr val="accent4"/>
                </a:solidFill>
                <a:latin typeface="Arial" panose="020B0604020202020204" pitchFamily="34" charset="0"/>
                <a:cs typeface="Arial" panose="020B0604020202020204" pitchFamily="34" charset="0"/>
              </a:rPr>
              <a:t>de</a:t>
            </a:r>
            <a:r>
              <a:rPr lang="fr-FR" sz="3200" b="1" u="sng" dirty="0" smtClean="0">
                <a:solidFill>
                  <a:schemeClr val="accent4"/>
                </a:solidFill>
                <a:latin typeface="Arial" panose="020B0604020202020204" pitchFamily="34" charset="0"/>
                <a:cs typeface="Arial" panose="020B0604020202020204" pitchFamily="34" charset="0"/>
              </a:rPr>
              <a:t> </a:t>
            </a:r>
            <a:r>
              <a:rPr lang="fr-FR" sz="3200" b="1" u="sng" dirty="0" smtClean="0">
                <a:solidFill>
                  <a:schemeClr val="accent4"/>
                </a:solidFill>
                <a:latin typeface="Arial" panose="020B0604020202020204" pitchFamily="34" charset="0"/>
                <a:cs typeface="Arial" panose="020B0604020202020204" pitchFamily="34" charset="0"/>
              </a:rPr>
              <a:t>développement web</a:t>
            </a:r>
            <a:endParaRPr lang="fr-FR" sz="3200" b="1" u="sng"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863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4056845" y="605307"/>
            <a:ext cx="2524259" cy="769441"/>
          </a:xfrm>
          <a:prstGeom prst="rect">
            <a:avLst/>
          </a:prstGeom>
          <a:noFill/>
        </p:spPr>
        <p:txBody>
          <a:bodyPr wrap="square" rtlCol="0">
            <a:spAutoFit/>
          </a:bodyPr>
          <a:lstStyle/>
          <a:p>
            <a:r>
              <a:rPr lang="fr-FR" sz="4400" dirty="0" smtClean="0">
                <a:latin typeface="Times New Roman" panose="02020603050405020304" pitchFamily="18" charset="0"/>
                <a:cs typeface="Times New Roman" panose="02020603050405020304" pitchFamily="18" charset="0"/>
              </a:rPr>
              <a:t>plan</a:t>
            </a:r>
            <a:endParaRPr lang="fr-FR" sz="4400" dirty="0">
              <a:latin typeface="Times New Roman" panose="02020603050405020304" pitchFamily="18" charset="0"/>
              <a:cs typeface="Times New Roman" panose="02020603050405020304" pitchFamily="18" charset="0"/>
            </a:endParaRPr>
          </a:p>
        </p:txBody>
      </p:sp>
      <p:sp>
        <p:nvSpPr>
          <p:cNvPr id="22" name="Rectangle 21"/>
          <p:cNvSpPr/>
          <p:nvPr/>
        </p:nvSpPr>
        <p:spPr>
          <a:xfrm>
            <a:off x="1656860" y="1673111"/>
            <a:ext cx="3108544" cy="369332"/>
          </a:xfrm>
          <a:prstGeom prst="rect">
            <a:avLst/>
          </a:prstGeom>
        </p:spPr>
        <p:txBody>
          <a:bodyPr wrap="none">
            <a:spAutoFit/>
          </a:bodyPr>
          <a:lstStyle/>
          <a:p>
            <a:pPr algn="ctr"/>
            <a:r>
              <a:rPr lang="en-US" b="1" u="sng" dirty="0">
                <a:solidFill>
                  <a:srgbClr val="FF0000"/>
                </a:solidFill>
                <a:latin typeface="Times New Roman" panose="02020603050405020304" pitchFamily="18" charset="0"/>
                <a:cs typeface="Times New Roman" panose="02020603050405020304" pitchFamily="18" charset="0"/>
              </a:rPr>
              <a:t>Comment </a:t>
            </a:r>
            <a:r>
              <a:rPr lang="en-US" b="1" u="sng" dirty="0" err="1">
                <a:solidFill>
                  <a:srgbClr val="FF0000"/>
                </a:solidFill>
                <a:latin typeface="Times New Roman" panose="02020603050405020304" pitchFamily="18" charset="0"/>
                <a:cs typeface="Times New Roman" panose="02020603050405020304" pitchFamily="18" charset="0"/>
              </a:rPr>
              <a:t>fonctionne</a:t>
            </a:r>
            <a:r>
              <a:rPr lang="en-US" b="1" u="sng" dirty="0">
                <a:solidFill>
                  <a:srgbClr val="FF0000"/>
                </a:solidFill>
                <a:latin typeface="Times New Roman" panose="02020603050405020304" pitchFamily="18" charset="0"/>
                <a:cs typeface="Times New Roman" panose="02020603050405020304" pitchFamily="18" charset="0"/>
              </a:rPr>
              <a:t> le web ?</a:t>
            </a:r>
            <a:endParaRPr lang="en-US" b="1" i="0" u="sng" dirty="0">
              <a:solidFill>
                <a:srgbClr val="FF0000"/>
              </a:solidFill>
              <a:effectLst/>
              <a:latin typeface="Times New Roman" panose="02020603050405020304" pitchFamily="18" charset="0"/>
              <a:cs typeface="Times New Roman" panose="02020603050405020304" pitchFamily="18" charset="0"/>
            </a:endParaRPr>
          </a:p>
        </p:txBody>
      </p:sp>
      <p:sp>
        <p:nvSpPr>
          <p:cNvPr id="24" name="Rectangle 23"/>
          <p:cNvSpPr/>
          <p:nvPr/>
        </p:nvSpPr>
        <p:spPr>
          <a:xfrm>
            <a:off x="3056330" y="3257899"/>
            <a:ext cx="5613589" cy="369332"/>
          </a:xfrm>
          <a:prstGeom prst="rect">
            <a:avLst/>
          </a:prstGeom>
        </p:spPr>
        <p:txBody>
          <a:bodyPr wrap="none">
            <a:spAutoFit/>
          </a:bodyPr>
          <a:lstStyle/>
          <a:p>
            <a:pPr algn="ctr"/>
            <a:r>
              <a:rPr lang="fr-FR" b="1" i="1" u="sng" dirty="0">
                <a:solidFill>
                  <a:srgbClr val="FF0000"/>
                </a:solidFill>
                <a:latin typeface="Times New Roman" panose="02020603050405020304" pitchFamily="18" charset="0"/>
                <a:cs typeface="Times New Roman" panose="02020603050405020304" pitchFamily="18" charset="0"/>
              </a:rPr>
              <a:t>De quoi avez-vous besoin pour être un développeur Web?</a:t>
            </a:r>
            <a:endParaRPr lang="en-US" b="1" i="1" u="sng" dirty="0">
              <a:solidFill>
                <a:srgbClr val="FF0000"/>
              </a:solidFill>
              <a:effectLst/>
              <a:latin typeface="Times New Roman" panose="02020603050405020304" pitchFamily="18" charset="0"/>
              <a:cs typeface="Times New Roman" panose="02020603050405020304" pitchFamily="18" charset="0"/>
            </a:endParaRPr>
          </a:p>
        </p:txBody>
      </p:sp>
      <p:sp>
        <p:nvSpPr>
          <p:cNvPr id="25" name="Rectangle 24"/>
          <p:cNvSpPr/>
          <p:nvPr/>
        </p:nvSpPr>
        <p:spPr>
          <a:xfrm>
            <a:off x="3842818" y="3244333"/>
            <a:ext cx="4618601" cy="923330"/>
          </a:xfrm>
          <a:prstGeom prst="rect">
            <a:avLst/>
          </a:prstGeom>
        </p:spPr>
        <p:txBody>
          <a:bodyPr wrap="square">
            <a:spAutoFit/>
          </a:bodyPr>
          <a:lstStyle/>
          <a:p>
            <a:endParaRPr lang="en-US" b="1" i="1" u="sng" dirty="0" smtClean="0">
              <a:solidFill>
                <a:srgbClr val="FF0000"/>
              </a:solidFill>
              <a:effectLst/>
              <a:latin typeface="arial" panose="020B0604020202020204" pitchFamily="34" charset="0"/>
            </a:endParaRPr>
          </a:p>
          <a:p>
            <a:endParaRPr lang="en-US" b="1" i="1" u="sng" dirty="0">
              <a:solidFill>
                <a:srgbClr val="FF0000"/>
              </a:solidFill>
              <a:latin typeface="arial" panose="020B0604020202020204" pitchFamily="34" charset="0"/>
            </a:endParaRPr>
          </a:p>
          <a:p>
            <a:endParaRPr lang="fr-FR" b="1" i="1" u="sng" dirty="0">
              <a:solidFill>
                <a:srgbClr val="FF0000"/>
              </a:solidFill>
            </a:endParaRPr>
          </a:p>
        </p:txBody>
      </p:sp>
      <p:sp>
        <p:nvSpPr>
          <p:cNvPr id="26" name="Rectangle 25"/>
          <p:cNvSpPr/>
          <p:nvPr/>
        </p:nvSpPr>
        <p:spPr>
          <a:xfrm>
            <a:off x="4651164" y="5000221"/>
            <a:ext cx="5578771" cy="369332"/>
          </a:xfrm>
          <a:prstGeom prst="rect">
            <a:avLst/>
          </a:prstGeom>
        </p:spPr>
        <p:txBody>
          <a:bodyPr wrap="none">
            <a:spAutoFit/>
          </a:bodyPr>
          <a:lstStyle/>
          <a:p>
            <a:r>
              <a:rPr lang="fr-FR" b="1" i="1" u="sng" dirty="0">
                <a:solidFill>
                  <a:srgbClr val="FF0000"/>
                </a:solidFill>
              </a:rPr>
              <a:t>Pourquoi choisissez-vous le développement web ?</a:t>
            </a:r>
          </a:p>
        </p:txBody>
      </p:sp>
      <p:cxnSp>
        <p:nvCxnSpPr>
          <p:cNvPr id="28" name="Connecteur droit avec flèche 27"/>
          <p:cNvCxnSpPr>
            <a:endCxn id="22" idx="1"/>
          </p:cNvCxnSpPr>
          <p:nvPr/>
        </p:nvCxnSpPr>
        <p:spPr>
          <a:xfrm>
            <a:off x="0" y="1857777"/>
            <a:ext cx="16568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p:nvPr/>
        </p:nvCxnSpPr>
        <p:spPr>
          <a:xfrm>
            <a:off x="0" y="3521332"/>
            <a:ext cx="30563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p:nvPr/>
        </p:nvCxnSpPr>
        <p:spPr>
          <a:xfrm flipV="1">
            <a:off x="0" y="5196659"/>
            <a:ext cx="4651164" cy="9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a:xfrm>
            <a:off x="0" y="1857777"/>
            <a:ext cx="0" cy="33485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566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82891"/>
            <a:ext cx="7856112" cy="3539430"/>
          </a:xfrm>
          <a:prstGeom prst="rect">
            <a:avLst/>
          </a:prstGeom>
        </p:spPr>
        <p:txBody>
          <a:bodyPr wrap="square">
            <a:spAutoFit/>
          </a:bodyPr>
          <a:lstStyle/>
          <a:p>
            <a:pPr algn="just"/>
            <a:r>
              <a:rPr lang="fr-FR" sz="2800" dirty="0">
                <a:latin typeface="Times New Roman" panose="02020603050405020304" pitchFamily="18" charset="0"/>
                <a:cs typeface="Times New Roman" panose="02020603050405020304" pitchFamily="18" charset="0"/>
              </a:rPr>
              <a:t>Le navigateur Web se connecte au serveur Web et envoie une requête HTTP pour la page Web souhaitée. Le serveur Web reçoit la demande et recherche la page souhaitée. Si la page existe, le serveur Web l’envoie. Si le serveur ne trouve pas la page demandée, il enverra un message d’erreur HTTP 404</a:t>
            </a:r>
          </a:p>
          <a:p>
            <a:pPr algn="just"/>
            <a:endParaRPr lang="fr-FR" sz="2800" dirty="0">
              <a:latin typeface="Times New Roman" panose="02020603050405020304" pitchFamily="18" charset="0"/>
              <a:cs typeface="Times New Roman" panose="02020603050405020304" pitchFamily="18" charset="0"/>
            </a:endParaRP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972" y="4160547"/>
            <a:ext cx="4224338" cy="2772848"/>
          </a:xfrm>
          <a:prstGeom prst="rect">
            <a:avLst/>
          </a:prstGeom>
        </p:spPr>
      </p:pic>
      <p:sp>
        <p:nvSpPr>
          <p:cNvPr id="7" name="Rectangle 6"/>
          <p:cNvSpPr/>
          <p:nvPr/>
        </p:nvSpPr>
        <p:spPr>
          <a:xfrm rot="10800000" flipH="1" flipV="1">
            <a:off x="1371600" y="71821"/>
            <a:ext cx="6774873" cy="830997"/>
          </a:xfrm>
          <a:prstGeom prst="rect">
            <a:avLst/>
          </a:prstGeom>
        </p:spPr>
        <p:txBody>
          <a:bodyPr wrap="square">
            <a:spAutoFit/>
          </a:bodyPr>
          <a:lstStyle/>
          <a:p>
            <a:pPr algn="ctr"/>
            <a:r>
              <a:rPr lang="en-US" sz="2400" b="1" u="sng" dirty="0">
                <a:solidFill>
                  <a:srgbClr val="FF0000"/>
                </a:solidFill>
                <a:latin typeface="Times New Roman" panose="02020603050405020304" pitchFamily="18" charset="0"/>
                <a:cs typeface="Times New Roman" panose="02020603050405020304" pitchFamily="18" charset="0"/>
              </a:rPr>
              <a:t>Comment </a:t>
            </a:r>
            <a:r>
              <a:rPr lang="en-US" sz="2400" b="1" u="sng" dirty="0" err="1">
                <a:solidFill>
                  <a:srgbClr val="FF0000"/>
                </a:solidFill>
                <a:latin typeface="Times New Roman" panose="02020603050405020304" pitchFamily="18" charset="0"/>
                <a:cs typeface="Times New Roman" panose="02020603050405020304" pitchFamily="18" charset="0"/>
              </a:rPr>
              <a:t>fonctionne</a:t>
            </a:r>
            <a:r>
              <a:rPr lang="en-US" sz="2400" b="1" u="sng" dirty="0">
                <a:solidFill>
                  <a:srgbClr val="FF0000"/>
                </a:solidFill>
                <a:latin typeface="Times New Roman" panose="02020603050405020304" pitchFamily="18" charset="0"/>
                <a:cs typeface="Times New Roman" panose="02020603050405020304" pitchFamily="18" charset="0"/>
              </a:rPr>
              <a:t> </a:t>
            </a:r>
            <a:r>
              <a:rPr lang="en-US" sz="2400" b="1" u="sng" dirty="0" smtClean="0">
                <a:solidFill>
                  <a:srgbClr val="FF0000"/>
                </a:solidFill>
                <a:latin typeface="Times New Roman" panose="02020603050405020304" pitchFamily="18" charset="0"/>
                <a:cs typeface="Times New Roman" panose="02020603050405020304" pitchFamily="18" charset="0"/>
              </a:rPr>
              <a:t>le web </a:t>
            </a:r>
            <a:r>
              <a:rPr lang="en-US" sz="2400" b="1" u="sng" dirty="0">
                <a:solidFill>
                  <a:srgbClr val="FF0000"/>
                </a:solidFill>
                <a:latin typeface="Times New Roman" panose="02020603050405020304" pitchFamily="18" charset="0"/>
                <a:cs typeface="Times New Roman" panose="02020603050405020304" pitchFamily="18" charset="0"/>
              </a:rPr>
              <a:t>?</a:t>
            </a:r>
          </a:p>
          <a:p>
            <a:pPr algn="ctr"/>
            <a:r>
              <a:rPr lang="en-US" sz="2400" b="1" i="1" u="sng" dirty="0" smtClean="0">
                <a:solidFill>
                  <a:srgbClr val="FF0000"/>
                </a:solidFill>
                <a:effectLst/>
                <a:latin typeface="Times New Roman" panose="02020603050405020304" pitchFamily="18" charset="0"/>
                <a:cs typeface="Times New Roman" panose="02020603050405020304" pitchFamily="18" charset="0"/>
              </a:rPr>
              <a:t> </a:t>
            </a:r>
            <a:endParaRPr lang="en-US" sz="2400" b="1" i="0" u="sng" dirty="0">
              <a:solidFill>
                <a:srgbClr val="FF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6130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48496" y="333709"/>
            <a:ext cx="5033709" cy="646331"/>
          </a:xfrm>
          <a:prstGeom prst="rect">
            <a:avLst/>
          </a:prstGeom>
        </p:spPr>
        <p:txBody>
          <a:bodyPr wrap="square">
            <a:spAutoFit/>
          </a:bodyPr>
          <a:lstStyle/>
          <a:p>
            <a:pPr algn="ctr"/>
            <a:r>
              <a:rPr lang="fr-FR" b="1" i="1" u="sng" dirty="0">
                <a:solidFill>
                  <a:srgbClr val="FF0000"/>
                </a:solidFill>
                <a:latin typeface="Times New Roman" panose="02020603050405020304" pitchFamily="18" charset="0"/>
                <a:cs typeface="Times New Roman" panose="02020603050405020304" pitchFamily="18" charset="0"/>
              </a:rPr>
              <a:t>De quoi avez-vous besoin pour être un développeur </a:t>
            </a:r>
            <a:r>
              <a:rPr lang="fr-FR" b="1" i="1" u="sng" dirty="0" smtClean="0">
                <a:solidFill>
                  <a:srgbClr val="FF0000"/>
                </a:solidFill>
                <a:latin typeface="Times New Roman" panose="02020603050405020304" pitchFamily="18" charset="0"/>
                <a:cs typeface="Times New Roman" panose="02020603050405020304" pitchFamily="18" charset="0"/>
              </a:rPr>
              <a:t>Web</a:t>
            </a:r>
            <a:r>
              <a:rPr lang="en-US" b="1" u="sng" dirty="0">
                <a:solidFill>
                  <a:srgbClr val="FF0000"/>
                </a:solidFill>
                <a:latin typeface="Times New Roman" panose="02020603050405020304" pitchFamily="18" charset="0"/>
                <a:cs typeface="Times New Roman" panose="02020603050405020304" pitchFamily="18" charset="0"/>
              </a:rPr>
              <a:t> ?</a:t>
            </a:r>
            <a:endParaRPr lang="en-US" b="1" i="1" u="sng" dirty="0">
              <a:solidFill>
                <a:srgbClr val="FF0000"/>
              </a:solidFill>
              <a:effectLst/>
              <a:latin typeface="Times New Roman" panose="02020603050405020304" pitchFamily="18" charset="0"/>
              <a:cs typeface="Times New Roman" panose="02020603050405020304" pitchFamily="18" charset="0"/>
            </a:endParaRPr>
          </a:p>
        </p:txBody>
      </p:sp>
      <p:sp>
        <p:nvSpPr>
          <p:cNvPr id="5" name="Rectangle 4"/>
          <p:cNvSpPr/>
          <p:nvPr/>
        </p:nvSpPr>
        <p:spPr>
          <a:xfrm>
            <a:off x="296214" y="1056068"/>
            <a:ext cx="8847786" cy="2308324"/>
          </a:xfrm>
          <a:prstGeom prst="rect">
            <a:avLst/>
          </a:prstGeom>
        </p:spPr>
        <p:txBody>
          <a:bodyPr wrap="square">
            <a:spAutoFit/>
          </a:bodyPr>
          <a:lstStyle/>
          <a:p>
            <a:pPr algn="just"/>
            <a:r>
              <a:rPr lang="fr-FR" dirty="0">
                <a:solidFill>
                  <a:srgbClr val="202124"/>
                </a:solidFill>
                <a:latin typeface="arial" panose="020B0604020202020204" pitchFamily="34" charset="0"/>
              </a:rPr>
              <a:t>Un aspirant développeur Web doit d’abord terminer une formation pour développer des compétences de base en codage et en programmation. ...</a:t>
            </a:r>
          </a:p>
          <a:p>
            <a:pPr algn="just"/>
            <a:r>
              <a:rPr lang="fr-FR" dirty="0">
                <a:solidFill>
                  <a:srgbClr val="202124"/>
                </a:solidFill>
                <a:latin typeface="arial" panose="020B0604020202020204" pitchFamily="34" charset="0"/>
              </a:rPr>
              <a:t>Poursuivre un </a:t>
            </a:r>
            <a:r>
              <a:rPr lang="fr-FR" dirty="0" smtClean="0">
                <a:solidFill>
                  <a:srgbClr val="202124"/>
                </a:solidFill>
                <a:latin typeface="arial" panose="020B0604020202020204" pitchFamily="34" charset="0"/>
              </a:rPr>
              <a:t>stage Solide entant </a:t>
            </a:r>
            <a:r>
              <a:rPr lang="fr-FR" dirty="0">
                <a:solidFill>
                  <a:srgbClr val="202124"/>
                </a:solidFill>
                <a:latin typeface="arial" panose="020B0604020202020204" pitchFamily="34" charset="0"/>
              </a:rPr>
              <a:t>que nouveau développeur Web fournit une expérience de travail vitale. </a:t>
            </a:r>
          </a:p>
          <a:p>
            <a:pPr algn="just"/>
            <a:r>
              <a:rPr lang="fr-FR" dirty="0">
                <a:solidFill>
                  <a:srgbClr val="202124"/>
                </a:solidFill>
                <a:latin typeface="arial" panose="020B0604020202020204" pitchFamily="34" charset="0"/>
              </a:rPr>
              <a:t>Construisez votre portefeuille</a:t>
            </a:r>
            <a:r>
              <a:rPr lang="fr-FR" dirty="0" smtClean="0">
                <a:solidFill>
                  <a:srgbClr val="202124"/>
                </a:solidFill>
                <a:latin typeface="arial" panose="020B0604020202020204" pitchFamily="34" charset="0"/>
              </a:rPr>
              <a:t>.</a:t>
            </a:r>
            <a:endParaRPr lang="fr-FR" dirty="0">
              <a:solidFill>
                <a:srgbClr val="202124"/>
              </a:solidFill>
              <a:latin typeface="arial" panose="020B0604020202020204" pitchFamily="34" charset="0"/>
            </a:endParaRPr>
          </a:p>
          <a:p>
            <a:pPr algn="just"/>
            <a:r>
              <a:rPr lang="fr-FR" dirty="0">
                <a:solidFill>
                  <a:srgbClr val="202124"/>
                </a:solidFill>
                <a:latin typeface="arial" panose="020B0604020202020204" pitchFamily="34" charset="0"/>
              </a:rPr>
              <a:t>Obtenez une ou plusieurs certifications...</a:t>
            </a:r>
          </a:p>
          <a:p>
            <a:pPr algn="just"/>
            <a:r>
              <a:rPr lang="fr-FR" dirty="0">
                <a:solidFill>
                  <a:srgbClr val="202124"/>
                </a:solidFill>
                <a:latin typeface="arial" panose="020B0604020202020204" pitchFamily="34" charset="0"/>
              </a:rPr>
              <a:t>Créez votre CV.</a:t>
            </a:r>
          </a:p>
          <a:p>
            <a:pPr algn="just"/>
            <a:endParaRPr lang="en-US" b="0" i="0" dirty="0">
              <a:solidFill>
                <a:srgbClr val="202124"/>
              </a:solidFill>
              <a:effectLst/>
              <a:latin typeface="arial" panose="020B0604020202020204" pitchFamily="34" charset="0"/>
            </a:endParaRP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8496" y="3364392"/>
            <a:ext cx="6500067" cy="3666772"/>
          </a:xfrm>
          <a:prstGeom prst="rect">
            <a:avLst/>
          </a:prstGeom>
        </p:spPr>
      </p:pic>
    </p:spTree>
    <p:extLst>
      <p:ext uri="{BB962C8B-B14F-4D97-AF65-F5344CB8AC3E}">
        <p14:creationId xmlns:p14="http://schemas.microsoft.com/office/powerpoint/2010/main" val="152875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500"/>
                                        <p:tgtEl>
                                          <p:spTgt spid="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500"/>
                                        <p:tgtEl>
                                          <p:spTgt spid="5">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500"/>
                                        <p:tgtEl>
                                          <p:spTgt spid="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fade">
                                      <p:cBhvr>
                                        <p:cTn id="31" dur="500"/>
                                        <p:tgtEl>
                                          <p:spTgt spid="5">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500" fill="hold"/>
                                        <p:tgtEl>
                                          <p:spTgt spid="6"/>
                                        </p:tgtEl>
                                        <p:attrNameLst>
                                          <p:attrName>ppt_x</p:attrName>
                                        </p:attrNameLst>
                                      </p:cBhvr>
                                      <p:tavLst>
                                        <p:tav tm="0">
                                          <p:val>
                                            <p:strVal val="#ppt_x"/>
                                          </p:val>
                                        </p:tav>
                                        <p:tav tm="100000">
                                          <p:val>
                                            <p:strVal val="#ppt_x"/>
                                          </p:val>
                                        </p:tav>
                                      </p:tavLst>
                                    </p:anim>
                                    <p:anim calcmode="lin" valueType="num">
                                      <p:cBhvr additive="base">
                                        <p:cTn id="3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ésultat de recherche d'images pour &quot;Why did you choose to learn web development?*&quot;">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6947" y="211485"/>
            <a:ext cx="3442447" cy="215254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82317" y="2654559"/>
            <a:ext cx="7705861" cy="2215991"/>
          </a:xfrm>
          <a:prstGeom prst="rect">
            <a:avLst/>
          </a:prstGeom>
        </p:spPr>
        <p:txBody>
          <a:bodyPr wrap="square">
            <a:spAutoFit/>
          </a:bodyPr>
          <a:lstStyle/>
          <a:p>
            <a:pPr algn="just"/>
            <a:r>
              <a:rPr lang="fr-FR" sz="2000" dirty="0"/>
              <a:t>Le développement Web a un certain nombre d’avantages: un potentiel de gain élevé, des opportunités de croissance et de la flexibilité sont généralement au premier plan des préoccupations de la </a:t>
            </a:r>
            <a:r>
              <a:rPr lang="fr-FR" sz="2000" dirty="0" smtClean="0"/>
              <a:t>plupart </a:t>
            </a:r>
            <a:r>
              <a:rPr lang="fr-FR" sz="2000" dirty="0"/>
              <a:t>de ceux qui se lancent dans l’industrie. Certains des défis pour les personnes qui poursuivent le développement Web est la nature concurrentielle du marché du travail.</a:t>
            </a:r>
          </a:p>
          <a:p>
            <a:pPr algn="just"/>
            <a:endParaRPr lang="fr-FR" dirty="0"/>
          </a:p>
        </p:txBody>
      </p:sp>
      <p:sp>
        <p:nvSpPr>
          <p:cNvPr id="2" name="Rectangle 1"/>
          <p:cNvSpPr/>
          <p:nvPr/>
        </p:nvSpPr>
        <p:spPr>
          <a:xfrm>
            <a:off x="0" y="501134"/>
            <a:ext cx="5578771" cy="369332"/>
          </a:xfrm>
          <a:prstGeom prst="rect">
            <a:avLst/>
          </a:prstGeom>
        </p:spPr>
        <p:txBody>
          <a:bodyPr wrap="none">
            <a:spAutoFit/>
          </a:bodyPr>
          <a:lstStyle/>
          <a:p>
            <a:r>
              <a:rPr lang="fr-FR" b="1" i="1" u="sng" dirty="0">
                <a:solidFill>
                  <a:srgbClr val="FF0000"/>
                </a:solidFill>
              </a:rPr>
              <a:t>Pourquoi choisissez-vous le développement web ?</a:t>
            </a:r>
            <a:endParaRPr lang="fr-FR" b="1" i="1" u="sng" dirty="0">
              <a:solidFill>
                <a:srgbClr val="FF0000"/>
              </a:solidFill>
            </a:endParaRPr>
          </a:p>
        </p:txBody>
      </p:sp>
    </p:spTree>
    <p:extLst>
      <p:ext uri="{BB962C8B-B14F-4D97-AF65-F5344CB8AC3E}">
        <p14:creationId xmlns:p14="http://schemas.microsoft.com/office/powerpoint/2010/main" val="1887768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additive="base">
                                        <p:cTn id="12" dur="500" fill="hold"/>
                                        <p:tgtEl>
                                          <p:spTgt spid="1026"/>
                                        </p:tgtEl>
                                        <p:attrNameLst>
                                          <p:attrName>ppt_x</p:attrName>
                                        </p:attrNameLst>
                                      </p:cBhvr>
                                      <p:tavLst>
                                        <p:tav tm="0">
                                          <p:val>
                                            <p:strVal val="#ppt_x"/>
                                          </p:val>
                                        </p:tav>
                                        <p:tav tm="100000">
                                          <p:val>
                                            <p:strVal val="#ppt_x"/>
                                          </p:val>
                                        </p:tav>
                                      </p:tavLst>
                                    </p:anim>
                                    <p:anim calcmode="lin" valueType="num">
                                      <p:cBhvr additive="base">
                                        <p:cTn id="13"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123</TotalTime>
  <Words>233</Words>
  <Application>Microsoft Office PowerPoint</Application>
  <PresentationFormat>Grand écran</PresentationFormat>
  <Paragraphs>22</Paragraphs>
  <Slides>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5</vt:i4>
      </vt:variant>
    </vt:vector>
  </HeadingPairs>
  <TitlesOfParts>
    <vt:vector size="11" baseType="lpstr">
      <vt:lpstr>Arial</vt:lpstr>
      <vt:lpstr>Arial</vt:lpstr>
      <vt:lpstr>Times New Roman</vt:lpstr>
      <vt:lpstr>Trebuchet MS</vt:lpstr>
      <vt:lpstr>Wingdings 3</vt:lpstr>
      <vt:lpstr>Facette</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admin</dc:creator>
  <cp:lastModifiedBy>admin</cp:lastModifiedBy>
  <cp:revision>15</cp:revision>
  <dcterms:created xsi:type="dcterms:W3CDTF">2022-07-04T19:40:37Z</dcterms:created>
  <dcterms:modified xsi:type="dcterms:W3CDTF">2022-07-17T07:42:20Z</dcterms:modified>
</cp:coreProperties>
</file>