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7" r:id="rId1"/>
  </p:sldMasterIdLst>
  <p:sldIdLst>
    <p:sldId id="256" r:id="rId2"/>
    <p:sldId id="257" r:id="rId3"/>
    <p:sldId id="258" r:id="rId4"/>
    <p:sldId id="259" r:id="rId5"/>
    <p:sldId id="271" r:id="rId6"/>
    <p:sldId id="272" r:id="rId7"/>
    <p:sldId id="273" r:id="rId8"/>
    <p:sldId id="260" r:id="rId9"/>
    <p:sldId id="261" r:id="rId10"/>
    <p:sldId id="267" r:id="rId11"/>
    <p:sldId id="262" r:id="rId12"/>
    <p:sldId id="263" r:id="rId13"/>
    <p:sldId id="264" r:id="rId14"/>
    <p:sldId id="265" r:id="rId15"/>
    <p:sldId id="266" r:id="rId16"/>
    <p:sldId id="268" r:id="rId17"/>
    <p:sldId id="269" r:id="rId18"/>
    <p:sldId id="27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7/30/2024</a:t>
            </a:fld>
            <a:endParaRPr lang="en-US" dirty="0"/>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2275104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7/30/2024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1022728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7/30/2024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8498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7/30/2024</a:t>
            </a:fld>
            <a:endParaRPr lang="en-US" dirty="0"/>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2066532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7/30/2024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33592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7/30/2024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962610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7/30/2024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54919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7/30/2024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20034016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7/30/2024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672175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7/30/2024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772950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7/30/2024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984140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7/30/2024</a:t>
            </a:fld>
            <a:endParaRPr lang="en-US" dirty="0"/>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dirty="0">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dirty="0"/>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668635170"/>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42" name="Picture 41">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44" name="Rectangle 43">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46" name="Rectangle 45">
            <a:extLst>
              <a:ext uri="{FF2B5EF4-FFF2-40B4-BE49-F238E27FC236}">
                <a16:creationId xmlns:a16="http://schemas.microsoft.com/office/drawing/2014/main" id="{FBC8BBE5-981E-4B0B-9654-32B5668BFF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48" name="Group 47">
            <a:extLst>
              <a:ext uri="{FF2B5EF4-FFF2-40B4-BE49-F238E27FC236}">
                <a16:creationId xmlns:a16="http://schemas.microsoft.com/office/drawing/2014/main" id="{8ED5E97A-D21B-4AA4-83CF-DA3A380E301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0" y="0"/>
            <a:ext cx="7724071" cy="6858000"/>
            <a:chOff x="4464881" y="0"/>
            <a:chExt cx="7724071" cy="6858000"/>
          </a:xfrm>
        </p:grpSpPr>
        <p:pic>
          <p:nvPicPr>
            <p:cNvPr id="49" name="Picture 48">
              <a:extLst>
                <a:ext uri="{FF2B5EF4-FFF2-40B4-BE49-F238E27FC236}">
                  <a16:creationId xmlns:a16="http://schemas.microsoft.com/office/drawing/2014/main" id="{8AF5706D-4464-450F-93F4-853EDF68CE4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50" name="Picture 49">
              <a:extLst>
                <a:ext uri="{FF2B5EF4-FFF2-40B4-BE49-F238E27FC236}">
                  <a16:creationId xmlns:a16="http://schemas.microsoft.com/office/drawing/2014/main" id="{3E0FB244-C158-43A9-AD7A-05DC5BBF6D3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ADBD59C0-5DB0-0E41-4F1C-620CE4CDEE9C}"/>
              </a:ext>
            </a:extLst>
          </p:cNvPr>
          <p:cNvSpPr>
            <a:spLocks noGrp="1"/>
          </p:cNvSpPr>
          <p:nvPr>
            <p:ph type="ctrTitle"/>
          </p:nvPr>
        </p:nvSpPr>
        <p:spPr>
          <a:xfrm>
            <a:off x="838200" y="586992"/>
            <a:ext cx="5638800" cy="2461008"/>
          </a:xfrm>
        </p:spPr>
        <p:txBody>
          <a:bodyPr vert="horz" lIns="91440" tIns="45720" rIns="91440" bIns="45720" rtlCol="0" anchor="ctr">
            <a:normAutofit/>
          </a:bodyPr>
          <a:lstStyle/>
          <a:p>
            <a:pPr algn="l">
              <a:lnSpc>
                <a:spcPct val="90000"/>
              </a:lnSpc>
            </a:pPr>
            <a:r>
              <a:rPr lang="en-US" sz="3400" cap="none" dirty="0">
                <a:latin typeface="Times New Roman" panose="02020603050405020304" pitchFamily="18" charset="0"/>
                <a:cs typeface="Times New Roman" panose="02020603050405020304" pitchFamily="18" charset="0"/>
              </a:rPr>
              <a:t> Computer Vision and Deep Learning to Manage</a:t>
            </a:r>
            <a:br>
              <a:rPr lang="en-US" sz="3400" cap="none" dirty="0">
                <a:latin typeface="Times New Roman" panose="02020603050405020304" pitchFamily="18" charset="0"/>
                <a:cs typeface="Times New Roman" panose="02020603050405020304" pitchFamily="18" charset="0"/>
              </a:rPr>
            </a:br>
            <a:r>
              <a:rPr lang="en-US" sz="3400" cap="none" dirty="0">
                <a:latin typeface="Times New Roman" panose="02020603050405020304" pitchFamily="18" charset="0"/>
                <a:cs typeface="Times New Roman" panose="02020603050405020304" pitchFamily="18" charset="0"/>
              </a:rPr>
              <a:t> Safety in Construction: Matching Images of Unsafe</a:t>
            </a:r>
            <a:br>
              <a:rPr lang="en-US" sz="3400" cap="none" dirty="0">
                <a:latin typeface="Times New Roman" panose="02020603050405020304" pitchFamily="18" charset="0"/>
                <a:cs typeface="Times New Roman" panose="02020603050405020304" pitchFamily="18" charset="0"/>
              </a:rPr>
            </a:br>
            <a:r>
              <a:rPr lang="en-US" sz="3400" cap="none" dirty="0">
                <a:latin typeface="Times New Roman" panose="02020603050405020304" pitchFamily="18" charset="0"/>
                <a:cs typeface="Times New Roman" panose="02020603050405020304" pitchFamily="18" charset="0"/>
              </a:rPr>
              <a:t> Behavior and Semantic Rules</a:t>
            </a:r>
          </a:p>
        </p:txBody>
      </p:sp>
      <p:sp>
        <p:nvSpPr>
          <p:cNvPr id="3" name="Subtitle 2">
            <a:extLst>
              <a:ext uri="{FF2B5EF4-FFF2-40B4-BE49-F238E27FC236}">
                <a16:creationId xmlns:a16="http://schemas.microsoft.com/office/drawing/2014/main" id="{4B276044-8CD5-53DF-B1D3-F6D55488D4DC}"/>
              </a:ext>
            </a:extLst>
          </p:cNvPr>
          <p:cNvSpPr>
            <a:spLocks noGrp="1"/>
          </p:cNvSpPr>
          <p:nvPr>
            <p:ph type="subTitle" idx="1"/>
          </p:nvPr>
        </p:nvSpPr>
        <p:spPr>
          <a:xfrm>
            <a:off x="494884" y="3953645"/>
            <a:ext cx="6366164" cy="2195945"/>
          </a:xfrm>
        </p:spPr>
        <p:txBody>
          <a:bodyPr vert="horz" lIns="91440" tIns="45720" rIns="91440" bIns="45720" rtlCol="0" anchor="ctr">
            <a:normAutofit/>
          </a:bodyPr>
          <a:lstStyle/>
          <a:p>
            <a:pPr algn="l"/>
            <a:r>
              <a:rPr lang="en-US" b="1" dirty="0">
                <a:latin typeface="Times New Roman" panose="02020603050405020304" pitchFamily="18" charset="0"/>
                <a:cs typeface="Times New Roman" panose="02020603050405020304" pitchFamily="18" charset="0"/>
              </a:rPr>
              <a:t>Mentor </a:t>
            </a:r>
            <a:r>
              <a:rPr lang="en-US" dirty="0">
                <a:latin typeface="Times New Roman" panose="02020603050405020304" pitchFamily="18" charset="0"/>
                <a:cs typeface="Times New Roman" panose="02020603050405020304" pitchFamily="18" charset="0"/>
              </a:rPr>
              <a:t>:Mrs. </a:t>
            </a:r>
            <a:r>
              <a:rPr lang="en-US" dirty="0" err="1">
                <a:latin typeface="Times New Roman" panose="02020603050405020304" pitchFamily="18" charset="0"/>
                <a:cs typeface="Times New Roman" panose="02020603050405020304" pitchFamily="18" charset="0"/>
              </a:rPr>
              <a:t>P.Swathika</a:t>
            </a:r>
            <a:r>
              <a:rPr lang="en-US" dirty="0">
                <a:latin typeface="Times New Roman" panose="02020603050405020304" pitchFamily="18" charset="0"/>
                <a:cs typeface="Times New Roman" panose="02020603050405020304" pitchFamily="18" charset="0"/>
              </a:rPr>
              <a:t> , (PhD) (AP(</a:t>
            </a:r>
            <a:r>
              <a:rPr lang="en-US" dirty="0" err="1">
                <a:latin typeface="Times New Roman" panose="02020603050405020304" pitchFamily="18" charset="0"/>
                <a:cs typeface="Times New Roman" panose="02020603050405020304" pitchFamily="18" charset="0"/>
              </a:rPr>
              <a:t>Sr.G</a:t>
            </a:r>
            <a:r>
              <a:rPr lang="en-US" dirty="0">
                <a:latin typeface="Times New Roman" panose="02020603050405020304" pitchFamily="18" charset="0"/>
                <a:cs typeface="Times New Roman" panose="02020603050405020304" pitchFamily="18" charset="0"/>
              </a:rPr>
              <a:t>))</a:t>
            </a:r>
          </a:p>
          <a:p>
            <a:pPr algn="l"/>
            <a:r>
              <a:rPr lang="en-US" b="1" dirty="0">
                <a:latin typeface="Times New Roman" panose="02020603050405020304" pitchFamily="18" charset="0"/>
                <a:cs typeface="Times New Roman" panose="02020603050405020304" pitchFamily="18" charset="0"/>
              </a:rPr>
              <a:t>Team Members</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Abishek</a:t>
            </a:r>
            <a:r>
              <a:rPr lang="en-US" dirty="0">
                <a:latin typeface="Times New Roman" panose="02020603050405020304" pitchFamily="18" charset="0"/>
                <a:cs typeface="Times New Roman" panose="02020603050405020304" pitchFamily="18" charset="0"/>
              </a:rPr>
              <a:t> S (21BAD034)</a:t>
            </a:r>
          </a:p>
          <a:p>
            <a:pPr algn="l"/>
            <a:r>
              <a:rPr lang="en-US" dirty="0">
                <a:latin typeface="Times New Roman" panose="02020603050405020304" pitchFamily="18" charset="0"/>
                <a:cs typeface="Times New Roman" panose="02020603050405020304" pitchFamily="18" charset="0"/>
              </a:rPr>
              <a:t>Mohamed Aslam K (21BAD051)</a:t>
            </a:r>
          </a:p>
          <a:p>
            <a:pPr indent="-228600" algn="l">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pic>
        <p:nvPicPr>
          <p:cNvPr id="4" name="Picture 3" descr="Construction work tools">
            <a:extLst>
              <a:ext uri="{FF2B5EF4-FFF2-40B4-BE49-F238E27FC236}">
                <a16:creationId xmlns:a16="http://schemas.microsoft.com/office/drawing/2014/main" id="{10ADFFA3-3DEB-88E3-2C02-9E707AF8028B}"/>
              </a:ext>
            </a:extLst>
          </p:cNvPr>
          <p:cNvPicPr>
            <a:picLocks noChangeAspect="1"/>
          </p:cNvPicPr>
          <p:nvPr/>
        </p:nvPicPr>
        <p:blipFill>
          <a:blip r:embed="rId5"/>
          <a:srcRect l="24057" r="24055" b="-2"/>
          <a:stretch/>
        </p:blipFill>
        <p:spPr>
          <a:xfrm>
            <a:off x="6861048" y="1"/>
            <a:ext cx="5330952" cy="6858000"/>
          </a:xfrm>
          <a:prstGeom prst="rect">
            <a:avLst/>
          </a:prstGeom>
        </p:spPr>
      </p:pic>
    </p:spTree>
    <p:extLst>
      <p:ext uri="{BB962C8B-B14F-4D97-AF65-F5344CB8AC3E}">
        <p14:creationId xmlns:p14="http://schemas.microsoft.com/office/powerpoint/2010/main" val="24863343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809F2-F9A7-D5DA-4FF1-041CE65E5B28}"/>
              </a:ext>
            </a:extLst>
          </p:cNvPr>
          <p:cNvSpPr>
            <a:spLocks noGrp="1"/>
          </p:cNvSpPr>
          <p:nvPr>
            <p:ph type="title"/>
          </p:nvPr>
        </p:nvSpPr>
        <p:spPr/>
        <p:txBody>
          <a:bodyPr>
            <a:normAutofit/>
          </a:bodyPr>
          <a:lstStyle/>
          <a:p>
            <a:r>
              <a:rPr lang="en-US" sz="4000" b="1" dirty="0">
                <a:latin typeface="Times New Roman" panose="02020603050405020304" pitchFamily="18" charset="0"/>
                <a:cs typeface="Times New Roman" panose="02020603050405020304" pitchFamily="18" charset="0"/>
              </a:rPr>
              <a:t>DATASET DESCRIPTION</a:t>
            </a:r>
            <a:endParaRPr lang="en-IN" sz="4000" dirty="0"/>
          </a:p>
        </p:txBody>
      </p:sp>
      <p:sp>
        <p:nvSpPr>
          <p:cNvPr id="3" name="Content Placeholder 2">
            <a:extLst>
              <a:ext uri="{FF2B5EF4-FFF2-40B4-BE49-F238E27FC236}">
                <a16:creationId xmlns:a16="http://schemas.microsoft.com/office/drawing/2014/main" id="{B95D3F14-09E3-48B5-DF6C-DFE6B29D672D}"/>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MSCOCO Dataset</a:t>
            </a:r>
          </a:p>
          <a:p>
            <a:r>
              <a:rPr lang="en-US" dirty="0">
                <a:latin typeface="Times New Roman" panose="02020603050405020304" pitchFamily="18" charset="0"/>
                <a:cs typeface="Times New Roman" panose="02020603050405020304" pitchFamily="18" charset="0"/>
              </a:rPr>
              <a:t>Total Images: 160k Images</a:t>
            </a:r>
          </a:p>
          <a:p>
            <a:r>
              <a:rPr lang="en-US" dirty="0">
                <a:latin typeface="Times New Roman" panose="02020603050405020304" pitchFamily="18" charset="0"/>
                <a:cs typeface="Times New Roman" panose="02020603050405020304" pitchFamily="18" charset="0"/>
              </a:rPr>
              <a:t>Labels : Living and Non-Living objects (Cat , dog, Football etc.)</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509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15F26-1D2C-BBCB-21B6-660C055E3510}"/>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C17D7EB-BF08-57B7-0B7E-7B117F93667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Personal Protective Equipment</a:t>
            </a:r>
          </a:p>
          <a:p>
            <a:r>
              <a:rPr lang="en-US" dirty="0">
                <a:latin typeface="Times New Roman" panose="02020603050405020304" pitchFamily="18" charset="0"/>
                <a:cs typeface="Times New Roman" panose="02020603050405020304" pitchFamily="18" charset="0"/>
              </a:rPr>
              <a:t>Total Images: 44002</a:t>
            </a:r>
          </a:p>
          <a:p>
            <a:r>
              <a:rPr lang="en-US" dirty="0">
                <a:latin typeface="Times New Roman" panose="02020603050405020304" pitchFamily="18" charset="0"/>
                <a:cs typeface="Times New Roman" panose="02020603050405020304" pitchFamily="18" charset="0"/>
              </a:rPr>
              <a:t>Labels:</a:t>
            </a:r>
            <a:r>
              <a:rPr lang="en-IN" dirty="0">
                <a:latin typeface="Times New Roman" panose="02020603050405020304" pitchFamily="18" charset="0"/>
                <a:cs typeface="Times New Roman" panose="02020603050405020304" pitchFamily="18" charset="0"/>
              </a:rPr>
              <a:t> Goggles , Safety vest, No mask, No safety vest, Mask, Hardhat, No hard hat, Ladder, Safety cone, No Goggles </a:t>
            </a:r>
          </a:p>
          <a:p>
            <a:pPr marL="0" indent="0">
              <a:buNone/>
            </a:pPr>
            <a:r>
              <a:rPr lang="en-US" b="1" dirty="0">
                <a:latin typeface="Times New Roman" panose="02020603050405020304" pitchFamily="18" charset="0"/>
                <a:cs typeface="Times New Roman" panose="02020603050405020304" pitchFamily="18" charset="0"/>
              </a:rPr>
              <a:t>People and Ladders</a:t>
            </a:r>
          </a:p>
          <a:p>
            <a:r>
              <a:rPr lang="en-US" dirty="0">
                <a:latin typeface="Times New Roman" panose="02020603050405020304" pitchFamily="18" charset="0"/>
                <a:cs typeface="Times New Roman" panose="02020603050405020304" pitchFamily="18" charset="0"/>
              </a:rPr>
              <a:t>Total Images:974</a:t>
            </a:r>
          </a:p>
          <a:p>
            <a:r>
              <a:rPr lang="en-US" dirty="0">
                <a:latin typeface="Times New Roman" panose="02020603050405020304" pitchFamily="18" charset="0"/>
                <a:cs typeface="Times New Roman" panose="02020603050405020304" pitchFamily="18" charset="0"/>
              </a:rPr>
              <a:t>Labels: Peoples, Ladders</a:t>
            </a:r>
          </a:p>
        </p:txBody>
      </p:sp>
    </p:spTree>
    <p:extLst>
      <p:ext uri="{BB962C8B-B14F-4D97-AF65-F5344CB8AC3E}">
        <p14:creationId xmlns:p14="http://schemas.microsoft.com/office/powerpoint/2010/main" val="41939214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C4883F-3808-2CA7-D84C-6ADC2FA4783E}"/>
              </a:ext>
            </a:extLst>
          </p:cNvPr>
          <p:cNvSpPr>
            <a:spLocks noGrp="1"/>
          </p:cNvSpPr>
          <p:nvPr>
            <p:ph type="title"/>
          </p:nvPr>
        </p:nvSpPr>
        <p:spPr/>
        <p:txBody>
          <a:bodyPr>
            <a:normAutofit/>
          </a:bodyPr>
          <a:lstStyle/>
          <a:p>
            <a:r>
              <a:rPr lang="en-US" sz="3600" b="1" dirty="0"/>
              <a:t>DATASET DESCRIPTION</a:t>
            </a:r>
            <a:endParaRPr lang="en-IN" sz="3600" b="1" dirty="0"/>
          </a:p>
        </p:txBody>
      </p:sp>
      <p:sp>
        <p:nvSpPr>
          <p:cNvPr id="3" name="Content Placeholder 2">
            <a:extLst>
              <a:ext uri="{FF2B5EF4-FFF2-40B4-BE49-F238E27FC236}">
                <a16:creationId xmlns:a16="http://schemas.microsoft.com/office/drawing/2014/main" id="{937CA01D-C6B9-8051-5F32-D401725F3838}"/>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Safety Vests Computer Vision Project</a:t>
            </a:r>
          </a:p>
          <a:p>
            <a:r>
              <a:rPr lang="en-US" dirty="0">
                <a:latin typeface="Times New Roman" panose="02020603050405020304" pitchFamily="18" charset="0"/>
                <a:cs typeface="Times New Roman" panose="02020603050405020304" pitchFamily="18" charset="0"/>
              </a:rPr>
              <a:t>Total Images:3897</a:t>
            </a:r>
          </a:p>
          <a:p>
            <a:r>
              <a:rPr lang="en-US" dirty="0">
                <a:latin typeface="Times New Roman" panose="02020603050405020304" pitchFamily="18" charset="0"/>
                <a:cs typeface="Times New Roman" panose="02020603050405020304" pitchFamily="18" charset="0"/>
              </a:rPr>
              <a:t>Labels: Safety vest</a:t>
            </a:r>
          </a:p>
          <a:p>
            <a:pPr marL="0" indent="0">
              <a:buNone/>
            </a:pPr>
            <a:r>
              <a:rPr lang="en-US" b="1" dirty="0">
                <a:latin typeface="Times New Roman" panose="02020603050405020304" pitchFamily="18" charset="0"/>
                <a:cs typeface="Times New Roman" panose="02020603050405020304" pitchFamily="18" charset="0"/>
              </a:rPr>
              <a:t>Excavators Computer Vision Project</a:t>
            </a:r>
          </a:p>
          <a:p>
            <a:r>
              <a:rPr lang="en-US" dirty="0">
                <a:latin typeface="Times New Roman" panose="02020603050405020304" pitchFamily="18" charset="0"/>
                <a:cs typeface="Times New Roman" panose="02020603050405020304" pitchFamily="18" charset="0"/>
              </a:rPr>
              <a:t>Total Images:2655</a:t>
            </a:r>
          </a:p>
          <a:p>
            <a:r>
              <a:rPr lang="en-US" dirty="0">
                <a:latin typeface="Times New Roman" panose="02020603050405020304" pitchFamily="18" charset="0"/>
                <a:cs typeface="Times New Roman" panose="02020603050405020304" pitchFamily="18" charset="0"/>
              </a:rPr>
              <a:t>Labels: Excavators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032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5C798-2E3E-CA98-1013-B0A6B6B3130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183AA0-BA74-2213-60F6-E88523BA3BD5}"/>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MIT Indoor Scene Recognition Computer Vision Project</a:t>
            </a:r>
          </a:p>
          <a:p>
            <a:r>
              <a:rPr lang="en-IN" dirty="0">
                <a:latin typeface="Times New Roman" panose="02020603050405020304" pitchFamily="18" charset="0"/>
                <a:cs typeface="Times New Roman" panose="02020603050405020304" pitchFamily="18" charset="0"/>
              </a:rPr>
              <a:t>Total Images : 15571</a:t>
            </a:r>
          </a:p>
          <a:p>
            <a:r>
              <a:rPr lang="en-IN" dirty="0">
                <a:latin typeface="Times New Roman" panose="02020603050405020304" pitchFamily="18" charset="0"/>
                <a:cs typeface="Times New Roman" panose="02020603050405020304" pitchFamily="18" charset="0"/>
              </a:rPr>
              <a:t>Labels:</a:t>
            </a:r>
            <a:r>
              <a:rPr lang="en-US" dirty="0">
                <a:latin typeface="Times New Roman" panose="02020603050405020304" pitchFamily="18" charset="0"/>
                <a:cs typeface="Times New Roman" panose="02020603050405020304" pitchFamily="18" charset="0"/>
              </a:rPr>
              <a:t> Bakery , Closet , Garage , Kitchen , Mall (Includes sub-Categories).</a:t>
            </a:r>
          </a:p>
          <a:p>
            <a:pPr marL="0" indent="0">
              <a:buNone/>
            </a:pPr>
            <a:r>
              <a:rPr lang="en-IN" b="1" dirty="0">
                <a:latin typeface="Times New Roman" panose="02020603050405020304" pitchFamily="18" charset="0"/>
                <a:cs typeface="Times New Roman" panose="02020603050405020304" pitchFamily="18" charset="0"/>
              </a:rPr>
              <a:t>Construction Madness Computer Vision Project</a:t>
            </a:r>
          </a:p>
          <a:p>
            <a:r>
              <a:rPr lang="en-IN" dirty="0">
                <a:latin typeface="Times New Roman" panose="02020603050405020304" pitchFamily="18" charset="0"/>
                <a:cs typeface="Times New Roman" panose="02020603050405020304" pitchFamily="18" charset="0"/>
              </a:rPr>
              <a:t>Total Images: 692</a:t>
            </a:r>
          </a:p>
          <a:p>
            <a:r>
              <a:rPr lang="en-IN" dirty="0">
                <a:latin typeface="Times New Roman" panose="02020603050405020304" pitchFamily="18" charset="0"/>
                <a:cs typeface="Times New Roman" panose="02020603050405020304" pitchFamily="18" charset="0"/>
              </a:rPr>
              <a:t>Labels: Machinery-Base , Machinery-Whole</a:t>
            </a:r>
          </a:p>
        </p:txBody>
      </p:sp>
    </p:spTree>
    <p:extLst>
      <p:ext uri="{BB962C8B-B14F-4D97-AF65-F5344CB8AC3E}">
        <p14:creationId xmlns:p14="http://schemas.microsoft.com/office/powerpoint/2010/main" val="3887745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8C5D44-61EA-12E0-1148-DC8407F48C5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5B043C-46D7-9774-11E5-DEC430D40379}"/>
              </a:ext>
            </a:extLst>
          </p:cNvPr>
          <p:cNvSpPr>
            <a:spLocks noGrp="1"/>
          </p:cNvSpPr>
          <p:nvPr>
            <p:ph idx="1"/>
          </p:nvPr>
        </p:nvSpPr>
        <p:spPr/>
        <p:txBody>
          <a:bodyPr>
            <a:normAutofit/>
          </a:bodyPr>
          <a:lstStyle/>
          <a:p>
            <a:pPr marL="0" indent="0">
              <a:buNone/>
            </a:pPr>
            <a:r>
              <a:rPr lang="en-IN" sz="2400" b="1" dirty="0" err="1">
                <a:latin typeface="Times New Roman" panose="02020603050405020304" pitchFamily="18" charset="0"/>
                <a:cs typeface="Times New Roman" panose="02020603050405020304" pitchFamily="18" charset="0"/>
              </a:rPr>
              <a:t>Cloudworker</a:t>
            </a:r>
            <a:r>
              <a:rPr lang="en-IN" sz="2400" b="1" dirty="0">
                <a:latin typeface="Times New Roman" panose="02020603050405020304" pitchFamily="18" charset="0"/>
                <a:cs typeface="Times New Roman" panose="02020603050405020304" pitchFamily="18" charset="0"/>
              </a:rPr>
              <a:t> Computer Vision Project</a:t>
            </a:r>
          </a:p>
          <a:p>
            <a:r>
              <a:rPr lang="en-IN" sz="2400" dirty="0">
                <a:latin typeface="Times New Roman" panose="02020603050405020304" pitchFamily="18" charset="0"/>
                <a:cs typeface="Times New Roman" panose="02020603050405020304" pitchFamily="18" charset="0"/>
              </a:rPr>
              <a:t>Total Images: 1801</a:t>
            </a:r>
          </a:p>
          <a:p>
            <a:r>
              <a:rPr lang="en-IN" sz="2400" dirty="0">
                <a:latin typeface="Times New Roman" panose="02020603050405020304" pitchFamily="18" charset="0"/>
                <a:cs typeface="Times New Roman" panose="02020603050405020304" pitchFamily="18" charset="0"/>
              </a:rPr>
              <a:t>Labels: </a:t>
            </a:r>
            <a:r>
              <a:rPr lang="en-US" sz="2400" dirty="0">
                <a:latin typeface="Times New Roman" panose="02020603050405020304" pitchFamily="18" charset="0"/>
                <a:cs typeface="Times New Roman" panose="02020603050405020304" pitchFamily="18" charset="0"/>
              </a:rPr>
              <a:t>Worker without helmet, Worker without helmet climbing, worker with helmet worker with helmet climbing, worker with helmet leaning out worker with helmet step on railing, worker with helmet throwing material ,worker without helmet worker with helmet holding.</a:t>
            </a:r>
          </a:p>
          <a:p>
            <a:pPr marL="0" indent="0">
              <a:buNone/>
            </a:pPr>
            <a:r>
              <a:rPr lang="en-US" sz="2400" dirty="0">
                <a:latin typeface="Times New Roman" panose="02020603050405020304" pitchFamily="18" charset="0"/>
                <a:cs typeface="Times New Roman" panose="02020603050405020304" pitchFamily="18" charset="0"/>
              </a:rPr>
              <a:t>			</a:t>
            </a:r>
            <a:r>
              <a:rPr lang="en-US" sz="3200" b="1" dirty="0">
                <a:latin typeface="Times New Roman" panose="02020603050405020304" pitchFamily="18" charset="0"/>
                <a:cs typeface="Times New Roman" panose="02020603050405020304" pitchFamily="18" charset="0"/>
              </a:rPr>
              <a:t>(Total image dataset 227299)</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38942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E0728-BA76-42BB-CC4C-4592DC346B32}"/>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DATASET DESCRIPTION</a:t>
            </a:r>
            <a:endParaRPr lang="en-IN" sz="3600" dirty="0"/>
          </a:p>
        </p:txBody>
      </p:sp>
      <p:sp>
        <p:nvSpPr>
          <p:cNvPr id="3" name="Content Placeholder 2">
            <a:extLst>
              <a:ext uri="{FF2B5EF4-FFF2-40B4-BE49-F238E27FC236}">
                <a16:creationId xmlns:a16="http://schemas.microsoft.com/office/drawing/2014/main" id="{B9175284-F00C-AE7A-26F5-46CDB06DDB39}"/>
              </a:ext>
            </a:extLst>
          </p:cNvPr>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Safety risk dataset (Text Data)</a:t>
            </a:r>
          </a:p>
          <a:p>
            <a:r>
              <a:rPr lang="en-US" dirty="0">
                <a:latin typeface="Times New Roman" panose="02020603050405020304" pitchFamily="18" charset="0"/>
                <a:cs typeface="Times New Roman" panose="02020603050405020304" pitchFamily="18" charset="0"/>
              </a:rPr>
              <a:t>Total text: </a:t>
            </a:r>
            <a:r>
              <a:rPr lang="en-US">
                <a:latin typeface="Times New Roman" panose="02020603050405020304" pitchFamily="18" charset="0"/>
                <a:cs typeface="Times New Roman" panose="02020603050405020304" pitchFamily="18" charset="0"/>
              </a:rPr>
              <a:t>464 rules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About data: This data consist of ten columns, the first four describing the suggested treatment, and the remaining six </a:t>
            </a:r>
            <a:r>
              <a:rPr lang="en-US" dirty="0" err="1">
                <a:latin typeface="Times New Roman" panose="02020603050405020304" pitchFamily="18" charset="0"/>
                <a:cs typeface="Times New Roman" panose="02020603050405020304" pitchFamily="18" charset="0"/>
              </a:rPr>
              <a:t>characterising</a:t>
            </a:r>
            <a:r>
              <a:rPr lang="en-US" dirty="0">
                <a:latin typeface="Times New Roman" panose="02020603050405020304" pitchFamily="18" charset="0"/>
                <a:cs typeface="Times New Roman" panose="02020603050405020304" pitchFamily="18" charset="0"/>
              </a:rPr>
              <a:t> the related risk scenario.</a:t>
            </a:r>
          </a:p>
          <a:p>
            <a:endParaRPr lang="en-IN" dirty="0"/>
          </a:p>
        </p:txBody>
      </p:sp>
    </p:spTree>
    <p:extLst>
      <p:ext uri="{BB962C8B-B14F-4D97-AF65-F5344CB8AC3E}">
        <p14:creationId xmlns:p14="http://schemas.microsoft.com/office/powerpoint/2010/main" val="2207580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A124F-D062-149B-C6F2-6D86C59FFDCB}"/>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SAMPLE DATA</a:t>
            </a:r>
            <a:endParaRPr lang="en-IN" sz="3600" b="1" dirty="0">
              <a:latin typeface="Times New Roman" panose="02020603050405020304" pitchFamily="18" charset="0"/>
              <a:cs typeface="Times New Roman" panose="02020603050405020304" pitchFamily="18" charset="0"/>
            </a:endParaRPr>
          </a:p>
        </p:txBody>
      </p:sp>
      <p:pic>
        <p:nvPicPr>
          <p:cNvPr id="21" name="Content Placeholder 20" descr="A person climbing a scaffolding&#10;&#10;Description automatically generated">
            <a:extLst>
              <a:ext uri="{FF2B5EF4-FFF2-40B4-BE49-F238E27FC236}">
                <a16:creationId xmlns:a16="http://schemas.microsoft.com/office/drawing/2014/main" id="{9ADBB7AB-1BBB-59B4-6CC3-A1BDB11805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73926" y="1631462"/>
            <a:ext cx="6244394" cy="4500900"/>
          </a:xfrm>
        </p:spPr>
      </p:pic>
    </p:spTree>
    <p:extLst>
      <p:ext uri="{BB962C8B-B14F-4D97-AF65-F5344CB8AC3E}">
        <p14:creationId xmlns:p14="http://schemas.microsoft.com/office/powerpoint/2010/main" val="37524257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6237B-2F4D-0ED7-C3A7-617145173F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SAMPLE DATA</a:t>
            </a:r>
            <a:endParaRPr lang="en-IN" sz="3600" b="1" dirty="0">
              <a:latin typeface="Times New Roman" panose="02020603050405020304" pitchFamily="18" charset="0"/>
              <a:cs typeface="Times New Roman" panose="02020603050405020304" pitchFamily="18" charset="0"/>
            </a:endParaRPr>
          </a:p>
        </p:txBody>
      </p:sp>
      <p:pic>
        <p:nvPicPr>
          <p:cNvPr id="5" name="Content Placeholder 4" descr="A screenshot of a construction site&#10;&#10;Description automatically generated">
            <a:extLst>
              <a:ext uri="{FF2B5EF4-FFF2-40B4-BE49-F238E27FC236}">
                <a16:creationId xmlns:a16="http://schemas.microsoft.com/office/drawing/2014/main" id="{34888633-D693-93B8-4EF0-D7A846E2FC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26026" y="1949450"/>
            <a:ext cx="7139949" cy="4195763"/>
          </a:xfrm>
        </p:spPr>
      </p:pic>
    </p:spTree>
    <p:extLst>
      <p:ext uri="{BB962C8B-B14F-4D97-AF65-F5344CB8AC3E}">
        <p14:creationId xmlns:p14="http://schemas.microsoft.com/office/powerpoint/2010/main" val="10300852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E0F7D-573D-7C4D-B8C3-CA8D10A939C8}"/>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SAMPLE</a:t>
            </a:r>
            <a:r>
              <a:rPr lang="en-US" sz="3600" b="1" dirty="0"/>
              <a:t> DATA</a:t>
            </a:r>
            <a:endParaRPr lang="en-IN" sz="3600" b="1" dirty="0"/>
          </a:p>
        </p:txBody>
      </p:sp>
      <p:pic>
        <p:nvPicPr>
          <p:cNvPr id="5" name="Content Placeholder 4" descr="A bulldozer loading sand into a container&#10;&#10;Description automatically generated">
            <a:extLst>
              <a:ext uri="{FF2B5EF4-FFF2-40B4-BE49-F238E27FC236}">
                <a16:creationId xmlns:a16="http://schemas.microsoft.com/office/drawing/2014/main" id="{103BC6CD-4981-EBA4-C696-BB0629C5B04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57426" y="1949450"/>
            <a:ext cx="7477148" cy="4195763"/>
          </a:xfrm>
        </p:spPr>
      </p:pic>
    </p:spTree>
    <p:extLst>
      <p:ext uri="{BB962C8B-B14F-4D97-AF65-F5344CB8AC3E}">
        <p14:creationId xmlns:p14="http://schemas.microsoft.com/office/powerpoint/2010/main" val="38554063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27E23-D1BD-E9CA-397B-A7D34767C2B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CD2EE5D-F222-021F-D8B3-1267404F4638}"/>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Traditional methods use manual rules to find </a:t>
            </a:r>
            <a:r>
              <a:rPr lang="en-US" sz="2400" b="1" dirty="0">
                <a:latin typeface="Times New Roman" panose="02020603050405020304" pitchFamily="18" charset="0"/>
                <a:cs typeface="Times New Roman" panose="02020603050405020304" pitchFamily="18" charset="0"/>
              </a:rPr>
              <a:t>unsafe behavior in construction images </a:t>
            </a:r>
            <a:r>
              <a:rPr lang="en-US" sz="2400" dirty="0">
                <a:latin typeface="Times New Roman" panose="02020603050405020304" pitchFamily="18" charset="0"/>
                <a:cs typeface="Times New Roman" panose="02020603050405020304" pitchFamily="18" charset="0"/>
              </a:rPr>
              <a:t>but struggle to detect multiple unsafe acts in one image and apply the correct safety rules.</a:t>
            </a:r>
          </a:p>
          <a:p>
            <a:r>
              <a:rPr lang="en-US" sz="2400" dirty="0">
                <a:latin typeface="Times New Roman" panose="02020603050405020304" pitchFamily="18" charset="0"/>
                <a:cs typeface="Times New Roman" panose="02020603050405020304" pitchFamily="18" charset="0"/>
              </a:rPr>
              <a:t>This work introduces a computer vision and deep learning method to </a:t>
            </a:r>
            <a:r>
              <a:rPr lang="en-US" sz="2400" b="1" dirty="0">
                <a:latin typeface="Times New Roman" panose="02020603050405020304" pitchFamily="18" charset="0"/>
                <a:cs typeface="Times New Roman" panose="02020603050405020304" pitchFamily="18" charset="0"/>
              </a:rPr>
              <a:t>match images of unsafe behavior with safety rules</a:t>
            </a:r>
            <a:r>
              <a:rPr lang="en-US" sz="2400" dirty="0">
                <a:latin typeface="Times New Roman" panose="02020603050405020304" pitchFamily="18" charset="0"/>
                <a:cs typeface="Times New Roman" panose="02020603050405020304" pitchFamily="18" charset="0"/>
              </a:rPr>
              <a:t>. This method includes:</a:t>
            </a:r>
          </a:p>
          <a:p>
            <a:pPr marL="0" indent="0">
              <a:buNone/>
            </a:pPr>
            <a:r>
              <a:rPr lang="en-US" sz="2400" dirty="0">
                <a:latin typeface="Times New Roman" panose="02020603050405020304" pitchFamily="18" charset="0"/>
                <a:cs typeface="Times New Roman" panose="02020603050405020304" pitchFamily="18" charset="0"/>
              </a:rPr>
              <a:t>	1. Image feature representation.</a:t>
            </a:r>
          </a:p>
          <a:p>
            <a:pPr marL="0" indent="0">
              <a:buNone/>
            </a:pPr>
            <a:r>
              <a:rPr lang="en-US" sz="2400" dirty="0">
                <a:latin typeface="Times New Roman" panose="02020603050405020304" pitchFamily="18" charset="0"/>
                <a:cs typeface="Times New Roman" panose="02020603050405020304" pitchFamily="18" charset="0"/>
              </a:rPr>
              <a:t>	2. Safety rule feature representation.</a:t>
            </a:r>
          </a:p>
          <a:p>
            <a:pPr marL="0" indent="0">
              <a:buNone/>
            </a:pPr>
            <a:r>
              <a:rPr lang="en-US" sz="2400" dirty="0">
                <a:latin typeface="Times New Roman" panose="02020603050405020304" pitchFamily="18" charset="0"/>
                <a:cs typeface="Times New Roman" panose="02020603050405020304" pitchFamily="18" charset="0"/>
              </a:rPr>
              <a:t>	3. Feature fusion similarity to match unsafe behavior with safety rules.</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1141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0E860-B997-C930-6046-E4BD64A66927}"/>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OBJECTIVES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0368CAC-0687-8494-35B1-0D85D7593BCB}"/>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To </a:t>
            </a:r>
            <a:r>
              <a:rPr lang="en-US" b="1" dirty="0">
                <a:latin typeface="Times New Roman" panose="02020603050405020304" pitchFamily="18" charset="0"/>
                <a:cs typeface="Times New Roman" panose="02020603050405020304" pitchFamily="18" charset="0"/>
              </a:rPr>
              <a:t>enhance detection </a:t>
            </a:r>
            <a:r>
              <a:rPr lang="en-US" dirty="0">
                <a:latin typeface="Times New Roman" panose="02020603050405020304" pitchFamily="18" charset="0"/>
                <a:cs typeface="Times New Roman" panose="02020603050405020304" pitchFamily="18" charset="0"/>
              </a:rPr>
              <a:t>accuracy by integrating cross-attention between </a:t>
            </a:r>
            <a:r>
              <a:rPr lang="en-US" b="1" dirty="0">
                <a:latin typeface="Times New Roman" panose="02020603050405020304" pitchFamily="18" charset="0"/>
                <a:cs typeface="Times New Roman" panose="02020603050405020304" pitchFamily="18" charset="0"/>
              </a:rPr>
              <a:t>image features </a:t>
            </a:r>
            <a:r>
              <a:rPr lang="en-US" dirty="0">
                <a:latin typeface="Times New Roman" panose="02020603050405020304" pitchFamily="18" charset="0"/>
                <a:cs typeface="Times New Roman" panose="02020603050405020304" pitchFamily="18" charset="0"/>
              </a:rPr>
              <a:t>and </a:t>
            </a:r>
            <a:r>
              <a:rPr lang="en-US" b="1" dirty="0">
                <a:latin typeface="Times New Roman" panose="02020603050405020304" pitchFamily="18" charset="0"/>
                <a:cs typeface="Times New Roman" panose="02020603050405020304" pitchFamily="18" charset="0"/>
              </a:rPr>
              <a:t>safety rule embeddings.</a:t>
            </a:r>
          </a:p>
          <a:p>
            <a:r>
              <a:rPr lang="en-US" dirty="0">
                <a:latin typeface="Times New Roman" panose="02020603050405020304" pitchFamily="18" charset="0"/>
                <a:cs typeface="Times New Roman" panose="02020603050405020304" pitchFamily="18" charset="0"/>
              </a:rPr>
              <a:t>To utilize </a:t>
            </a:r>
            <a:r>
              <a:rPr lang="en-US" b="1" dirty="0">
                <a:latin typeface="Times New Roman" panose="02020603050405020304" pitchFamily="18" charset="0"/>
                <a:cs typeface="Times New Roman" panose="02020603050405020304" pitchFamily="18" charset="0"/>
              </a:rPr>
              <a:t>Faster R-CNN</a:t>
            </a:r>
            <a:r>
              <a:rPr lang="en-US" dirty="0">
                <a:latin typeface="Times New Roman" panose="02020603050405020304" pitchFamily="18" charset="0"/>
                <a:cs typeface="Times New Roman" panose="02020603050405020304" pitchFamily="18" charset="0"/>
              </a:rPr>
              <a:t> for extracting image features for safety monitoring</a:t>
            </a:r>
            <a:r>
              <a:rPr lang="en-US" sz="3200"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To integrate a </a:t>
            </a:r>
            <a:r>
              <a:rPr lang="en-US" b="1" dirty="0">
                <a:latin typeface="Times New Roman" panose="02020603050405020304" pitchFamily="18" charset="0"/>
                <a:cs typeface="Times New Roman" panose="02020603050405020304" pitchFamily="18" charset="0"/>
              </a:rPr>
              <a:t>GRU network </a:t>
            </a:r>
            <a:r>
              <a:rPr lang="en-US" dirty="0">
                <a:latin typeface="Times New Roman" panose="02020603050405020304" pitchFamily="18" charset="0"/>
                <a:cs typeface="Times New Roman" panose="02020603050405020304" pitchFamily="18" charset="0"/>
              </a:rPr>
              <a:t>for embedding safety rules effectively.</a:t>
            </a:r>
            <a:endParaRPr lang="en-IN" sz="4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92647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pic>
        <p:nvPicPr>
          <p:cNvPr id="31" name="Picture 30">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33" name="Rectangle 32">
            <a:extLst>
              <a:ext uri="{FF2B5EF4-FFF2-40B4-BE49-F238E27FC236}">
                <a16:creationId xmlns:a16="http://schemas.microsoft.com/office/drawing/2014/main" id="{F1174801-1395-44C5-9B00-CCAC45C05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35" name="Rectangle 34">
            <a:extLst>
              <a:ext uri="{FF2B5EF4-FFF2-40B4-BE49-F238E27FC236}">
                <a16:creationId xmlns:a16="http://schemas.microsoft.com/office/drawing/2014/main" id="{8BADB362-9771-4A3C-B9E5-6777F34C50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lumMod val="65000"/>
                  <a:lumOff val="35000"/>
                </a:schemeClr>
              </a:solidFill>
              <a:latin typeface="AvenirNext LT Pro Medium" panose="020B0504020202020204" pitchFamily="34" charset="0"/>
            </a:endParaRPr>
          </a:p>
        </p:txBody>
      </p:sp>
      <p:sp>
        <p:nvSpPr>
          <p:cNvPr id="2" name="Title 1">
            <a:extLst>
              <a:ext uri="{FF2B5EF4-FFF2-40B4-BE49-F238E27FC236}">
                <a16:creationId xmlns:a16="http://schemas.microsoft.com/office/drawing/2014/main" id="{61B66F8A-D0B4-0CC9-9DCF-C0889FB4F93F}"/>
              </a:ext>
            </a:extLst>
          </p:cNvPr>
          <p:cNvSpPr>
            <a:spLocks noGrp="1"/>
          </p:cNvSpPr>
          <p:nvPr>
            <p:ph type="title"/>
          </p:nvPr>
        </p:nvSpPr>
        <p:spPr>
          <a:xfrm>
            <a:off x="996275" y="394623"/>
            <a:ext cx="5996619" cy="2131033"/>
          </a:xfrm>
        </p:spPr>
        <p:txBody>
          <a:bodyPr vert="horz" lIns="91440" tIns="45720" rIns="91440" bIns="45720" rtlCol="0" anchor="ctr">
            <a:normAutofit/>
          </a:bodyPr>
          <a:lstStyle/>
          <a:p>
            <a:r>
              <a:rPr lang="en-US" sz="3600" b="1" dirty="0">
                <a:latin typeface="Times New Roman" panose="02020603050405020304" pitchFamily="18" charset="0"/>
                <a:cs typeface="Times New Roman" panose="02020603050405020304" pitchFamily="18" charset="0"/>
              </a:rPr>
              <a:t>SYSTEM DESIGN</a:t>
            </a:r>
          </a:p>
        </p:txBody>
      </p:sp>
      <p:grpSp>
        <p:nvGrpSpPr>
          <p:cNvPr id="37" name="Group 36">
            <a:extLst>
              <a:ext uri="{FF2B5EF4-FFF2-40B4-BE49-F238E27FC236}">
                <a16:creationId xmlns:a16="http://schemas.microsoft.com/office/drawing/2014/main" id="{644D4363-EDF7-455D-B83A-9343AD20F5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8167025" y="76200"/>
            <a:ext cx="3997615" cy="6816079"/>
            <a:chOff x="8059620" y="41922"/>
            <a:chExt cx="3997615" cy="6816077"/>
          </a:xfrm>
        </p:grpSpPr>
        <p:pic>
          <p:nvPicPr>
            <p:cNvPr id="38" name="Picture 37">
              <a:extLst>
                <a:ext uri="{FF2B5EF4-FFF2-40B4-BE49-F238E27FC236}">
                  <a16:creationId xmlns:a16="http://schemas.microsoft.com/office/drawing/2014/main" id="{264248C9-9186-4DBE-9F5D-F02133F84FF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7000"/>
              <a:extLst>
                <a:ext uri="{28A0092B-C50C-407E-A947-70E740481C1C}">
                  <a14:useLocalDpi xmlns:a14="http://schemas.microsoft.com/office/drawing/2010/main" val="0"/>
                </a:ext>
              </a:extLst>
            </a:blip>
            <a:srcRect l="22818" b="17291"/>
            <a:stretch/>
          </p:blipFill>
          <p:spPr>
            <a:xfrm flipH="1">
              <a:off x="8059620" y="1345934"/>
              <a:ext cx="3997615" cy="5512065"/>
            </a:xfrm>
            <a:prstGeom prst="rect">
              <a:avLst/>
            </a:prstGeom>
          </p:spPr>
        </p:pic>
        <p:pic>
          <p:nvPicPr>
            <p:cNvPr id="50" name="Picture 49">
              <a:extLst>
                <a:ext uri="{FF2B5EF4-FFF2-40B4-BE49-F238E27FC236}">
                  <a16:creationId xmlns:a16="http://schemas.microsoft.com/office/drawing/2014/main" id="{38935880-05FC-4BA7-B658-EB15C942352D}"/>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3">
              <a:duotone>
                <a:schemeClr val="accent6">
                  <a:shade val="45000"/>
                  <a:satMod val="135000"/>
                </a:schemeClr>
                <a:prstClr val="white"/>
              </a:duotone>
              <a:alphaModFix amt="15000"/>
              <a:extLst>
                <a:ext uri="{28A0092B-C50C-407E-A947-70E740481C1C}">
                  <a14:useLocalDpi xmlns:a14="http://schemas.microsoft.com/office/drawing/2010/main" val="0"/>
                </a:ext>
              </a:extLst>
            </a:blip>
            <a:srcRect r="40690"/>
            <a:stretch/>
          </p:blipFill>
          <p:spPr>
            <a:xfrm>
              <a:off x="8915400" y="41922"/>
              <a:ext cx="3141835" cy="6816077"/>
            </a:xfrm>
            <a:prstGeom prst="rect">
              <a:avLst/>
            </a:prstGeom>
          </p:spPr>
        </p:pic>
      </p:grpSp>
      <p:pic>
        <p:nvPicPr>
          <p:cNvPr id="7" name="Picture 6">
            <a:extLst>
              <a:ext uri="{FF2B5EF4-FFF2-40B4-BE49-F238E27FC236}">
                <a16:creationId xmlns:a16="http://schemas.microsoft.com/office/drawing/2014/main" id="{0A1F4849-AF36-0442-EB8F-F82E2B35FF86}"/>
              </a:ext>
            </a:extLst>
          </p:cNvPr>
          <p:cNvPicPr>
            <a:picLocks noChangeAspect="1"/>
          </p:cNvPicPr>
          <p:nvPr/>
        </p:nvPicPr>
        <p:blipFill>
          <a:blip r:embed="rId4"/>
          <a:stretch>
            <a:fillRect/>
          </a:stretch>
        </p:blipFill>
        <p:spPr>
          <a:xfrm>
            <a:off x="6842065" y="2601842"/>
            <a:ext cx="5179237" cy="3138825"/>
          </a:xfrm>
          <a:prstGeom prst="rect">
            <a:avLst/>
          </a:prstGeom>
        </p:spPr>
      </p:pic>
      <p:pic>
        <p:nvPicPr>
          <p:cNvPr id="5" name="Content Placeholder 4">
            <a:extLst>
              <a:ext uri="{FF2B5EF4-FFF2-40B4-BE49-F238E27FC236}">
                <a16:creationId xmlns:a16="http://schemas.microsoft.com/office/drawing/2014/main" id="{173C7010-99E5-60F9-7C0C-6CA57D399DAC}"/>
              </a:ext>
            </a:extLst>
          </p:cNvPr>
          <p:cNvPicPr>
            <a:picLocks noGrp="1" noChangeAspect="1"/>
          </p:cNvPicPr>
          <p:nvPr>
            <p:ph idx="1"/>
          </p:nvPr>
        </p:nvPicPr>
        <p:blipFill>
          <a:blip r:embed="rId5"/>
          <a:stretch>
            <a:fillRect/>
          </a:stretch>
        </p:blipFill>
        <p:spPr>
          <a:xfrm>
            <a:off x="726868" y="2601843"/>
            <a:ext cx="5687307" cy="3138824"/>
          </a:xfrm>
          <a:prstGeom prst="rect">
            <a:avLst/>
          </a:prstGeom>
        </p:spPr>
      </p:pic>
    </p:spTree>
    <p:extLst>
      <p:ext uri="{BB962C8B-B14F-4D97-AF65-F5344CB8AC3E}">
        <p14:creationId xmlns:p14="http://schemas.microsoft.com/office/powerpoint/2010/main" val="344365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5D338-DBD3-73EC-EA08-8774FF4387D9}"/>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a:t>
            </a:r>
            <a:r>
              <a:rPr lang="en-IN" sz="3600" b="1" dirty="0">
                <a:latin typeface="Times New Roman" panose="02020603050405020304" pitchFamily="18" charset="0"/>
                <a:cs typeface="Times New Roman" panose="02020603050405020304" pitchFamily="18" charset="0"/>
              </a:rPr>
              <a:t>ORKING</a:t>
            </a:r>
          </a:p>
        </p:txBody>
      </p:sp>
      <p:sp>
        <p:nvSpPr>
          <p:cNvPr id="3" name="Content Placeholder 2">
            <a:extLst>
              <a:ext uri="{FF2B5EF4-FFF2-40B4-BE49-F238E27FC236}">
                <a16:creationId xmlns:a16="http://schemas.microsoft.com/office/drawing/2014/main" id="{0908323E-D065-3FB8-006F-93E2F69F7139}"/>
              </a:ext>
            </a:extLst>
          </p:cNvPr>
          <p:cNvSpPr>
            <a:spLocks noGrp="1"/>
          </p:cNvSpPr>
          <p:nvPr>
            <p:ph idx="1"/>
          </p:nvPr>
        </p:nvSpPr>
        <p:spPr/>
        <p:txBody>
          <a:bodyPr/>
          <a:lstStyle/>
          <a:p>
            <a:pPr marL="0" indent="0">
              <a:buNone/>
            </a:pPr>
            <a:r>
              <a:rPr lang="en-US" sz="2800" b="1" dirty="0">
                <a:latin typeface="Times New Roman" panose="02020603050405020304" pitchFamily="18" charset="0"/>
                <a:cs typeface="Times New Roman" panose="02020603050405020304" pitchFamily="18" charset="0"/>
              </a:rPr>
              <a:t>Image feature representation:</a:t>
            </a:r>
          </a:p>
          <a:p>
            <a:r>
              <a:rPr lang="en-US" sz="2400" dirty="0">
                <a:latin typeface="Times New Roman" panose="02020603050405020304" pitchFamily="18" charset="0"/>
                <a:cs typeface="Times New Roman" panose="02020603050405020304" pitchFamily="18" charset="0"/>
              </a:rPr>
              <a:t>The input image is first fed into the ResNet-101 network to extract image feature maps. </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09353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16301-E90F-AF8F-A464-2908228507D1}"/>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2536BAD-4775-C092-EE06-E4078FCC3A81}"/>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Safety Rules Features Representation</a:t>
            </a:r>
          </a:p>
        </p:txBody>
      </p:sp>
    </p:spTree>
    <p:extLst>
      <p:ext uri="{BB962C8B-B14F-4D97-AF65-F5344CB8AC3E}">
        <p14:creationId xmlns:p14="http://schemas.microsoft.com/office/powerpoint/2010/main" val="2889310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C3A25-E449-6ECA-F761-DECBEE97A133}"/>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WORKING</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4C7EB26-590A-65C3-8C84-25AD184858C1}"/>
              </a:ext>
            </a:extLst>
          </p:cNvPr>
          <p:cNvSpPr>
            <a:spLocks noGrp="1"/>
          </p:cNvSpPr>
          <p:nvPr>
            <p:ph idx="1"/>
          </p:nvPr>
        </p:nvSpPr>
        <p:spPr/>
        <p:txBody>
          <a:bodyPr/>
          <a:lstStyle/>
          <a:p>
            <a:r>
              <a:rPr lang="en-IN" b="1" dirty="0">
                <a:latin typeface="Times New Roman" panose="02020603050405020304" pitchFamily="18" charset="0"/>
                <a:cs typeface="Times New Roman" panose="02020603050405020304" pitchFamily="18" charset="0"/>
              </a:rPr>
              <a:t>Feature Fusion Similarity</a:t>
            </a:r>
          </a:p>
        </p:txBody>
      </p:sp>
    </p:spTree>
    <p:extLst>
      <p:ext uri="{BB962C8B-B14F-4D97-AF65-F5344CB8AC3E}">
        <p14:creationId xmlns:p14="http://schemas.microsoft.com/office/powerpoint/2010/main" val="875967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E7AEA-E570-213B-9590-01C38D8DE4BE}"/>
              </a:ext>
            </a:extLst>
          </p:cNvPr>
          <p:cNvSpPr>
            <a:spLocks noGrp="1"/>
          </p:cNvSpPr>
          <p:nvPr>
            <p:ph type="title"/>
          </p:nvPr>
        </p:nvSpPr>
        <p:spPr/>
        <p:txBody>
          <a:bodyPr/>
          <a:lstStyle/>
          <a:p>
            <a:r>
              <a:rPr lang="en-US" dirty="0"/>
              <a:t>BLOCK DIAGRAM</a:t>
            </a:r>
            <a:endParaRPr lang="en-IN" dirty="0"/>
          </a:p>
        </p:txBody>
      </p:sp>
      <p:sp>
        <p:nvSpPr>
          <p:cNvPr id="6" name="Content Placeholder 5">
            <a:extLst>
              <a:ext uri="{FF2B5EF4-FFF2-40B4-BE49-F238E27FC236}">
                <a16:creationId xmlns:a16="http://schemas.microsoft.com/office/drawing/2014/main" id="{5FC05A65-9738-F698-8EC0-F1BF804943DD}"/>
              </a:ext>
            </a:extLst>
          </p:cNvPr>
          <p:cNvSpPr>
            <a:spLocks noGrp="1"/>
          </p:cNvSpPr>
          <p:nvPr>
            <p:ph idx="1"/>
          </p:nvPr>
        </p:nvSpPr>
        <p:spPr/>
        <p:txBody>
          <a:bodyPr/>
          <a:lstStyle/>
          <a:p>
            <a:endParaRPr lang="en-IN" dirty="0"/>
          </a:p>
        </p:txBody>
      </p:sp>
      <p:pic>
        <p:nvPicPr>
          <p:cNvPr id="1030" name="Picture 6">
            <a:extLst>
              <a:ext uri="{FF2B5EF4-FFF2-40B4-BE49-F238E27FC236}">
                <a16:creationId xmlns:a16="http://schemas.microsoft.com/office/drawing/2014/main" id="{48571E1B-854B-5174-9D49-C5B4AC45EC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 y="2615184"/>
            <a:ext cx="11530584" cy="20164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006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F8A2C-E383-A930-3376-3EFF23819A0E}"/>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PROJECT OVERVIEW</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009C426-8A86-3392-E50D-DE81DD6A8E18}"/>
              </a:ext>
            </a:extLst>
          </p:cNvPr>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1. Extract safety rules using GRU for better understanding of safety rules.</a:t>
            </a:r>
          </a:p>
          <a:p>
            <a:pPr marL="0" indent="0">
              <a:buNone/>
            </a:pPr>
            <a:r>
              <a:rPr lang="en-US" dirty="0">
                <a:latin typeface="Times New Roman" panose="02020603050405020304" pitchFamily="18" charset="0"/>
                <a:cs typeface="Times New Roman" panose="02020603050405020304" pitchFamily="18" charset="0"/>
              </a:rPr>
              <a:t>2. Employ Faster R-CNN to extract detailed features from construction site images.</a:t>
            </a:r>
          </a:p>
          <a:p>
            <a:pPr marL="0" indent="0">
              <a:buNone/>
            </a:pPr>
            <a:r>
              <a:rPr lang="en-US" dirty="0">
                <a:latin typeface="Times New Roman" panose="02020603050405020304" pitchFamily="18" charset="0"/>
                <a:cs typeface="Times New Roman" panose="02020603050405020304" pitchFamily="18" charset="0"/>
              </a:rPr>
              <a:t>3. Fuse safety rule embeddings and image features using cross-attention mechanisms.</a:t>
            </a:r>
          </a:p>
          <a:p>
            <a:pPr marL="0" indent="0">
              <a:buNone/>
            </a:pPr>
            <a:r>
              <a:rPr lang="en-US" dirty="0">
                <a:latin typeface="Times New Roman" panose="02020603050405020304" pitchFamily="18" charset="0"/>
                <a:cs typeface="Times New Roman" panose="02020603050405020304" pitchFamily="18" charset="0"/>
              </a:rPr>
              <a:t>4. Enhance detection accuracy of unsafe behaviors on construction sites.</a:t>
            </a:r>
          </a:p>
          <a:p>
            <a:pPr marL="0" indent="0">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32432544"/>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otalTime>302</TotalTime>
  <Words>521</Words>
  <Application>Microsoft Office PowerPoint</Application>
  <PresentationFormat>Widescreen</PresentationFormat>
  <Paragraphs>65</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Avenir Next LT Pro</vt:lpstr>
      <vt:lpstr>AvenirNext LT Pro Medium</vt:lpstr>
      <vt:lpstr>Sabon Next LT</vt:lpstr>
      <vt:lpstr>Times New Roman</vt:lpstr>
      <vt:lpstr>DappledVTI</vt:lpstr>
      <vt:lpstr> Computer Vision and Deep Learning to Manage  Safety in Construction: Matching Images of Unsafe  Behavior and Semantic Rules</vt:lpstr>
      <vt:lpstr>ABSTRACT</vt:lpstr>
      <vt:lpstr>OBJECTIVES</vt:lpstr>
      <vt:lpstr>SYSTEM DESIGN</vt:lpstr>
      <vt:lpstr>WORKING</vt:lpstr>
      <vt:lpstr>WORKING</vt:lpstr>
      <vt:lpstr>WORKING</vt:lpstr>
      <vt:lpstr>BLOCK DIAGRAM</vt:lpstr>
      <vt:lpstr>PROJECT OVERVIEW</vt:lpstr>
      <vt:lpstr>DATASET DESCRIPTION</vt:lpstr>
      <vt:lpstr>DATASET DESCRIPTION</vt:lpstr>
      <vt:lpstr>DATASET DESCRIPTION</vt:lpstr>
      <vt:lpstr>DATASET DESCRIPTION</vt:lpstr>
      <vt:lpstr>DATASET DESCRIPTION</vt:lpstr>
      <vt:lpstr>DATASET DESCRIPTION</vt:lpstr>
      <vt:lpstr>SAMPLE DATA</vt:lpstr>
      <vt:lpstr>SAMPLE DATA</vt:lpstr>
      <vt:lpstr>SAMPLE DATA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Mohamed Aslam</dc:creator>
  <cp:lastModifiedBy>Mohamed Aslam</cp:lastModifiedBy>
  <cp:revision>15</cp:revision>
  <dcterms:created xsi:type="dcterms:W3CDTF">2024-07-16T14:14:02Z</dcterms:created>
  <dcterms:modified xsi:type="dcterms:W3CDTF">2024-07-30T05:57:37Z</dcterms:modified>
</cp:coreProperties>
</file>