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58" r:id="rId4"/>
    <p:sldId id="259" r:id="rId5"/>
    <p:sldId id="271" r:id="rId6"/>
    <p:sldId id="274" r:id="rId7"/>
    <p:sldId id="272" r:id="rId8"/>
    <p:sldId id="273" r:id="rId9"/>
    <p:sldId id="260" r:id="rId10"/>
    <p:sldId id="261" r:id="rId11"/>
    <p:sldId id="275" r:id="rId12"/>
    <p:sldId id="276" r:id="rId13"/>
    <p:sldId id="277" r:id="rId14"/>
    <p:sldId id="278" r:id="rId15"/>
    <p:sldId id="279" r:id="rId16"/>
    <p:sldId id="280" r:id="rId17"/>
    <p:sldId id="267" r:id="rId18"/>
    <p:sldId id="262" r:id="rId19"/>
    <p:sldId id="263" r:id="rId20"/>
    <p:sldId id="264" r:id="rId21"/>
    <p:sldId id="265" r:id="rId22"/>
    <p:sldId id="266" r:id="rId23"/>
    <p:sldId id="269"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7E34E29-3005-48B0-AE44-223BE0E05047}">
          <p14:sldIdLst>
            <p14:sldId id="256"/>
            <p14:sldId id="257"/>
            <p14:sldId id="258"/>
            <p14:sldId id="259"/>
            <p14:sldId id="271"/>
            <p14:sldId id="274"/>
            <p14:sldId id="272"/>
            <p14:sldId id="273"/>
            <p14:sldId id="260"/>
            <p14:sldId id="261"/>
          </p14:sldIdLst>
        </p14:section>
        <p14:section name="Untitled Section" id="{97FF9252-5809-41B4-804D-618CCC9BE840}">
          <p14:sldIdLst>
            <p14:sldId id="275"/>
            <p14:sldId id="276"/>
            <p14:sldId id="277"/>
            <p14:sldId id="278"/>
            <p14:sldId id="279"/>
            <p14:sldId id="280"/>
            <p14:sldId id="267"/>
            <p14:sldId id="262"/>
            <p14:sldId id="263"/>
            <p14:sldId id="264"/>
            <p14:sldId id="265"/>
            <p14:sldId id="266"/>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432875-D77C-427B-BE43-81B07622009D}" type="doc">
      <dgm:prSet loTypeId="urn:microsoft.com/office/officeart/2005/8/layout/vList5" loCatId="list" qsTypeId="urn:microsoft.com/office/officeart/2005/8/quickstyle/simple4" qsCatId="simple" csTypeId="urn:microsoft.com/office/officeart/2005/8/colors/accent1_2" csCatId="accent1"/>
      <dgm:spPr/>
      <dgm:t>
        <a:bodyPr/>
        <a:lstStyle/>
        <a:p>
          <a:endParaRPr lang="en-IN"/>
        </a:p>
      </dgm:t>
    </dgm:pt>
    <dgm:pt modelId="{988D450C-C124-4CCF-B3ED-3E4982D90DC2}">
      <dgm:prSet/>
      <dgm:spPr/>
      <dgm:t>
        <a:bodyPr/>
        <a:lstStyle/>
        <a:p>
          <a:r>
            <a:rPr lang="en-US"/>
            <a:t>1. Image feature representation (Faster R-CNN).</a:t>
          </a:r>
          <a:endParaRPr lang="en-IN"/>
        </a:p>
      </dgm:t>
    </dgm:pt>
    <dgm:pt modelId="{41C2FFF3-6582-45C4-AAAF-E47AC595FAE2}" type="parTrans" cxnId="{2DF1164D-AE1C-44BB-A923-59E76C35BB6A}">
      <dgm:prSet/>
      <dgm:spPr/>
      <dgm:t>
        <a:bodyPr/>
        <a:lstStyle/>
        <a:p>
          <a:endParaRPr lang="en-IN"/>
        </a:p>
      </dgm:t>
    </dgm:pt>
    <dgm:pt modelId="{35AEF3FB-8AE5-462D-9B5E-D3473F8000FF}" type="sibTrans" cxnId="{2DF1164D-AE1C-44BB-A923-59E76C35BB6A}">
      <dgm:prSet/>
      <dgm:spPr/>
      <dgm:t>
        <a:bodyPr/>
        <a:lstStyle/>
        <a:p>
          <a:endParaRPr lang="en-IN"/>
        </a:p>
      </dgm:t>
    </dgm:pt>
    <dgm:pt modelId="{1466C1EF-4549-485D-97FD-9BBE4A60114F}">
      <dgm:prSet/>
      <dgm:spPr/>
      <dgm:t>
        <a:bodyPr/>
        <a:lstStyle/>
        <a:p>
          <a:r>
            <a:rPr lang="en-US"/>
            <a:t>2. Safety rule feature representation (GRU).</a:t>
          </a:r>
          <a:endParaRPr lang="en-IN"/>
        </a:p>
      </dgm:t>
    </dgm:pt>
    <dgm:pt modelId="{1637AD1E-038E-427F-A3A0-47306AA058E7}" type="parTrans" cxnId="{08391F8A-5775-46F6-B7F6-08C8758EEF10}">
      <dgm:prSet/>
      <dgm:spPr/>
      <dgm:t>
        <a:bodyPr/>
        <a:lstStyle/>
        <a:p>
          <a:endParaRPr lang="en-IN"/>
        </a:p>
      </dgm:t>
    </dgm:pt>
    <dgm:pt modelId="{413AE484-4AB2-448C-90CF-715347DA1DA1}" type="sibTrans" cxnId="{08391F8A-5775-46F6-B7F6-08C8758EEF10}">
      <dgm:prSet/>
      <dgm:spPr/>
      <dgm:t>
        <a:bodyPr/>
        <a:lstStyle/>
        <a:p>
          <a:endParaRPr lang="en-IN"/>
        </a:p>
      </dgm:t>
    </dgm:pt>
    <dgm:pt modelId="{E152F1E4-5B8B-40C6-850C-5376EB042187}">
      <dgm:prSet/>
      <dgm:spPr/>
      <dgm:t>
        <a:bodyPr/>
        <a:lstStyle/>
        <a:p>
          <a:r>
            <a:rPr lang="en-US"/>
            <a:t>3. </a:t>
          </a:r>
          <a:r>
            <a:rPr lang="en-IN"/>
            <a:t>Feature fusion similarity (SCAN).</a:t>
          </a:r>
        </a:p>
      </dgm:t>
    </dgm:pt>
    <dgm:pt modelId="{984AA822-6866-446A-9615-F6BC4C554C5B}" type="parTrans" cxnId="{8746B737-0691-4A6B-9461-4F3F0E389F8C}">
      <dgm:prSet/>
      <dgm:spPr/>
      <dgm:t>
        <a:bodyPr/>
        <a:lstStyle/>
        <a:p>
          <a:endParaRPr lang="en-IN"/>
        </a:p>
      </dgm:t>
    </dgm:pt>
    <dgm:pt modelId="{72846867-E30D-4506-8E5E-EF6DAE431B9A}" type="sibTrans" cxnId="{8746B737-0691-4A6B-9461-4F3F0E389F8C}">
      <dgm:prSet/>
      <dgm:spPr/>
      <dgm:t>
        <a:bodyPr/>
        <a:lstStyle/>
        <a:p>
          <a:endParaRPr lang="en-IN"/>
        </a:p>
      </dgm:t>
    </dgm:pt>
    <dgm:pt modelId="{906365E5-FE6C-4D07-AC4C-F9E2F3ECEDAD}" type="pres">
      <dgm:prSet presAssocID="{39432875-D77C-427B-BE43-81B07622009D}" presName="Name0" presStyleCnt="0">
        <dgm:presLayoutVars>
          <dgm:dir/>
          <dgm:animLvl val="lvl"/>
          <dgm:resizeHandles val="exact"/>
        </dgm:presLayoutVars>
      </dgm:prSet>
      <dgm:spPr/>
    </dgm:pt>
    <dgm:pt modelId="{5F98F9C8-2A5B-4536-A990-C8AD9D693C8A}" type="pres">
      <dgm:prSet presAssocID="{988D450C-C124-4CCF-B3ED-3E4982D90DC2}" presName="linNode" presStyleCnt="0"/>
      <dgm:spPr/>
    </dgm:pt>
    <dgm:pt modelId="{4A8DB17D-09FE-4C6A-AA98-5C841ECE99A9}" type="pres">
      <dgm:prSet presAssocID="{988D450C-C124-4CCF-B3ED-3E4982D90DC2}" presName="parentText" presStyleLbl="node1" presStyleIdx="0" presStyleCnt="3">
        <dgm:presLayoutVars>
          <dgm:chMax val="1"/>
          <dgm:bulletEnabled val="1"/>
        </dgm:presLayoutVars>
      </dgm:prSet>
      <dgm:spPr/>
    </dgm:pt>
    <dgm:pt modelId="{72DF4CF2-8105-4E48-A3C5-9F4877055CEC}" type="pres">
      <dgm:prSet presAssocID="{35AEF3FB-8AE5-462D-9B5E-D3473F8000FF}" presName="sp" presStyleCnt="0"/>
      <dgm:spPr/>
    </dgm:pt>
    <dgm:pt modelId="{F1A43E22-AB18-4C2E-B9B0-D2A342591EA9}" type="pres">
      <dgm:prSet presAssocID="{1466C1EF-4549-485D-97FD-9BBE4A60114F}" presName="linNode" presStyleCnt="0"/>
      <dgm:spPr/>
    </dgm:pt>
    <dgm:pt modelId="{71886D5D-5C2D-419C-9107-00C0CE10EFDF}" type="pres">
      <dgm:prSet presAssocID="{1466C1EF-4549-485D-97FD-9BBE4A60114F}" presName="parentText" presStyleLbl="node1" presStyleIdx="1" presStyleCnt="3">
        <dgm:presLayoutVars>
          <dgm:chMax val="1"/>
          <dgm:bulletEnabled val="1"/>
        </dgm:presLayoutVars>
      </dgm:prSet>
      <dgm:spPr/>
    </dgm:pt>
    <dgm:pt modelId="{69D92330-1248-4B1C-8A91-081FBEC3067A}" type="pres">
      <dgm:prSet presAssocID="{413AE484-4AB2-448C-90CF-715347DA1DA1}" presName="sp" presStyleCnt="0"/>
      <dgm:spPr/>
    </dgm:pt>
    <dgm:pt modelId="{D6039A29-2385-4066-A1A1-64C9C9E916CB}" type="pres">
      <dgm:prSet presAssocID="{E152F1E4-5B8B-40C6-850C-5376EB042187}" presName="linNode" presStyleCnt="0"/>
      <dgm:spPr/>
    </dgm:pt>
    <dgm:pt modelId="{D81A7CB5-54AB-4D49-9CE3-3693FA8FF33E}" type="pres">
      <dgm:prSet presAssocID="{E152F1E4-5B8B-40C6-850C-5376EB042187}" presName="parentText" presStyleLbl="node1" presStyleIdx="2" presStyleCnt="3">
        <dgm:presLayoutVars>
          <dgm:chMax val="1"/>
          <dgm:bulletEnabled val="1"/>
        </dgm:presLayoutVars>
      </dgm:prSet>
      <dgm:spPr/>
    </dgm:pt>
  </dgm:ptLst>
  <dgm:cxnLst>
    <dgm:cxn modelId="{8C7B3537-121A-4B3A-9677-D0D1A4BD4B64}" type="presOf" srcId="{E152F1E4-5B8B-40C6-850C-5376EB042187}" destId="{D81A7CB5-54AB-4D49-9CE3-3693FA8FF33E}" srcOrd="0" destOrd="0" presId="urn:microsoft.com/office/officeart/2005/8/layout/vList5"/>
    <dgm:cxn modelId="{8746B737-0691-4A6B-9461-4F3F0E389F8C}" srcId="{39432875-D77C-427B-BE43-81B07622009D}" destId="{E152F1E4-5B8B-40C6-850C-5376EB042187}" srcOrd="2" destOrd="0" parTransId="{984AA822-6866-446A-9615-F6BC4C554C5B}" sibTransId="{72846867-E30D-4506-8E5E-EF6DAE431B9A}"/>
    <dgm:cxn modelId="{94FF4E42-A2B3-47A1-9426-EA87FC01B47F}" type="presOf" srcId="{1466C1EF-4549-485D-97FD-9BBE4A60114F}" destId="{71886D5D-5C2D-419C-9107-00C0CE10EFDF}" srcOrd="0" destOrd="0" presId="urn:microsoft.com/office/officeart/2005/8/layout/vList5"/>
    <dgm:cxn modelId="{2DF1164D-AE1C-44BB-A923-59E76C35BB6A}" srcId="{39432875-D77C-427B-BE43-81B07622009D}" destId="{988D450C-C124-4CCF-B3ED-3E4982D90DC2}" srcOrd="0" destOrd="0" parTransId="{41C2FFF3-6582-45C4-AAAF-E47AC595FAE2}" sibTransId="{35AEF3FB-8AE5-462D-9B5E-D3473F8000FF}"/>
    <dgm:cxn modelId="{08391F8A-5775-46F6-B7F6-08C8758EEF10}" srcId="{39432875-D77C-427B-BE43-81B07622009D}" destId="{1466C1EF-4549-485D-97FD-9BBE4A60114F}" srcOrd="1" destOrd="0" parTransId="{1637AD1E-038E-427F-A3A0-47306AA058E7}" sibTransId="{413AE484-4AB2-448C-90CF-715347DA1DA1}"/>
    <dgm:cxn modelId="{AE798AE0-9251-4B8D-A065-21C368097BE5}" type="presOf" srcId="{988D450C-C124-4CCF-B3ED-3E4982D90DC2}" destId="{4A8DB17D-09FE-4C6A-AA98-5C841ECE99A9}" srcOrd="0" destOrd="0" presId="urn:microsoft.com/office/officeart/2005/8/layout/vList5"/>
    <dgm:cxn modelId="{B52BAAE3-6713-4073-8A20-6CF99EBC1171}" type="presOf" srcId="{39432875-D77C-427B-BE43-81B07622009D}" destId="{906365E5-FE6C-4D07-AC4C-F9E2F3ECEDAD}" srcOrd="0" destOrd="0" presId="urn:microsoft.com/office/officeart/2005/8/layout/vList5"/>
    <dgm:cxn modelId="{8A6ED066-7BC3-4E2F-A092-2255978EC42B}" type="presParOf" srcId="{906365E5-FE6C-4D07-AC4C-F9E2F3ECEDAD}" destId="{5F98F9C8-2A5B-4536-A990-C8AD9D693C8A}" srcOrd="0" destOrd="0" presId="urn:microsoft.com/office/officeart/2005/8/layout/vList5"/>
    <dgm:cxn modelId="{D5C9F85D-A727-43B1-9068-895242D13B44}" type="presParOf" srcId="{5F98F9C8-2A5B-4536-A990-C8AD9D693C8A}" destId="{4A8DB17D-09FE-4C6A-AA98-5C841ECE99A9}" srcOrd="0" destOrd="0" presId="urn:microsoft.com/office/officeart/2005/8/layout/vList5"/>
    <dgm:cxn modelId="{87B50D72-01E9-49D4-A66C-68CE895A42DD}" type="presParOf" srcId="{906365E5-FE6C-4D07-AC4C-F9E2F3ECEDAD}" destId="{72DF4CF2-8105-4E48-A3C5-9F4877055CEC}" srcOrd="1" destOrd="0" presId="urn:microsoft.com/office/officeart/2005/8/layout/vList5"/>
    <dgm:cxn modelId="{F218CBAF-C2C1-485C-9765-C1C0B2875AAD}" type="presParOf" srcId="{906365E5-FE6C-4D07-AC4C-F9E2F3ECEDAD}" destId="{F1A43E22-AB18-4C2E-B9B0-D2A342591EA9}" srcOrd="2" destOrd="0" presId="urn:microsoft.com/office/officeart/2005/8/layout/vList5"/>
    <dgm:cxn modelId="{A8184AE1-7A0D-4DD5-87E0-DCF1826D2FB3}" type="presParOf" srcId="{F1A43E22-AB18-4C2E-B9B0-D2A342591EA9}" destId="{71886D5D-5C2D-419C-9107-00C0CE10EFDF}" srcOrd="0" destOrd="0" presId="urn:microsoft.com/office/officeart/2005/8/layout/vList5"/>
    <dgm:cxn modelId="{0F4BF8BB-A6C9-4531-BEA9-58B503482986}" type="presParOf" srcId="{906365E5-FE6C-4D07-AC4C-F9E2F3ECEDAD}" destId="{69D92330-1248-4B1C-8A91-081FBEC3067A}" srcOrd="3" destOrd="0" presId="urn:microsoft.com/office/officeart/2005/8/layout/vList5"/>
    <dgm:cxn modelId="{5C873FAC-BD7E-4871-B849-73FB5576D624}" type="presParOf" srcId="{906365E5-FE6C-4D07-AC4C-F9E2F3ECEDAD}" destId="{D6039A29-2385-4066-A1A1-64C9C9E916CB}" srcOrd="4" destOrd="0" presId="urn:microsoft.com/office/officeart/2005/8/layout/vList5"/>
    <dgm:cxn modelId="{9935BC07-1FE3-486F-84C8-F0BD3234D269}" type="presParOf" srcId="{D6039A29-2385-4066-A1A1-64C9C9E916CB}" destId="{D81A7CB5-54AB-4D49-9CE3-3693FA8FF33E}"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47DFC1-83C9-4C0C-B849-27BC8A67DBC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361BE1CC-FDE2-47C1-BD00-ACA22C5F95C8}">
      <dgm:prSet/>
      <dgm:spPr/>
      <dgm:t>
        <a:bodyPr/>
        <a:lstStyle/>
        <a:p>
          <a:r>
            <a:rPr lang="en-US"/>
            <a:t>ResNet-101 Backbone for image feature extraction.</a:t>
          </a:r>
          <a:endParaRPr lang="en-IN"/>
        </a:p>
      </dgm:t>
    </dgm:pt>
    <dgm:pt modelId="{DF978502-6B11-4466-A8DF-33C868977C21}" type="parTrans" cxnId="{E12ABC62-E1A9-4801-9BF9-60922F3CAE9E}">
      <dgm:prSet/>
      <dgm:spPr/>
      <dgm:t>
        <a:bodyPr/>
        <a:lstStyle/>
        <a:p>
          <a:endParaRPr lang="en-IN"/>
        </a:p>
      </dgm:t>
    </dgm:pt>
    <dgm:pt modelId="{DF727B5D-7F54-4DFE-9DA2-F1C9A571C655}" type="sibTrans" cxnId="{E12ABC62-E1A9-4801-9BF9-60922F3CAE9E}">
      <dgm:prSet/>
      <dgm:spPr/>
      <dgm:t>
        <a:bodyPr/>
        <a:lstStyle/>
        <a:p>
          <a:endParaRPr lang="en-IN"/>
        </a:p>
      </dgm:t>
    </dgm:pt>
    <dgm:pt modelId="{24FAB22D-0BBD-4A9C-90CD-4A29EEAED627}">
      <dgm:prSet/>
      <dgm:spPr/>
      <dgm:t>
        <a:bodyPr/>
        <a:lstStyle/>
        <a:p>
          <a:r>
            <a:rPr lang="en-US"/>
            <a:t>Region Proposal Network (RPN) generates regions of interest (RoI).</a:t>
          </a:r>
          <a:endParaRPr lang="en-IN"/>
        </a:p>
      </dgm:t>
    </dgm:pt>
    <dgm:pt modelId="{DDFAD2A7-A8EE-4BF1-986A-E692516E4F42}" type="parTrans" cxnId="{68BB2BF4-D87F-48C7-B791-63D94B97C0AC}">
      <dgm:prSet/>
      <dgm:spPr/>
      <dgm:t>
        <a:bodyPr/>
        <a:lstStyle/>
        <a:p>
          <a:endParaRPr lang="en-IN"/>
        </a:p>
      </dgm:t>
    </dgm:pt>
    <dgm:pt modelId="{4127EC20-4A63-4F67-AE3D-EBFC3B0C1B66}" type="sibTrans" cxnId="{68BB2BF4-D87F-48C7-B791-63D94B97C0AC}">
      <dgm:prSet/>
      <dgm:spPr/>
      <dgm:t>
        <a:bodyPr/>
        <a:lstStyle/>
        <a:p>
          <a:endParaRPr lang="en-IN"/>
        </a:p>
      </dgm:t>
    </dgm:pt>
    <dgm:pt modelId="{FBECDD52-50EC-47FB-9911-EE766A3F6111}">
      <dgm:prSet/>
      <dgm:spPr/>
      <dgm:t>
        <a:bodyPr/>
        <a:lstStyle/>
        <a:p>
          <a:r>
            <a:rPr lang="en-US"/>
            <a:t>Classification and bounding box refinement.</a:t>
          </a:r>
          <a:endParaRPr lang="en-IN"/>
        </a:p>
      </dgm:t>
    </dgm:pt>
    <dgm:pt modelId="{98C2AE71-3E08-4D85-AC38-BE8819EF4DDF}" type="parTrans" cxnId="{6F8E2B29-866F-4DF9-8E85-384EB917C44F}">
      <dgm:prSet/>
      <dgm:spPr/>
      <dgm:t>
        <a:bodyPr/>
        <a:lstStyle/>
        <a:p>
          <a:endParaRPr lang="en-IN"/>
        </a:p>
      </dgm:t>
    </dgm:pt>
    <dgm:pt modelId="{F80241C3-7C17-4BD5-8257-B239B490A8E7}" type="sibTrans" cxnId="{6F8E2B29-866F-4DF9-8E85-384EB917C44F}">
      <dgm:prSet/>
      <dgm:spPr/>
      <dgm:t>
        <a:bodyPr/>
        <a:lstStyle/>
        <a:p>
          <a:endParaRPr lang="en-IN"/>
        </a:p>
      </dgm:t>
    </dgm:pt>
    <dgm:pt modelId="{D675365E-622D-4A1D-9C5A-923B9BF3BE35}">
      <dgm:prSet/>
      <dgm:spPr/>
      <dgm:t>
        <a:bodyPr/>
        <a:lstStyle/>
        <a:p>
          <a:r>
            <a:rPr lang="en-US"/>
            <a:t>Pretrained on ImageNet for object detection.</a:t>
          </a:r>
          <a:endParaRPr lang="en-IN"/>
        </a:p>
      </dgm:t>
    </dgm:pt>
    <dgm:pt modelId="{6570866D-6038-40FC-9A3C-51E3FBBF8A77}" type="parTrans" cxnId="{F9B39B4D-D1CD-432F-ACB5-FF34DC342F6A}">
      <dgm:prSet/>
      <dgm:spPr/>
      <dgm:t>
        <a:bodyPr/>
        <a:lstStyle/>
        <a:p>
          <a:endParaRPr lang="en-IN"/>
        </a:p>
      </dgm:t>
    </dgm:pt>
    <dgm:pt modelId="{734AB1BB-BAD8-4F59-B1DE-2EDA9914C326}" type="sibTrans" cxnId="{F9B39B4D-D1CD-432F-ACB5-FF34DC342F6A}">
      <dgm:prSet/>
      <dgm:spPr/>
      <dgm:t>
        <a:bodyPr/>
        <a:lstStyle/>
        <a:p>
          <a:endParaRPr lang="en-IN"/>
        </a:p>
      </dgm:t>
    </dgm:pt>
    <dgm:pt modelId="{BA9FDF3E-2F90-45D2-88F9-494B7A888F72}" type="pres">
      <dgm:prSet presAssocID="{8A47DFC1-83C9-4C0C-B849-27BC8A67DBC6}" presName="linear" presStyleCnt="0">
        <dgm:presLayoutVars>
          <dgm:animLvl val="lvl"/>
          <dgm:resizeHandles val="exact"/>
        </dgm:presLayoutVars>
      </dgm:prSet>
      <dgm:spPr/>
    </dgm:pt>
    <dgm:pt modelId="{65A05CEB-A072-47A3-AC00-7E7CD452E228}" type="pres">
      <dgm:prSet presAssocID="{361BE1CC-FDE2-47C1-BD00-ACA22C5F95C8}" presName="parentText" presStyleLbl="node1" presStyleIdx="0" presStyleCnt="4">
        <dgm:presLayoutVars>
          <dgm:chMax val="0"/>
          <dgm:bulletEnabled val="1"/>
        </dgm:presLayoutVars>
      </dgm:prSet>
      <dgm:spPr/>
    </dgm:pt>
    <dgm:pt modelId="{EC4211ED-D3E9-4049-9B1F-C60A4733740F}" type="pres">
      <dgm:prSet presAssocID="{DF727B5D-7F54-4DFE-9DA2-F1C9A571C655}" presName="spacer" presStyleCnt="0"/>
      <dgm:spPr/>
    </dgm:pt>
    <dgm:pt modelId="{59B31DA8-2716-4DD3-B671-E5A299732C86}" type="pres">
      <dgm:prSet presAssocID="{24FAB22D-0BBD-4A9C-90CD-4A29EEAED627}" presName="parentText" presStyleLbl="node1" presStyleIdx="1" presStyleCnt="4">
        <dgm:presLayoutVars>
          <dgm:chMax val="0"/>
          <dgm:bulletEnabled val="1"/>
        </dgm:presLayoutVars>
      </dgm:prSet>
      <dgm:spPr/>
    </dgm:pt>
    <dgm:pt modelId="{942063B6-112B-4DA3-AFBC-C27A6BEB10EB}" type="pres">
      <dgm:prSet presAssocID="{4127EC20-4A63-4F67-AE3D-EBFC3B0C1B66}" presName="spacer" presStyleCnt="0"/>
      <dgm:spPr/>
    </dgm:pt>
    <dgm:pt modelId="{40E3C1EF-A692-4BA1-B9EA-06F2F6C38A56}" type="pres">
      <dgm:prSet presAssocID="{FBECDD52-50EC-47FB-9911-EE766A3F6111}" presName="parentText" presStyleLbl="node1" presStyleIdx="2" presStyleCnt="4">
        <dgm:presLayoutVars>
          <dgm:chMax val="0"/>
          <dgm:bulletEnabled val="1"/>
        </dgm:presLayoutVars>
      </dgm:prSet>
      <dgm:spPr/>
    </dgm:pt>
    <dgm:pt modelId="{0E248F10-DF64-4BEE-81EF-D0ED236CAF44}" type="pres">
      <dgm:prSet presAssocID="{F80241C3-7C17-4BD5-8257-B239B490A8E7}" presName="spacer" presStyleCnt="0"/>
      <dgm:spPr/>
    </dgm:pt>
    <dgm:pt modelId="{58172E14-7059-478A-86C9-16097E17F3ED}" type="pres">
      <dgm:prSet presAssocID="{D675365E-622D-4A1D-9C5A-923B9BF3BE35}" presName="parentText" presStyleLbl="node1" presStyleIdx="3" presStyleCnt="4">
        <dgm:presLayoutVars>
          <dgm:chMax val="0"/>
          <dgm:bulletEnabled val="1"/>
        </dgm:presLayoutVars>
      </dgm:prSet>
      <dgm:spPr/>
    </dgm:pt>
  </dgm:ptLst>
  <dgm:cxnLst>
    <dgm:cxn modelId="{6F8E2B29-866F-4DF9-8E85-384EB917C44F}" srcId="{8A47DFC1-83C9-4C0C-B849-27BC8A67DBC6}" destId="{FBECDD52-50EC-47FB-9911-EE766A3F6111}" srcOrd="2" destOrd="0" parTransId="{98C2AE71-3E08-4D85-AC38-BE8819EF4DDF}" sibTransId="{F80241C3-7C17-4BD5-8257-B239B490A8E7}"/>
    <dgm:cxn modelId="{54DF4A2B-DFA8-47F6-81DF-21682DDEB9B4}" type="presOf" srcId="{24FAB22D-0BBD-4A9C-90CD-4A29EEAED627}" destId="{59B31DA8-2716-4DD3-B671-E5A299732C86}" srcOrd="0" destOrd="0" presId="urn:microsoft.com/office/officeart/2005/8/layout/vList2"/>
    <dgm:cxn modelId="{E12ABC62-E1A9-4801-9BF9-60922F3CAE9E}" srcId="{8A47DFC1-83C9-4C0C-B849-27BC8A67DBC6}" destId="{361BE1CC-FDE2-47C1-BD00-ACA22C5F95C8}" srcOrd="0" destOrd="0" parTransId="{DF978502-6B11-4466-A8DF-33C868977C21}" sibTransId="{DF727B5D-7F54-4DFE-9DA2-F1C9A571C655}"/>
    <dgm:cxn modelId="{F9B39B4D-D1CD-432F-ACB5-FF34DC342F6A}" srcId="{8A47DFC1-83C9-4C0C-B849-27BC8A67DBC6}" destId="{D675365E-622D-4A1D-9C5A-923B9BF3BE35}" srcOrd="3" destOrd="0" parTransId="{6570866D-6038-40FC-9A3C-51E3FBBF8A77}" sibTransId="{734AB1BB-BAD8-4F59-B1DE-2EDA9914C326}"/>
    <dgm:cxn modelId="{8BE6DC8E-FF49-49BB-954D-A0FB2973B289}" type="presOf" srcId="{FBECDD52-50EC-47FB-9911-EE766A3F6111}" destId="{40E3C1EF-A692-4BA1-B9EA-06F2F6C38A56}" srcOrd="0" destOrd="0" presId="urn:microsoft.com/office/officeart/2005/8/layout/vList2"/>
    <dgm:cxn modelId="{800B28B5-3EA8-466E-BC81-56175C3819F3}" type="presOf" srcId="{361BE1CC-FDE2-47C1-BD00-ACA22C5F95C8}" destId="{65A05CEB-A072-47A3-AC00-7E7CD452E228}" srcOrd="0" destOrd="0" presId="urn:microsoft.com/office/officeart/2005/8/layout/vList2"/>
    <dgm:cxn modelId="{B19415DE-2528-4EAB-90CD-3E0972EF22A0}" type="presOf" srcId="{8A47DFC1-83C9-4C0C-B849-27BC8A67DBC6}" destId="{BA9FDF3E-2F90-45D2-88F9-494B7A888F72}" srcOrd="0" destOrd="0" presId="urn:microsoft.com/office/officeart/2005/8/layout/vList2"/>
    <dgm:cxn modelId="{74C8EBEC-C294-488C-A41D-4E85A42AFCFC}" type="presOf" srcId="{D675365E-622D-4A1D-9C5A-923B9BF3BE35}" destId="{58172E14-7059-478A-86C9-16097E17F3ED}" srcOrd="0" destOrd="0" presId="urn:microsoft.com/office/officeart/2005/8/layout/vList2"/>
    <dgm:cxn modelId="{68BB2BF4-D87F-48C7-B791-63D94B97C0AC}" srcId="{8A47DFC1-83C9-4C0C-B849-27BC8A67DBC6}" destId="{24FAB22D-0BBD-4A9C-90CD-4A29EEAED627}" srcOrd="1" destOrd="0" parTransId="{DDFAD2A7-A8EE-4BF1-986A-E692516E4F42}" sibTransId="{4127EC20-4A63-4F67-AE3D-EBFC3B0C1B66}"/>
    <dgm:cxn modelId="{A7EFDDB0-07C3-4C89-B25C-0D0FC4010991}" type="presParOf" srcId="{BA9FDF3E-2F90-45D2-88F9-494B7A888F72}" destId="{65A05CEB-A072-47A3-AC00-7E7CD452E228}" srcOrd="0" destOrd="0" presId="urn:microsoft.com/office/officeart/2005/8/layout/vList2"/>
    <dgm:cxn modelId="{01F4D464-267A-44CE-B9FD-E53E2AC0C49C}" type="presParOf" srcId="{BA9FDF3E-2F90-45D2-88F9-494B7A888F72}" destId="{EC4211ED-D3E9-4049-9B1F-C60A4733740F}" srcOrd="1" destOrd="0" presId="urn:microsoft.com/office/officeart/2005/8/layout/vList2"/>
    <dgm:cxn modelId="{02FBF1B1-CDC8-4127-A00C-DF769AEA3D5D}" type="presParOf" srcId="{BA9FDF3E-2F90-45D2-88F9-494B7A888F72}" destId="{59B31DA8-2716-4DD3-B671-E5A299732C86}" srcOrd="2" destOrd="0" presId="urn:microsoft.com/office/officeart/2005/8/layout/vList2"/>
    <dgm:cxn modelId="{6C5E7621-8347-4FA0-83E3-0E8174EC9A91}" type="presParOf" srcId="{BA9FDF3E-2F90-45D2-88F9-494B7A888F72}" destId="{942063B6-112B-4DA3-AFBC-C27A6BEB10EB}" srcOrd="3" destOrd="0" presId="urn:microsoft.com/office/officeart/2005/8/layout/vList2"/>
    <dgm:cxn modelId="{47F3BEF7-AEED-4955-8576-BE5B11064ABB}" type="presParOf" srcId="{BA9FDF3E-2F90-45D2-88F9-494B7A888F72}" destId="{40E3C1EF-A692-4BA1-B9EA-06F2F6C38A56}" srcOrd="4" destOrd="0" presId="urn:microsoft.com/office/officeart/2005/8/layout/vList2"/>
    <dgm:cxn modelId="{BF8B34F0-4859-47F6-BD84-96A57999C44E}" type="presParOf" srcId="{BA9FDF3E-2F90-45D2-88F9-494B7A888F72}" destId="{0E248F10-DF64-4BEE-81EF-D0ED236CAF44}" srcOrd="5" destOrd="0" presId="urn:microsoft.com/office/officeart/2005/8/layout/vList2"/>
    <dgm:cxn modelId="{6E96D509-1CE1-4B7D-9116-C4C7B85A797D}" type="presParOf" srcId="{BA9FDF3E-2F90-45D2-88F9-494B7A888F72}" destId="{58172E14-7059-478A-86C9-16097E17F3E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815787-D173-4A6E-BE96-161C1FF977D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CFC24CBC-1C88-40C1-B549-AFAB90E8433E}">
      <dgm:prSet/>
      <dgm:spPr/>
      <dgm:t>
        <a:bodyPr/>
        <a:lstStyle/>
        <a:p>
          <a:r>
            <a:rPr lang="en-US"/>
            <a:t>Recurrent Neural Network (RNN) used to represent safety rules.</a:t>
          </a:r>
          <a:endParaRPr lang="en-IN"/>
        </a:p>
      </dgm:t>
    </dgm:pt>
    <dgm:pt modelId="{B78C5F3A-BD4D-44D1-84CC-07FBCE4243F3}" type="parTrans" cxnId="{BD2F8E5E-6B97-4862-B8F8-316A84C8458C}">
      <dgm:prSet/>
      <dgm:spPr/>
      <dgm:t>
        <a:bodyPr/>
        <a:lstStyle/>
        <a:p>
          <a:endParaRPr lang="en-IN"/>
        </a:p>
      </dgm:t>
    </dgm:pt>
    <dgm:pt modelId="{ABC03977-E7DE-44DD-B8E6-391A3FA36ED6}" type="sibTrans" cxnId="{BD2F8E5E-6B97-4862-B8F8-316A84C8458C}">
      <dgm:prSet/>
      <dgm:spPr/>
      <dgm:t>
        <a:bodyPr/>
        <a:lstStyle/>
        <a:p>
          <a:endParaRPr lang="en-IN"/>
        </a:p>
      </dgm:t>
    </dgm:pt>
    <dgm:pt modelId="{6507AC98-AB3F-4699-A2A6-9909076E408D}">
      <dgm:prSet/>
      <dgm:spPr/>
      <dgm:t>
        <a:bodyPr/>
        <a:lstStyle/>
        <a:p>
          <a:r>
            <a:rPr lang="en-US"/>
            <a:t>Uses a bidirectional GRU to capture context in both forward and backward directions.</a:t>
          </a:r>
          <a:endParaRPr lang="en-IN"/>
        </a:p>
      </dgm:t>
    </dgm:pt>
    <dgm:pt modelId="{20E5CABA-60E2-4407-AE80-387D534CA125}" type="parTrans" cxnId="{29FB6409-D33B-4244-BEC1-88BBBB38294E}">
      <dgm:prSet/>
      <dgm:spPr/>
      <dgm:t>
        <a:bodyPr/>
        <a:lstStyle/>
        <a:p>
          <a:endParaRPr lang="en-IN"/>
        </a:p>
      </dgm:t>
    </dgm:pt>
    <dgm:pt modelId="{4468B586-9589-432F-AD72-7655C2086989}" type="sibTrans" cxnId="{29FB6409-D33B-4244-BEC1-88BBBB38294E}">
      <dgm:prSet/>
      <dgm:spPr/>
      <dgm:t>
        <a:bodyPr/>
        <a:lstStyle/>
        <a:p>
          <a:endParaRPr lang="en-IN"/>
        </a:p>
      </dgm:t>
    </dgm:pt>
    <dgm:pt modelId="{BC67E6C6-2BFD-477E-8CC6-78489CE9FF0D}">
      <dgm:prSet/>
      <dgm:spPr/>
      <dgm:t>
        <a:bodyPr/>
        <a:lstStyle/>
        <a:p>
          <a:r>
            <a:rPr lang="en-US"/>
            <a:t>Embeds each safety rule into a 300-dimensional vector space.</a:t>
          </a:r>
          <a:endParaRPr lang="en-IN"/>
        </a:p>
      </dgm:t>
    </dgm:pt>
    <dgm:pt modelId="{0E8C514E-F019-4A9F-970C-3992625AA8A1}" type="parTrans" cxnId="{DB16C35C-0B61-4178-A35C-2E63B185A80D}">
      <dgm:prSet/>
      <dgm:spPr/>
      <dgm:t>
        <a:bodyPr/>
        <a:lstStyle/>
        <a:p>
          <a:endParaRPr lang="en-IN"/>
        </a:p>
      </dgm:t>
    </dgm:pt>
    <dgm:pt modelId="{FD49A5DF-4EC6-4D69-80EB-20E84D2EDAEA}" type="sibTrans" cxnId="{DB16C35C-0B61-4178-A35C-2E63B185A80D}">
      <dgm:prSet/>
      <dgm:spPr/>
      <dgm:t>
        <a:bodyPr/>
        <a:lstStyle/>
        <a:p>
          <a:endParaRPr lang="en-IN"/>
        </a:p>
      </dgm:t>
    </dgm:pt>
    <dgm:pt modelId="{8E668215-A335-40FA-BD38-CE027392898A}" type="pres">
      <dgm:prSet presAssocID="{47815787-D173-4A6E-BE96-161C1FF977D3}" presName="linear" presStyleCnt="0">
        <dgm:presLayoutVars>
          <dgm:animLvl val="lvl"/>
          <dgm:resizeHandles val="exact"/>
        </dgm:presLayoutVars>
      </dgm:prSet>
      <dgm:spPr/>
    </dgm:pt>
    <dgm:pt modelId="{B3F2A35C-2DD0-4445-822E-0D7D7F8A50A2}" type="pres">
      <dgm:prSet presAssocID="{CFC24CBC-1C88-40C1-B549-AFAB90E8433E}" presName="parentText" presStyleLbl="node1" presStyleIdx="0" presStyleCnt="3">
        <dgm:presLayoutVars>
          <dgm:chMax val="0"/>
          <dgm:bulletEnabled val="1"/>
        </dgm:presLayoutVars>
      </dgm:prSet>
      <dgm:spPr/>
    </dgm:pt>
    <dgm:pt modelId="{29DC352F-8FB1-43A5-9FA4-5E8E3C4F3FDE}" type="pres">
      <dgm:prSet presAssocID="{ABC03977-E7DE-44DD-B8E6-391A3FA36ED6}" presName="spacer" presStyleCnt="0"/>
      <dgm:spPr/>
    </dgm:pt>
    <dgm:pt modelId="{FC9B3DE5-39B4-4E57-8131-22962870ED70}" type="pres">
      <dgm:prSet presAssocID="{6507AC98-AB3F-4699-A2A6-9909076E408D}" presName="parentText" presStyleLbl="node1" presStyleIdx="1" presStyleCnt="3">
        <dgm:presLayoutVars>
          <dgm:chMax val="0"/>
          <dgm:bulletEnabled val="1"/>
        </dgm:presLayoutVars>
      </dgm:prSet>
      <dgm:spPr/>
    </dgm:pt>
    <dgm:pt modelId="{0066D6B6-8BEA-483C-BA21-C2D00CAE79B5}" type="pres">
      <dgm:prSet presAssocID="{4468B586-9589-432F-AD72-7655C2086989}" presName="spacer" presStyleCnt="0"/>
      <dgm:spPr/>
    </dgm:pt>
    <dgm:pt modelId="{6BB34DCA-FB09-4444-8BCF-2128362D99B6}" type="pres">
      <dgm:prSet presAssocID="{BC67E6C6-2BFD-477E-8CC6-78489CE9FF0D}" presName="parentText" presStyleLbl="node1" presStyleIdx="2" presStyleCnt="3">
        <dgm:presLayoutVars>
          <dgm:chMax val="0"/>
          <dgm:bulletEnabled val="1"/>
        </dgm:presLayoutVars>
      </dgm:prSet>
      <dgm:spPr/>
    </dgm:pt>
  </dgm:ptLst>
  <dgm:cxnLst>
    <dgm:cxn modelId="{78169E06-A517-43FB-84A8-0DB80D8E56CD}" type="presOf" srcId="{CFC24CBC-1C88-40C1-B549-AFAB90E8433E}" destId="{B3F2A35C-2DD0-4445-822E-0D7D7F8A50A2}" srcOrd="0" destOrd="0" presId="urn:microsoft.com/office/officeart/2005/8/layout/vList2"/>
    <dgm:cxn modelId="{29FB6409-D33B-4244-BEC1-88BBBB38294E}" srcId="{47815787-D173-4A6E-BE96-161C1FF977D3}" destId="{6507AC98-AB3F-4699-A2A6-9909076E408D}" srcOrd="1" destOrd="0" parTransId="{20E5CABA-60E2-4407-AE80-387D534CA125}" sibTransId="{4468B586-9589-432F-AD72-7655C2086989}"/>
    <dgm:cxn modelId="{DB16C35C-0B61-4178-A35C-2E63B185A80D}" srcId="{47815787-D173-4A6E-BE96-161C1FF977D3}" destId="{BC67E6C6-2BFD-477E-8CC6-78489CE9FF0D}" srcOrd="2" destOrd="0" parTransId="{0E8C514E-F019-4A9F-970C-3992625AA8A1}" sibTransId="{FD49A5DF-4EC6-4D69-80EB-20E84D2EDAEA}"/>
    <dgm:cxn modelId="{BD2F8E5E-6B97-4862-B8F8-316A84C8458C}" srcId="{47815787-D173-4A6E-BE96-161C1FF977D3}" destId="{CFC24CBC-1C88-40C1-B549-AFAB90E8433E}" srcOrd="0" destOrd="0" parTransId="{B78C5F3A-BD4D-44D1-84CC-07FBCE4243F3}" sibTransId="{ABC03977-E7DE-44DD-B8E6-391A3FA36ED6}"/>
    <dgm:cxn modelId="{1D7E927D-EE0C-4823-93C7-431B4B428E34}" type="presOf" srcId="{BC67E6C6-2BFD-477E-8CC6-78489CE9FF0D}" destId="{6BB34DCA-FB09-4444-8BCF-2128362D99B6}" srcOrd="0" destOrd="0" presId="urn:microsoft.com/office/officeart/2005/8/layout/vList2"/>
    <dgm:cxn modelId="{814F76AE-B5B6-45CD-A556-DFBC6F1CD2EC}" type="presOf" srcId="{47815787-D173-4A6E-BE96-161C1FF977D3}" destId="{8E668215-A335-40FA-BD38-CE027392898A}" srcOrd="0" destOrd="0" presId="urn:microsoft.com/office/officeart/2005/8/layout/vList2"/>
    <dgm:cxn modelId="{1380CDF8-D031-4B07-9733-925FF21A88A9}" type="presOf" srcId="{6507AC98-AB3F-4699-A2A6-9909076E408D}" destId="{FC9B3DE5-39B4-4E57-8131-22962870ED70}" srcOrd="0" destOrd="0" presId="urn:microsoft.com/office/officeart/2005/8/layout/vList2"/>
    <dgm:cxn modelId="{807C209A-8FB9-4847-BEB7-C319CA446913}" type="presParOf" srcId="{8E668215-A335-40FA-BD38-CE027392898A}" destId="{B3F2A35C-2DD0-4445-822E-0D7D7F8A50A2}" srcOrd="0" destOrd="0" presId="urn:microsoft.com/office/officeart/2005/8/layout/vList2"/>
    <dgm:cxn modelId="{FFC13F41-B0EE-483D-9586-03AEB1636930}" type="presParOf" srcId="{8E668215-A335-40FA-BD38-CE027392898A}" destId="{29DC352F-8FB1-43A5-9FA4-5E8E3C4F3FDE}" srcOrd="1" destOrd="0" presId="urn:microsoft.com/office/officeart/2005/8/layout/vList2"/>
    <dgm:cxn modelId="{8EAA0119-7398-4560-8382-5D0DE2A5286E}" type="presParOf" srcId="{8E668215-A335-40FA-BD38-CE027392898A}" destId="{FC9B3DE5-39B4-4E57-8131-22962870ED70}" srcOrd="2" destOrd="0" presId="urn:microsoft.com/office/officeart/2005/8/layout/vList2"/>
    <dgm:cxn modelId="{8194AA7F-F32D-4CC7-9FC5-E197F64C88F6}" type="presParOf" srcId="{8E668215-A335-40FA-BD38-CE027392898A}" destId="{0066D6B6-8BEA-483C-BA21-C2D00CAE79B5}" srcOrd="3" destOrd="0" presId="urn:microsoft.com/office/officeart/2005/8/layout/vList2"/>
    <dgm:cxn modelId="{CA06FD9F-171B-44B3-A795-25BBF5FDA391}" type="presParOf" srcId="{8E668215-A335-40FA-BD38-CE027392898A}" destId="{6BB34DCA-FB09-4444-8BCF-2128362D99B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05974F-AEE4-43E7-A0F5-A8F20A9F08B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7D2D3216-9CB8-491A-BA9B-18FEC89C8211}">
      <dgm:prSet/>
      <dgm:spPr/>
      <dgm:t>
        <a:bodyPr/>
        <a:lstStyle/>
        <a:p>
          <a:r>
            <a:rPr lang="en-US"/>
            <a:t>Stacked Cross Attention Network (SCAN) fuses image and safety rule features.</a:t>
          </a:r>
          <a:endParaRPr lang="en-IN"/>
        </a:p>
      </dgm:t>
    </dgm:pt>
    <dgm:pt modelId="{5F8102BC-8E13-4D85-ABCD-34099B838CC4}" type="parTrans" cxnId="{F95F7D53-CA85-4751-A816-3CC8AD4BA10E}">
      <dgm:prSet/>
      <dgm:spPr/>
      <dgm:t>
        <a:bodyPr/>
        <a:lstStyle/>
        <a:p>
          <a:endParaRPr lang="en-IN"/>
        </a:p>
      </dgm:t>
    </dgm:pt>
    <dgm:pt modelId="{DE11648D-7E0B-4F2D-B76F-5B311B387FD0}" type="sibTrans" cxnId="{F95F7D53-CA85-4751-A816-3CC8AD4BA10E}">
      <dgm:prSet/>
      <dgm:spPr/>
      <dgm:t>
        <a:bodyPr/>
        <a:lstStyle/>
        <a:p>
          <a:endParaRPr lang="en-IN"/>
        </a:p>
      </dgm:t>
    </dgm:pt>
    <dgm:pt modelId="{F1B74FEB-43B0-461D-A2DA-234D56ACFFC0}">
      <dgm:prSet/>
      <dgm:spPr/>
      <dgm:t>
        <a:bodyPr/>
        <a:lstStyle/>
        <a:p>
          <a:r>
            <a:rPr lang="en-US"/>
            <a:t>Computes similarity between image regions and rule text.</a:t>
          </a:r>
          <a:endParaRPr lang="en-IN"/>
        </a:p>
      </dgm:t>
    </dgm:pt>
    <dgm:pt modelId="{C93D3E1B-C531-47F7-8C79-00B60285CBF4}" type="parTrans" cxnId="{1B01F998-F681-4633-BFF1-528E7DFA8E50}">
      <dgm:prSet/>
      <dgm:spPr/>
      <dgm:t>
        <a:bodyPr/>
        <a:lstStyle/>
        <a:p>
          <a:endParaRPr lang="en-IN"/>
        </a:p>
      </dgm:t>
    </dgm:pt>
    <dgm:pt modelId="{A7A00BCE-FD93-4E52-B856-68C239A4780B}" type="sibTrans" cxnId="{1B01F998-F681-4633-BFF1-528E7DFA8E50}">
      <dgm:prSet/>
      <dgm:spPr/>
      <dgm:t>
        <a:bodyPr/>
        <a:lstStyle/>
        <a:p>
          <a:endParaRPr lang="en-IN"/>
        </a:p>
      </dgm:t>
    </dgm:pt>
    <dgm:pt modelId="{DF458D4E-A290-4075-86E5-64FD030DC9C1}">
      <dgm:prSet/>
      <dgm:spPr/>
      <dgm:t>
        <a:bodyPr/>
        <a:lstStyle/>
        <a:p>
          <a:r>
            <a:rPr lang="en-US"/>
            <a:t>Produces a matching score between unsafe behavior in image and relevant safety rule.</a:t>
          </a:r>
          <a:endParaRPr lang="en-IN"/>
        </a:p>
      </dgm:t>
    </dgm:pt>
    <dgm:pt modelId="{43F11034-FBB4-4911-A304-53CFE30ED51F}" type="parTrans" cxnId="{F48653D7-43DB-4CA3-9B02-C38E7B70D9F6}">
      <dgm:prSet/>
      <dgm:spPr/>
      <dgm:t>
        <a:bodyPr/>
        <a:lstStyle/>
        <a:p>
          <a:endParaRPr lang="en-IN"/>
        </a:p>
      </dgm:t>
    </dgm:pt>
    <dgm:pt modelId="{1CD1D322-BDE8-4EC5-B677-2515A50D2D00}" type="sibTrans" cxnId="{F48653D7-43DB-4CA3-9B02-C38E7B70D9F6}">
      <dgm:prSet/>
      <dgm:spPr/>
      <dgm:t>
        <a:bodyPr/>
        <a:lstStyle/>
        <a:p>
          <a:endParaRPr lang="en-IN"/>
        </a:p>
      </dgm:t>
    </dgm:pt>
    <dgm:pt modelId="{8099C22D-5177-4F81-8C17-41873F8D0D26}" type="pres">
      <dgm:prSet presAssocID="{1105974F-AEE4-43E7-A0F5-A8F20A9F08B4}" presName="linear" presStyleCnt="0">
        <dgm:presLayoutVars>
          <dgm:animLvl val="lvl"/>
          <dgm:resizeHandles val="exact"/>
        </dgm:presLayoutVars>
      </dgm:prSet>
      <dgm:spPr/>
    </dgm:pt>
    <dgm:pt modelId="{7BBE2C33-21D4-411A-AE30-F71014689BEA}" type="pres">
      <dgm:prSet presAssocID="{7D2D3216-9CB8-491A-BA9B-18FEC89C8211}" presName="parentText" presStyleLbl="node1" presStyleIdx="0" presStyleCnt="3">
        <dgm:presLayoutVars>
          <dgm:chMax val="0"/>
          <dgm:bulletEnabled val="1"/>
        </dgm:presLayoutVars>
      </dgm:prSet>
      <dgm:spPr/>
    </dgm:pt>
    <dgm:pt modelId="{CDB01EB9-4F7C-4012-BA3A-6C1FA5CECD4C}" type="pres">
      <dgm:prSet presAssocID="{DE11648D-7E0B-4F2D-B76F-5B311B387FD0}" presName="spacer" presStyleCnt="0"/>
      <dgm:spPr/>
    </dgm:pt>
    <dgm:pt modelId="{E186D9D3-49EA-4138-87AF-B2088197083C}" type="pres">
      <dgm:prSet presAssocID="{F1B74FEB-43B0-461D-A2DA-234D56ACFFC0}" presName="parentText" presStyleLbl="node1" presStyleIdx="1" presStyleCnt="3">
        <dgm:presLayoutVars>
          <dgm:chMax val="0"/>
          <dgm:bulletEnabled val="1"/>
        </dgm:presLayoutVars>
      </dgm:prSet>
      <dgm:spPr/>
    </dgm:pt>
    <dgm:pt modelId="{2F2BCAD4-B399-44AE-91FA-4D9F394D78FF}" type="pres">
      <dgm:prSet presAssocID="{A7A00BCE-FD93-4E52-B856-68C239A4780B}" presName="spacer" presStyleCnt="0"/>
      <dgm:spPr/>
    </dgm:pt>
    <dgm:pt modelId="{9D6E231C-DBDF-40A4-8B95-E7AB34B5753A}" type="pres">
      <dgm:prSet presAssocID="{DF458D4E-A290-4075-86E5-64FD030DC9C1}" presName="parentText" presStyleLbl="node1" presStyleIdx="2" presStyleCnt="3">
        <dgm:presLayoutVars>
          <dgm:chMax val="0"/>
          <dgm:bulletEnabled val="1"/>
        </dgm:presLayoutVars>
      </dgm:prSet>
      <dgm:spPr/>
    </dgm:pt>
  </dgm:ptLst>
  <dgm:cxnLst>
    <dgm:cxn modelId="{0D121023-E309-4DC4-93E8-3866239611DF}" type="presOf" srcId="{F1B74FEB-43B0-461D-A2DA-234D56ACFFC0}" destId="{E186D9D3-49EA-4138-87AF-B2088197083C}" srcOrd="0" destOrd="0" presId="urn:microsoft.com/office/officeart/2005/8/layout/vList2"/>
    <dgm:cxn modelId="{F95F7D53-CA85-4751-A816-3CC8AD4BA10E}" srcId="{1105974F-AEE4-43E7-A0F5-A8F20A9F08B4}" destId="{7D2D3216-9CB8-491A-BA9B-18FEC89C8211}" srcOrd="0" destOrd="0" parTransId="{5F8102BC-8E13-4D85-ABCD-34099B838CC4}" sibTransId="{DE11648D-7E0B-4F2D-B76F-5B311B387FD0}"/>
    <dgm:cxn modelId="{1B01F998-F681-4633-BFF1-528E7DFA8E50}" srcId="{1105974F-AEE4-43E7-A0F5-A8F20A9F08B4}" destId="{F1B74FEB-43B0-461D-A2DA-234D56ACFFC0}" srcOrd="1" destOrd="0" parTransId="{C93D3E1B-C531-47F7-8C79-00B60285CBF4}" sibTransId="{A7A00BCE-FD93-4E52-B856-68C239A4780B}"/>
    <dgm:cxn modelId="{397BC9BD-1B8B-4125-93E8-8DBB6A0BD67C}" type="presOf" srcId="{7D2D3216-9CB8-491A-BA9B-18FEC89C8211}" destId="{7BBE2C33-21D4-411A-AE30-F71014689BEA}" srcOrd="0" destOrd="0" presId="urn:microsoft.com/office/officeart/2005/8/layout/vList2"/>
    <dgm:cxn modelId="{F48653D7-43DB-4CA3-9B02-C38E7B70D9F6}" srcId="{1105974F-AEE4-43E7-A0F5-A8F20A9F08B4}" destId="{DF458D4E-A290-4075-86E5-64FD030DC9C1}" srcOrd="2" destOrd="0" parTransId="{43F11034-FBB4-4911-A304-53CFE30ED51F}" sibTransId="{1CD1D322-BDE8-4EC5-B677-2515A50D2D00}"/>
    <dgm:cxn modelId="{13330DE0-526C-49A9-923C-634E70758C0F}" type="presOf" srcId="{1105974F-AEE4-43E7-A0F5-A8F20A9F08B4}" destId="{8099C22D-5177-4F81-8C17-41873F8D0D26}" srcOrd="0" destOrd="0" presId="urn:microsoft.com/office/officeart/2005/8/layout/vList2"/>
    <dgm:cxn modelId="{56CC05E3-1CE1-447F-96C9-2C1CAD662280}" type="presOf" srcId="{DF458D4E-A290-4075-86E5-64FD030DC9C1}" destId="{9D6E231C-DBDF-40A4-8B95-E7AB34B5753A}" srcOrd="0" destOrd="0" presId="urn:microsoft.com/office/officeart/2005/8/layout/vList2"/>
    <dgm:cxn modelId="{E4FCEFC5-CB12-4347-AE77-9812035FB6D2}" type="presParOf" srcId="{8099C22D-5177-4F81-8C17-41873F8D0D26}" destId="{7BBE2C33-21D4-411A-AE30-F71014689BEA}" srcOrd="0" destOrd="0" presId="urn:microsoft.com/office/officeart/2005/8/layout/vList2"/>
    <dgm:cxn modelId="{88B71A3E-29B6-4251-8098-220D0384C6FD}" type="presParOf" srcId="{8099C22D-5177-4F81-8C17-41873F8D0D26}" destId="{CDB01EB9-4F7C-4012-BA3A-6C1FA5CECD4C}" srcOrd="1" destOrd="0" presId="urn:microsoft.com/office/officeart/2005/8/layout/vList2"/>
    <dgm:cxn modelId="{43E0A600-B250-4E0C-ADC7-3C841B82E1AD}" type="presParOf" srcId="{8099C22D-5177-4F81-8C17-41873F8D0D26}" destId="{E186D9D3-49EA-4138-87AF-B2088197083C}" srcOrd="2" destOrd="0" presId="urn:microsoft.com/office/officeart/2005/8/layout/vList2"/>
    <dgm:cxn modelId="{F5A914C7-CFEB-4643-9E94-50E7FEE4EBAE}" type="presParOf" srcId="{8099C22D-5177-4F81-8C17-41873F8D0D26}" destId="{2F2BCAD4-B399-44AE-91FA-4D9F394D78FF}" srcOrd="3" destOrd="0" presId="urn:microsoft.com/office/officeart/2005/8/layout/vList2"/>
    <dgm:cxn modelId="{B4026E8E-C6F4-4302-9D37-1B3E094A5A6A}" type="presParOf" srcId="{8099C22D-5177-4F81-8C17-41873F8D0D26}" destId="{9D6E231C-DBDF-40A4-8B95-E7AB34B5753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8DB17D-09FE-4C6A-AA98-5C841ECE99A9}">
      <dsp:nvSpPr>
        <dsp:cNvPr id="0" name=""/>
        <dsp:cNvSpPr/>
      </dsp:nvSpPr>
      <dsp:spPr>
        <a:xfrm>
          <a:off x="3607875" y="2048"/>
          <a:ext cx="4058860" cy="135215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1. Image feature representation (Faster R-CNN).</a:t>
          </a:r>
          <a:endParaRPr lang="en-IN" sz="2600" kern="1200"/>
        </a:p>
      </dsp:txBody>
      <dsp:txXfrm>
        <a:off x="3673882" y="68055"/>
        <a:ext cx="3926846" cy="1220136"/>
      </dsp:txXfrm>
    </dsp:sp>
    <dsp:sp modelId="{71886D5D-5C2D-419C-9107-00C0CE10EFDF}">
      <dsp:nvSpPr>
        <dsp:cNvPr id="0" name=""/>
        <dsp:cNvSpPr/>
      </dsp:nvSpPr>
      <dsp:spPr>
        <a:xfrm>
          <a:off x="3607875" y="1421806"/>
          <a:ext cx="4058860" cy="135215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2. Safety rule feature representation (GRU).</a:t>
          </a:r>
          <a:endParaRPr lang="en-IN" sz="2600" kern="1200"/>
        </a:p>
      </dsp:txBody>
      <dsp:txXfrm>
        <a:off x="3673882" y="1487813"/>
        <a:ext cx="3926846" cy="1220136"/>
      </dsp:txXfrm>
    </dsp:sp>
    <dsp:sp modelId="{D81A7CB5-54AB-4D49-9CE3-3693FA8FF33E}">
      <dsp:nvSpPr>
        <dsp:cNvPr id="0" name=""/>
        <dsp:cNvSpPr/>
      </dsp:nvSpPr>
      <dsp:spPr>
        <a:xfrm>
          <a:off x="3607875" y="2841564"/>
          <a:ext cx="4058860" cy="135215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3. </a:t>
          </a:r>
          <a:r>
            <a:rPr lang="en-IN" sz="2600" kern="1200"/>
            <a:t>Feature fusion similarity (SCAN).</a:t>
          </a:r>
        </a:p>
      </dsp:txBody>
      <dsp:txXfrm>
        <a:off x="3673882" y="2907571"/>
        <a:ext cx="3926846" cy="12201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05CEB-A072-47A3-AC00-7E7CD452E228}">
      <dsp:nvSpPr>
        <dsp:cNvPr id="0" name=""/>
        <dsp:cNvSpPr/>
      </dsp:nvSpPr>
      <dsp:spPr>
        <a:xfrm>
          <a:off x="0" y="633761"/>
          <a:ext cx="11274612"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ResNet-101 Backbone for image feature extraction.</a:t>
          </a:r>
          <a:endParaRPr lang="en-IN" sz="2800" kern="1200"/>
        </a:p>
      </dsp:txBody>
      <dsp:txXfrm>
        <a:off x="32784" y="666545"/>
        <a:ext cx="11209044" cy="606012"/>
      </dsp:txXfrm>
    </dsp:sp>
    <dsp:sp modelId="{59B31DA8-2716-4DD3-B671-E5A299732C86}">
      <dsp:nvSpPr>
        <dsp:cNvPr id="0" name=""/>
        <dsp:cNvSpPr/>
      </dsp:nvSpPr>
      <dsp:spPr>
        <a:xfrm>
          <a:off x="0" y="1385981"/>
          <a:ext cx="11274612"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Region Proposal Network (RPN) generates regions of interest (RoI).</a:t>
          </a:r>
          <a:endParaRPr lang="en-IN" sz="2800" kern="1200"/>
        </a:p>
      </dsp:txBody>
      <dsp:txXfrm>
        <a:off x="32784" y="1418765"/>
        <a:ext cx="11209044" cy="606012"/>
      </dsp:txXfrm>
    </dsp:sp>
    <dsp:sp modelId="{40E3C1EF-A692-4BA1-B9EA-06F2F6C38A56}">
      <dsp:nvSpPr>
        <dsp:cNvPr id="0" name=""/>
        <dsp:cNvSpPr/>
      </dsp:nvSpPr>
      <dsp:spPr>
        <a:xfrm>
          <a:off x="0" y="2138201"/>
          <a:ext cx="11274612"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Classification and bounding box refinement.</a:t>
          </a:r>
          <a:endParaRPr lang="en-IN" sz="2800" kern="1200"/>
        </a:p>
      </dsp:txBody>
      <dsp:txXfrm>
        <a:off x="32784" y="2170985"/>
        <a:ext cx="11209044" cy="606012"/>
      </dsp:txXfrm>
    </dsp:sp>
    <dsp:sp modelId="{58172E14-7059-478A-86C9-16097E17F3ED}">
      <dsp:nvSpPr>
        <dsp:cNvPr id="0" name=""/>
        <dsp:cNvSpPr/>
      </dsp:nvSpPr>
      <dsp:spPr>
        <a:xfrm>
          <a:off x="0" y="2890421"/>
          <a:ext cx="11274612"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Pretrained on ImageNet for object detection.</a:t>
          </a:r>
          <a:endParaRPr lang="en-IN" sz="2800" kern="1200"/>
        </a:p>
      </dsp:txBody>
      <dsp:txXfrm>
        <a:off x="32784" y="2923205"/>
        <a:ext cx="11209044" cy="6060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2A35C-2DD0-4445-822E-0D7D7F8A50A2}">
      <dsp:nvSpPr>
        <dsp:cNvPr id="0" name=""/>
        <dsp:cNvSpPr/>
      </dsp:nvSpPr>
      <dsp:spPr>
        <a:xfrm>
          <a:off x="0" y="33731"/>
          <a:ext cx="11274612" cy="13127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Recurrent Neural Network (RNN) used to represent safety rules.</a:t>
          </a:r>
          <a:endParaRPr lang="en-IN" sz="3300" kern="1200"/>
        </a:p>
      </dsp:txBody>
      <dsp:txXfrm>
        <a:off x="64083" y="97814"/>
        <a:ext cx="11146446" cy="1184574"/>
      </dsp:txXfrm>
    </dsp:sp>
    <dsp:sp modelId="{FC9B3DE5-39B4-4E57-8131-22962870ED70}">
      <dsp:nvSpPr>
        <dsp:cNvPr id="0" name=""/>
        <dsp:cNvSpPr/>
      </dsp:nvSpPr>
      <dsp:spPr>
        <a:xfrm>
          <a:off x="0" y="1441511"/>
          <a:ext cx="11274612" cy="13127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Uses a bidirectional GRU to capture context in both forward and backward directions.</a:t>
          </a:r>
          <a:endParaRPr lang="en-IN" sz="3300" kern="1200"/>
        </a:p>
      </dsp:txBody>
      <dsp:txXfrm>
        <a:off x="64083" y="1505594"/>
        <a:ext cx="11146446" cy="1184574"/>
      </dsp:txXfrm>
    </dsp:sp>
    <dsp:sp modelId="{6BB34DCA-FB09-4444-8BCF-2128362D99B6}">
      <dsp:nvSpPr>
        <dsp:cNvPr id="0" name=""/>
        <dsp:cNvSpPr/>
      </dsp:nvSpPr>
      <dsp:spPr>
        <a:xfrm>
          <a:off x="0" y="2849291"/>
          <a:ext cx="11274612" cy="13127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Embeds each safety rule into a 300-dimensional vector space.</a:t>
          </a:r>
          <a:endParaRPr lang="en-IN" sz="3300" kern="1200"/>
        </a:p>
      </dsp:txBody>
      <dsp:txXfrm>
        <a:off x="64083" y="2913374"/>
        <a:ext cx="11146446" cy="11845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E2C33-21D4-411A-AE30-F71014689BEA}">
      <dsp:nvSpPr>
        <dsp:cNvPr id="0" name=""/>
        <dsp:cNvSpPr/>
      </dsp:nvSpPr>
      <dsp:spPr>
        <a:xfrm>
          <a:off x="0" y="33731"/>
          <a:ext cx="11274612" cy="13127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Stacked Cross Attention Network (SCAN) fuses image and safety rule features.</a:t>
          </a:r>
          <a:endParaRPr lang="en-IN" sz="3300" kern="1200"/>
        </a:p>
      </dsp:txBody>
      <dsp:txXfrm>
        <a:off x="64083" y="97814"/>
        <a:ext cx="11146446" cy="1184574"/>
      </dsp:txXfrm>
    </dsp:sp>
    <dsp:sp modelId="{E186D9D3-49EA-4138-87AF-B2088197083C}">
      <dsp:nvSpPr>
        <dsp:cNvPr id="0" name=""/>
        <dsp:cNvSpPr/>
      </dsp:nvSpPr>
      <dsp:spPr>
        <a:xfrm>
          <a:off x="0" y="1441511"/>
          <a:ext cx="11274612" cy="13127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Computes similarity between image regions and rule text.</a:t>
          </a:r>
          <a:endParaRPr lang="en-IN" sz="3300" kern="1200"/>
        </a:p>
      </dsp:txBody>
      <dsp:txXfrm>
        <a:off x="64083" y="1505594"/>
        <a:ext cx="11146446" cy="1184574"/>
      </dsp:txXfrm>
    </dsp:sp>
    <dsp:sp modelId="{9D6E231C-DBDF-40A4-8B95-E7AB34B5753A}">
      <dsp:nvSpPr>
        <dsp:cNvPr id="0" name=""/>
        <dsp:cNvSpPr/>
      </dsp:nvSpPr>
      <dsp:spPr>
        <a:xfrm>
          <a:off x="0" y="2849291"/>
          <a:ext cx="11274612" cy="13127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Produces a matching score between unsafe behavior in image and relevant safety rule.</a:t>
          </a:r>
          <a:endParaRPr lang="en-IN" sz="3300" kern="1200"/>
        </a:p>
      </dsp:txBody>
      <dsp:txXfrm>
        <a:off x="64083" y="2913374"/>
        <a:ext cx="11146446" cy="118457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9/24/2024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27510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9/24/2024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02272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9/24/2024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849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9/24/2024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06653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9/24/2024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3335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9/24/2024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62610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9/24/2024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54919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9/24/2024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03401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9/24/2024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7217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9/24/2024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72950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9/24/2024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9841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9/24/2024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66863517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2" name="Picture 4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44" name="Rectangle 4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Rectangle 45">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8" name="Group 47">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49" name="Picture 48">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50" name="Picture 49">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ADBD59C0-5DB0-0E41-4F1C-620CE4CDEE9C}"/>
              </a:ext>
            </a:extLst>
          </p:cNvPr>
          <p:cNvSpPr>
            <a:spLocks noGrp="1"/>
          </p:cNvSpPr>
          <p:nvPr>
            <p:ph type="ctrTitle"/>
          </p:nvPr>
        </p:nvSpPr>
        <p:spPr>
          <a:xfrm>
            <a:off x="838200" y="586992"/>
            <a:ext cx="5638800" cy="2461008"/>
          </a:xfrm>
        </p:spPr>
        <p:txBody>
          <a:bodyPr vert="horz" lIns="91440" tIns="45720" rIns="91440" bIns="45720" rtlCol="0" anchor="ctr">
            <a:normAutofit/>
          </a:bodyPr>
          <a:lstStyle/>
          <a:p>
            <a:pPr algn="l">
              <a:lnSpc>
                <a:spcPct val="90000"/>
              </a:lnSpc>
            </a:pPr>
            <a:r>
              <a:rPr lang="en-US" sz="3400" cap="none" dirty="0">
                <a:latin typeface="Times New Roman" panose="02020603050405020304" pitchFamily="18" charset="0"/>
                <a:cs typeface="Times New Roman" panose="02020603050405020304" pitchFamily="18" charset="0"/>
              </a:rPr>
              <a:t>Computer Vision and Deep Learning for Construction Site Anomaly Behavior Detection</a:t>
            </a:r>
          </a:p>
        </p:txBody>
      </p:sp>
      <p:sp>
        <p:nvSpPr>
          <p:cNvPr id="3" name="Subtitle 2">
            <a:extLst>
              <a:ext uri="{FF2B5EF4-FFF2-40B4-BE49-F238E27FC236}">
                <a16:creationId xmlns:a16="http://schemas.microsoft.com/office/drawing/2014/main" id="{4B276044-8CD5-53DF-B1D3-F6D55488D4DC}"/>
              </a:ext>
            </a:extLst>
          </p:cNvPr>
          <p:cNvSpPr>
            <a:spLocks noGrp="1"/>
          </p:cNvSpPr>
          <p:nvPr>
            <p:ph type="subTitle" idx="1"/>
          </p:nvPr>
        </p:nvSpPr>
        <p:spPr>
          <a:xfrm>
            <a:off x="494884" y="3953645"/>
            <a:ext cx="6366164" cy="2195945"/>
          </a:xfrm>
        </p:spPr>
        <p:txBody>
          <a:bodyPr vert="horz" lIns="91440" tIns="45720" rIns="91440" bIns="45720" rtlCol="0" anchor="ctr">
            <a:normAutofit/>
          </a:bodyPr>
          <a:lstStyle/>
          <a:p>
            <a:pPr algn="l"/>
            <a:r>
              <a:rPr lang="en-US" b="1" dirty="0">
                <a:latin typeface="Times New Roman" panose="02020603050405020304" pitchFamily="18" charset="0"/>
                <a:cs typeface="Times New Roman" panose="02020603050405020304" pitchFamily="18" charset="0"/>
              </a:rPr>
              <a:t>Mentor </a:t>
            </a:r>
            <a:r>
              <a:rPr lang="en-US" dirty="0">
                <a:latin typeface="Times New Roman" panose="02020603050405020304" pitchFamily="18" charset="0"/>
                <a:cs typeface="Times New Roman" panose="02020603050405020304" pitchFamily="18" charset="0"/>
              </a:rPr>
              <a:t>:Dr. </a:t>
            </a:r>
            <a:r>
              <a:rPr lang="en-US" dirty="0" err="1">
                <a:latin typeface="Times New Roman" panose="02020603050405020304" pitchFamily="18" charset="0"/>
                <a:cs typeface="Times New Roman" panose="02020603050405020304" pitchFamily="18" charset="0"/>
              </a:rPr>
              <a:t>P.Swathika</a:t>
            </a:r>
            <a:r>
              <a:rPr lang="en-US" dirty="0">
                <a:latin typeface="Times New Roman" panose="02020603050405020304" pitchFamily="18" charset="0"/>
                <a:cs typeface="Times New Roman" panose="02020603050405020304" pitchFamily="18" charset="0"/>
              </a:rPr>
              <a:t> , PhD, (AP(</a:t>
            </a:r>
            <a:r>
              <a:rPr lang="en-US" dirty="0" err="1">
                <a:latin typeface="Times New Roman" panose="02020603050405020304" pitchFamily="18" charset="0"/>
                <a:cs typeface="Times New Roman" panose="02020603050405020304" pitchFamily="18" charset="0"/>
              </a:rPr>
              <a:t>Sr.G</a:t>
            </a:r>
            <a:r>
              <a:rPr lang="en-US" dirty="0">
                <a:latin typeface="Times New Roman" panose="02020603050405020304" pitchFamily="18" charset="0"/>
                <a:cs typeface="Times New Roman" panose="02020603050405020304" pitchFamily="18" charset="0"/>
              </a:rPr>
              <a:t>))</a:t>
            </a:r>
          </a:p>
          <a:p>
            <a:pPr algn="l"/>
            <a:r>
              <a:rPr lang="en-US" b="1" dirty="0">
                <a:latin typeface="Times New Roman" panose="02020603050405020304" pitchFamily="18" charset="0"/>
                <a:cs typeface="Times New Roman" panose="02020603050405020304" pitchFamily="18" charset="0"/>
              </a:rPr>
              <a:t>Team Members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Abishek</a:t>
            </a:r>
            <a:r>
              <a:rPr lang="en-US" dirty="0">
                <a:latin typeface="Times New Roman" panose="02020603050405020304" pitchFamily="18" charset="0"/>
                <a:cs typeface="Times New Roman" panose="02020603050405020304" pitchFamily="18" charset="0"/>
              </a:rPr>
              <a:t> S (21BAD034)</a:t>
            </a:r>
          </a:p>
          <a:p>
            <a:pPr algn="l"/>
            <a:r>
              <a:rPr lang="en-US" dirty="0">
                <a:latin typeface="Times New Roman" panose="02020603050405020304" pitchFamily="18" charset="0"/>
                <a:cs typeface="Times New Roman" panose="02020603050405020304" pitchFamily="18" charset="0"/>
              </a:rPr>
              <a:t>Mohamed Aslam K (21BAD051)</a:t>
            </a:r>
          </a:p>
          <a:p>
            <a:pPr indent="-22860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4" name="Picture 3" descr="Construction work tools">
            <a:extLst>
              <a:ext uri="{FF2B5EF4-FFF2-40B4-BE49-F238E27FC236}">
                <a16:creationId xmlns:a16="http://schemas.microsoft.com/office/drawing/2014/main" id="{10ADFFA3-3DEB-88E3-2C02-9E707AF8028B}"/>
              </a:ext>
            </a:extLst>
          </p:cNvPr>
          <p:cNvPicPr>
            <a:picLocks noChangeAspect="1"/>
          </p:cNvPicPr>
          <p:nvPr/>
        </p:nvPicPr>
        <p:blipFill>
          <a:blip r:embed="rId5"/>
          <a:srcRect l="24057" r="24055" b="-2"/>
          <a:stretch/>
        </p:blipFill>
        <p:spPr>
          <a:xfrm>
            <a:off x="6861048" y="1"/>
            <a:ext cx="5330952" cy="6858000"/>
          </a:xfrm>
          <a:prstGeom prst="rect">
            <a:avLst/>
          </a:prstGeom>
        </p:spPr>
      </p:pic>
    </p:spTree>
    <p:extLst>
      <p:ext uri="{BB962C8B-B14F-4D97-AF65-F5344CB8AC3E}">
        <p14:creationId xmlns:p14="http://schemas.microsoft.com/office/powerpoint/2010/main" val="2486334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8A2C-E383-A930-3376-3EFF23819A0E}"/>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Word Features (GRU Output)</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483B8192-B4F9-A7BB-3FF2-6C8185458D7E}"/>
                  </a:ext>
                </a:extLst>
              </p:cNvPr>
              <p:cNvSpPr>
                <a:spLocks noGrp="1"/>
              </p:cNvSpPr>
              <p:nvPr>
                <p:ph idx="1"/>
              </p:nvPr>
            </p:nvSpPr>
            <p:spPr/>
            <p:txBody>
              <a:bodyPr>
                <a:normAutofit/>
              </a:bodyPr>
              <a:lstStyle/>
              <a:p>
                <a:endParaRPr lang="en-US" sz="2400" dirty="0"/>
              </a:p>
              <a:p>
                <a:pPr marL="0" indent="0">
                  <a:buNone/>
                </a:pPr>
                <a:r>
                  <a:rPr lang="en-US" sz="2400" dirty="0">
                    <a:latin typeface="Times New Roman" panose="02020603050405020304" pitchFamily="18" charset="0"/>
                    <a:cs typeface="Times New Roman" panose="02020603050405020304" pitchFamily="18" charset="0"/>
                  </a:rPr>
                  <a:t>This equation computes the final representation of each word in the safety rule by combining information from both the forward and backward passes of the GRU.</a:t>
                </a:r>
              </a:p>
              <a:p>
                <a14:m>
                  <m:oMath xmlns:m="http://schemas.openxmlformats.org/officeDocument/2006/math">
                    <m:sSub>
                      <m:sSubPr>
                        <m:ctrlPr>
                          <a:rPr lang="en-IN" sz="2400" i="1" smtClean="0">
                            <a:latin typeface="Cambria Math" panose="02040503050406030204" pitchFamily="18" charset="0"/>
                          </a:rPr>
                        </m:ctrlPr>
                      </m:sSubPr>
                      <m:e>
                        <m:r>
                          <a:rPr lang="en-IN" sz="2400" b="0" i="1">
                            <a:latin typeface="Cambria Math" panose="02040503050406030204" pitchFamily="18" charset="0"/>
                          </a:rPr>
                          <m:t>𝐸</m:t>
                        </m:r>
                      </m:e>
                      <m:sub>
                        <m:r>
                          <a:rPr lang="en-IN" sz="2400" b="0" i="1">
                            <a:latin typeface="Cambria Math" panose="02040503050406030204" pitchFamily="18" charset="0"/>
                          </a:rPr>
                          <m:t>𝑗</m:t>
                        </m:r>
                      </m:sub>
                    </m:sSub>
                  </m:oMath>
                </a14:m>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final feature vector representing the iii-</a:t>
                </a:r>
                <a:r>
                  <a:rPr lang="en-US" sz="2400" dirty="0" err="1">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word in the safety rule.</a:t>
                </a:r>
              </a:p>
              <a:p>
                <a14:m>
                  <m:oMath xmlns:m="http://schemas.openxmlformats.org/officeDocument/2006/math">
                    <m:sSubSup>
                      <m:sSubSupPr>
                        <m:ctrlPr>
                          <a:rPr lang="en-IN" sz="2400" i="1" smtClean="0">
                            <a:latin typeface="Cambria Math" panose="02040503050406030204" pitchFamily="18" charset="0"/>
                          </a:rPr>
                        </m:ctrlPr>
                      </m:sSubSupPr>
                      <m:e>
                        <m:r>
                          <a:rPr lang="en-IN" sz="2400" b="0" i="1">
                            <a:latin typeface="Cambria Math" panose="02040503050406030204" pitchFamily="18" charset="0"/>
                          </a:rPr>
                          <m:t>h</m:t>
                        </m:r>
                      </m:e>
                      <m:sub>
                        <m:r>
                          <a:rPr lang="en-IN" sz="2400" b="0" i="1">
                            <a:latin typeface="Cambria Math" panose="02040503050406030204" pitchFamily="18" charset="0"/>
                          </a:rPr>
                          <m:t>𝑗</m:t>
                        </m:r>
                      </m:sub>
                      <m:sup>
                        <m:r>
                          <a:rPr lang="en-IN" sz="2400" b="0" i="1">
                            <a:latin typeface="Cambria Math" panose="02040503050406030204" pitchFamily="18" charset="0"/>
                          </a:rPr>
                          <m:t>→</m:t>
                        </m:r>
                      </m:sup>
                    </m:sSubSup>
                  </m:oMath>
                </a14:m>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hidden state of the GRU at time iii for the forward pass (left-to-right).</a:t>
                </a:r>
              </a:p>
              <a:p>
                <a14:m>
                  <m:oMath xmlns:m="http://schemas.openxmlformats.org/officeDocument/2006/math">
                    <m:sSubSup>
                      <m:sSubSupPr>
                        <m:ctrlPr>
                          <a:rPr lang="en-IN" sz="2400" i="1" smtClean="0">
                            <a:latin typeface="Cambria Math" panose="02040503050406030204" pitchFamily="18" charset="0"/>
                          </a:rPr>
                        </m:ctrlPr>
                      </m:sSubSupPr>
                      <m:e>
                        <m:r>
                          <a:rPr lang="en-IN" sz="2400" b="0" i="1">
                            <a:latin typeface="Cambria Math" panose="02040503050406030204" pitchFamily="18" charset="0"/>
                          </a:rPr>
                          <m:t>h</m:t>
                        </m:r>
                      </m:e>
                      <m:sub>
                        <m:r>
                          <a:rPr lang="en-IN" sz="2400" b="0" i="1">
                            <a:latin typeface="Cambria Math" panose="02040503050406030204" pitchFamily="18" charset="0"/>
                          </a:rPr>
                          <m:t>𝑗</m:t>
                        </m:r>
                      </m:sub>
                      <m:sup>
                        <m:r>
                          <a:rPr lang="en-IN" sz="2400" b="0" i="1">
                            <a:latin typeface="Cambria Math" panose="02040503050406030204" pitchFamily="18" charset="0"/>
                          </a:rPr>
                          <m:t>←</m:t>
                        </m:r>
                      </m:sup>
                    </m:sSubSup>
                  </m:oMath>
                </a14:m>
                <a:r>
                  <a:rPr lang="en-US" sz="2400" dirty="0">
                    <a:latin typeface="Times New Roman" panose="02020603050405020304" pitchFamily="18" charset="0"/>
                    <a:cs typeface="Times New Roman" panose="02020603050405020304" pitchFamily="18" charset="0"/>
                  </a:rPr>
                  <a:t> The hidden state of the GRU at time iii for the backward pass (right-to-left).</a:t>
                </a:r>
              </a:p>
              <a:p>
                <a:endParaRPr lang="en-IN" sz="2400" dirty="0">
                  <a:latin typeface="Times New Roman" panose="02020603050405020304" pitchFamily="18" charset="0"/>
                  <a:cs typeface="Times New Roman" panose="02020603050405020304" pitchFamily="18" charset="0"/>
                </a:endParaRPr>
              </a:p>
            </p:txBody>
          </p:sp>
        </mc:Choice>
        <mc:Fallback>
          <p:sp>
            <p:nvSpPr>
              <p:cNvPr id="4" name="Content Placeholder 3">
                <a:extLst>
                  <a:ext uri="{FF2B5EF4-FFF2-40B4-BE49-F238E27FC236}">
                    <a16:creationId xmlns:a16="http://schemas.microsoft.com/office/drawing/2014/main" id="{483B8192-B4F9-A7BB-3FF2-6C8185458D7E}"/>
                  </a:ext>
                </a:extLst>
              </p:cNvPr>
              <p:cNvSpPr>
                <a:spLocks noGrp="1" noRot="1" noChangeAspect="1" noMove="1" noResize="1" noEditPoints="1" noAdjustHandles="1" noChangeArrowheads="1" noChangeShapeType="1" noTextEdit="1"/>
              </p:cNvSpPr>
              <p:nvPr>
                <p:ph idx="1"/>
              </p:nvPr>
            </p:nvSpPr>
            <p:spPr>
              <a:blipFill>
                <a:blip r:embed="rId2"/>
                <a:stretch>
                  <a:fillRect l="-811"/>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874AD14-BAED-11D3-331E-FC9D51335388}"/>
                  </a:ext>
                </a:extLst>
              </p:cNvPr>
              <p:cNvSpPr txBox="1"/>
              <p:nvPr/>
            </p:nvSpPr>
            <p:spPr>
              <a:xfrm>
                <a:off x="3047281" y="1557131"/>
                <a:ext cx="5561881" cy="784638"/>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IN" sz="4000" b="1" i="1">
                              <a:latin typeface="Cambira Math"/>
                            </a:rPr>
                          </m:ctrlPr>
                        </m:sSubPr>
                        <m:e>
                          <m:r>
                            <a:rPr lang="en-IN" sz="4000" b="1" i="1">
                              <a:latin typeface="Cambira Math"/>
                            </a:rPr>
                            <m:t>𝑬</m:t>
                          </m:r>
                        </m:e>
                        <m:sub>
                          <m:r>
                            <a:rPr lang="en-IN" sz="4000" b="1" i="1">
                              <a:latin typeface="Cambira Math"/>
                            </a:rPr>
                            <m:t>𝒋</m:t>
                          </m:r>
                        </m:sub>
                      </m:sSub>
                      <m:r>
                        <a:rPr lang="en-IN" sz="4000" b="1" i="1">
                          <a:latin typeface="Cambira Math"/>
                        </a:rPr>
                        <m:t>=</m:t>
                      </m:r>
                      <m:sSubSup>
                        <m:sSubSupPr>
                          <m:ctrlPr>
                            <a:rPr lang="en-IN" sz="4000" b="1" i="1">
                              <a:latin typeface="Cambira Math"/>
                            </a:rPr>
                          </m:ctrlPr>
                        </m:sSubSupPr>
                        <m:e>
                          <m:r>
                            <a:rPr lang="en-IN" sz="4000" b="1" i="1">
                              <a:latin typeface="Cambira Math"/>
                            </a:rPr>
                            <m:t>(</m:t>
                          </m:r>
                          <m:r>
                            <a:rPr lang="en-IN" sz="4000" b="1" i="1">
                              <a:latin typeface="Cambira Math"/>
                            </a:rPr>
                            <m:t>𝒉</m:t>
                          </m:r>
                        </m:e>
                        <m:sub>
                          <m:r>
                            <a:rPr lang="en-IN" sz="4000" b="1" i="1">
                              <a:latin typeface="Cambira Math"/>
                            </a:rPr>
                            <m:t>𝒋</m:t>
                          </m:r>
                        </m:sub>
                        <m:sup>
                          <m:r>
                            <a:rPr lang="en-IN" sz="4000" b="1" i="1">
                              <a:latin typeface="Cambira Math"/>
                            </a:rPr>
                            <m:t>→</m:t>
                          </m:r>
                        </m:sup>
                      </m:sSubSup>
                      <m:r>
                        <a:rPr lang="en-IN" sz="4000" b="1" i="1">
                          <a:latin typeface="Cambira Math"/>
                        </a:rPr>
                        <m:t>+</m:t>
                      </m:r>
                      <m:sSubSup>
                        <m:sSubSupPr>
                          <m:ctrlPr>
                            <a:rPr lang="en-IN" sz="4000" b="1" i="1">
                              <a:latin typeface="Cambira Math"/>
                            </a:rPr>
                          </m:ctrlPr>
                        </m:sSubSupPr>
                        <m:e>
                          <m:r>
                            <a:rPr lang="en-IN" sz="4000" b="1" i="1">
                              <a:latin typeface="Cambira Math"/>
                            </a:rPr>
                            <m:t>𝒉</m:t>
                          </m:r>
                        </m:e>
                        <m:sub>
                          <m:r>
                            <a:rPr lang="en-IN" sz="4000" b="1" i="1">
                              <a:latin typeface="Cambira Math"/>
                            </a:rPr>
                            <m:t>𝒋</m:t>
                          </m:r>
                        </m:sub>
                        <m:sup>
                          <m:r>
                            <a:rPr lang="en-IN" sz="4000" b="1" i="1">
                              <a:latin typeface="Cambira Math"/>
                            </a:rPr>
                            <m:t>←</m:t>
                          </m:r>
                        </m:sup>
                      </m:sSubSup>
                      <m:r>
                        <a:rPr lang="en-IN" sz="4000" b="1" i="1">
                          <a:latin typeface="Cambira Math"/>
                        </a:rPr>
                        <m:t>)/</m:t>
                      </m:r>
                      <m:r>
                        <a:rPr lang="en-IN" sz="4000" b="1" i="1">
                          <a:latin typeface="Cambira Math"/>
                        </a:rPr>
                        <m:t>𝟐</m:t>
                      </m:r>
                    </m:oMath>
                  </m:oMathPara>
                </a14:m>
                <a:endParaRPr lang="en-IN" sz="4000" b="1" dirty="0">
                  <a:latin typeface="Cambira Math"/>
                </a:endParaRPr>
              </a:p>
            </p:txBody>
          </p:sp>
        </mc:Choice>
        <mc:Fallback>
          <p:sp>
            <p:nvSpPr>
              <p:cNvPr id="8" name="TextBox 7">
                <a:extLst>
                  <a:ext uri="{FF2B5EF4-FFF2-40B4-BE49-F238E27FC236}">
                    <a16:creationId xmlns:a16="http://schemas.microsoft.com/office/drawing/2014/main" id="{6874AD14-BAED-11D3-331E-FC9D51335388}"/>
                  </a:ext>
                </a:extLst>
              </p:cNvPr>
              <p:cNvSpPr txBox="1">
                <a:spLocks noRot="1" noChangeAspect="1" noMove="1" noResize="1" noEditPoints="1" noAdjustHandles="1" noChangeArrowheads="1" noChangeShapeType="1" noTextEdit="1"/>
              </p:cNvSpPr>
              <p:nvPr/>
            </p:nvSpPr>
            <p:spPr>
              <a:xfrm>
                <a:off x="3047281" y="1557131"/>
                <a:ext cx="5561881" cy="784638"/>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332432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985B-541A-31F4-9A1B-358E5DD69164}"/>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Cosine Similarity (Image-Safety Rule Matching):</a:t>
            </a:r>
            <a:endParaRPr lang="en-IN"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4ADD454-3258-130B-C3C1-7005779BF564}"/>
                  </a:ext>
                </a:extLst>
              </p:cNvPr>
              <p:cNvSpPr>
                <a:spLocks noGrp="1"/>
              </p:cNvSpPr>
              <p:nvPr>
                <p:ph idx="1"/>
              </p:nvPr>
            </p:nvSpPr>
            <p:spPr/>
            <p:txBody>
              <a:bodyPr>
                <a:normAutofit/>
              </a:bodyPr>
              <a:lstStyle/>
              <a:p>
                <a:pPr marL="0" indent="0">
                  <a:lnSpc>
                    <a:spcPct val="107000"/>
                  </a:lnSpc>
                  <a:spcAft>
                    <a:spcPts val="800"/>
                  </a:spcAft>
                  <a:buNone/>
                </a:pPr>
                <a:endParaRPr lang="en-IN" sz="24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7000"/>
                  </a:lnSpc>
                  <a:spcAft>
                    <a:spcPts val="800"/>
                  </a:spcAft>
                  <a:buNone/>
                </a:pPr>
                <a:endParaRPr lang="en-IN" sz="24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US" sz="2400" dirty="0">
                    <a:latin typeface="Times New Roman" panose="02020603050405020304" pitchFamily="18" charset="0"/>
                    <a:cs typeface="Times New Roman" panose="02020603050405020304" pitchFamily="18" charset="0"/>
                  </a:rPr>
                  <a:t>This equation calculates the similarity between the </a:t>
                </a:r>
                <a:r>
                  <a:rPr lang="en-US" sz="2400" dirty="0" err="1">
                    <a:latin typeface="Times New Roman" panose="02020603050405020304" pitchFamily="18" charset="0"/>
                    <a:cs typeface="Times New Roman" panose="02020603050405020304" pitchFamily="18" charset="0"/>
                  </a:rPr>
                  <a:t>i-th</a:t>
                </a:r>
                <a:r>
                  <a:rPr lang="en-US" sz="2400" dirty="0">
                    <a:latin typeface="Times New Roman" panose="02020603050405020304" pitchFamily="18" charset="0"/>
                    <a:cs typeface="Times New Roman" panose="02020603050405020304" pitchFamily="18" charset="0"/>
                  </a:rPr>
                  <a:t> region in the image and the j-</a:t>
                </a:r>
                <a:r>
                  <a:rPr lang="en-US" sz="2400" dirty="0" err="1">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word in the safety rule.</a:t>
                </a:r>
              </a:p>
              <a:p>
                <a:pPr>
                  <a:lnSpc>
                    <a:spcPct val="107000"/>
                  </a:lnSpc>
                  <a:spcAft>
                    <a:spcPts val="800"/>
                  </a:spcAft>
                </a:pPr>
                <a14:m>
                  <m:oMath xmlns:m="http://schemas.openxmlformats.org/officeDocument/2006/math">
                    <m:sSub>
                      <m:sSubPr>
                        <m:ctrlPr>
                          <a:rPr kumimoji="0" lang="en-IN" sz="2400" b="1" i="1" u="none" strike="noStrike" kern="1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IN" sz="2400" b="1"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𝒔</m:t>
                        </m:r>
                      </m:e>
                      <m:sub>
                        <m:r>
                          <a:rPr kumimoji="0" lang="en-IN" sz="2400" b="1"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𝒊𝒋</m:t>
                        </m:r>
                      </m:sub>
                    </m:sSub>
                  </m:oMath>
                </a14:m>
                <a:r>
                  <a:rPr lang="en-IN" sz="2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cosine similarity score between image region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and word j.</a:t>
                </a:r>
              </a:p>
              <a:p>
                <a:pPr>
                  <a:lnSpc>
                    <a:spcPct val="107000"/>
                  </a:lnSpc>
                  <a:spcAft>
                    <a:spcPts val="800"/>
                  </a:spcAft>
                </a:pPr>
                <a14:m>
                  <m:oMath xmlns:m="http://schemas.openxmlformats.org/officeDocument/2006/math">
                    <m:sSubSup>
                      <m:sSubSupPr>
                        <m:ctrlPr>
                          <a:rPr lang="en-IN" sz="24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t>𝒗</m:t>
                        </m:r>
                      </m:e>
                      <m:sub>
                        <m: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up>
                        <m: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t>𝑻</m:t>
                        </m:r>
                      </m:sup>
                    </m:sSubSup>
                  </m:oMath>
                </a14:m>
                <a:r>
                  <a:rPr lang="en-IN" sz="2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transpose of the image feature vector for region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pPr>
                  <a:lnSpc>
                    <a:spcPct val="107000"/>
                  </a:lnSpc>
                  <a:spcAft>
                    <a:spcPts val="800"/>
                  </a:spcAft>
                </a:pPr>
                <a14:m>
                  <m:oMath xmlns:m="http://schemas.openxmlformats.org/officeDocument/2006/math">
                    <m:sSub>
                      <m:sSubPr>
                        <m:ctrlPr>
                          <a:rPr lang="en-IN" sz="24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t>𝒆</m:t>
                        </m:r>
                      </m:e>
                      <m:sub>
                        <m: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t>𝒋</m:t>
                        </m:r>
                      </m:sub>
                    </m:sSub>
                  </m:oMath>
                </a14:m>
                <a:r>
                  <a:rPr lang="en-US" sz="2400" dirty="0">
                    <a:latin typeface="Times New Roman" panose="02020603050405020304" pitchFamily="18" charset="0"/>
                    <a:cs typeface="Times New Roman" panose="02020603050405020304" pitchFamily="18" charset="0"/>
                  </a:rPr>
                  <a:t> The word feature vector for word j.</a:t>
                </a:r>
              </a:p>
              <a:p>
                <a:pPr marL="0" indent="0">
                  <a:lnSpc>
                    <a:spcPct val="107000"/>
                  </a:lnSpc>
                  <a:spcAft>
                    <a:spcPts val="800"/>
                  </a:spcAft>
                  <a:buNone/>
                </a:pPr>
                <a:endParaRPr lang="en-IN" sz="24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7000"/>
                  </a:lnSpc>
                  <a:spcAft>
                    <a:spcPts val="800"/>
                  </a:spcAft>
                  <a:buNone/>
                </a:pPr>
                <a:endParaRPr lang="en-IN" sz="2400" b="1"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74ADD454-3258-130B-C3C1-7005779BF564}"/>
                  </a:ext>
                </a:extLst>
              </p:cNvPr>
              <p:cNvSpPr>
                <a:spLocks noGrp="1" noRot="1" noChangeAspect="1" noMove="1" noResize="1" noEditPoints="1" noAdjustHandles="1" noChangeArrowheads="1" noChangeShapeType="1" noTextEdit="1"/>
              </p:cNvSpPr>
              <p:nvPr>
                <p:ph idx="1"/>
              </p:nvPr>
            </p:nvSpPr>
            <p:spPr>
              <a:blipFill>
                <a:blip r:embed="rId2"/>
                <a:stretch>
                  <a:fillRect l="-811"/>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328CCDD-5515-EB15-C960-BDE124611663}"/>
                  </a:ext>
                </a:extLst>
              </p:cNvPr>
              <p:cNvSpPr txBox="1"/>
              <p:nvPr/>
            </p:nvSpPr>
            <p:spPr>
              <a:xfrm>
                <a:off x="3433313" y="1446698"/>
                <a:ext cx="4649638" cy="129817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IN" sz="28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b="1" i="1" kern="100">
                              <a:effectLst/>
                              <a:latin typeface="Cambria Math" panose="02040503050406030204" pitchFamily="18" charset="0"/>
                              <a:ea typeface="Times New Roman" panose="02020603050405020304" pitchFamily="18" charset="0"/>
                              <a:cs typeface="Times New Roman" panose="02020603050405020304" pitchFamily="18" charset="0"/>
                            </a:rPr>
                            <m:t>𝒔</m:t>
                          </m:r>
                        </m:e>
                        <m:sub>
                          <m:r>
                            <a:rPr lang="en-IN" sz="2800" b="1" i="1" kern="100">
                              <a:effectLst/>
                              <a:latin typeface="Cambria Math" panose="02040503050406030204" pitchFamily="18" charset="0"/>
                              <a:ea typeface="Times New Roman" panose="02020603050405020304" pitchFamily="18" charset="0"/>
                              <a:cs typeface="Times New Roman" panose="02020603050405020304" pitchFamily="18" charset="0"/>
                            </a:rPr>
                            <m:t>𝒊𝒋</m:t>
                          </m:r>
                        </m:sub>
                      </m:sSub>
                      <m:r>
                        <a:rPr lang="en-IN" sz="2800" b="1"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8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Sup>
                            <m:sSubSupPr>
                              <m:ctrlPr>
                                <a:rPr lang="en-IN" sz="2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800" b="1" i="1" kern="100">
                                  <a:effectLst/>
                                  <a:latin typeface="Cambria Math" panose="02040503050406030204" pitchFamily="18" charset="0"/>
                                  <a:ea typeface="Times New Roman" panose="02020603050405020304" pitchFamily="18" charset="0"/>
                                  <a:cs typeface="Times New Roman" panose="02020603050405020304" pitchFamily="18" charset="0"/>
                                </a:rPr>
                                <m:t>𝒗</m:t>
                              </m:r>
                            </m:e>
                            <m:sub>
                              <m:r>
                                <a:rPr lang="en-IN" sz="2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up>
                              <m:r>
                                <a:rPr lang="en-IN" sz="2800" b="1" i="1" kern="100">
                                  <a:effectLst/>
                                  <a:latin typeface="Cambria Math" panose="02040503050406030204" pitchFamily="18" charset="0"/>
                                  <a:ea typeface="Times New Roman" panose="02020603050405020304" pitchFamily="18" charset="0"/>
                                  <a:cs typeface="Times New Roman" panose="02020603050405020304" pitchFamily="18" charset="0"/>
                                </a:rPr>
                                <m:t>𝑻</m:t>
                              </m:r>
                            </m:sup>
                          </m:sSubSup>
                          <m:sSub>
                            <m:sSubPr>
                              <m:ctrlPr>
                                <a:rPr lang="en-IN" sz="2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b="1" i="1" kern="100">
                                  <a:effectLst/>
                                  <a:latin typeface="Cambria Math" panose="02040503050406030204" pitchFamily="18" charset="0"/>
                                  <a:ea typeface="Times New Roman" panose="02020603050405020304" pitchFamily="18" charset="0"/>
                                  <a:cs typeface="Times New Roman" panose="02020603050405020304" pitchFamily="18" charset="0"/>
                                </a:rPr>
                                <m:t>𝒆</m:t>
                              </m:r>
                            </m:e>
                            <m:sub>
                              <m:r>
                                <a:rPr lang="en-IN" sz="2800" b="1" i="1" kern="100">
                                  <a:effectLst/>
                                  <a:latin typeface="Cambria Math" panose="02040503050406030204" pitchFamily="18" charset="0"/>
                                  <a:ea typeface="Times New Roman" panose="02020603050405020304" pitchFamily="18" charset="0"/>
                                  <a:cs typeface="Times New Roman" panose="02020603050405020304" pitchFamily="18" charset="0"/>
                                </a:rPr>
                                <m:t>𝒋</m:t>
                              </m:r>
                            </m:sub>
                          </m:sSub>
                        </m:num>
                        <m:den>
                          <m:d>
                            <m:dPr>
                              <m:begChr m:val="|"/>
                              <m:endChr m:val="|"/>
                              <m:ctrlPr>
                                <a:rPr lang="en-IN" sz="2800" b="1" i="1" kern="100">
                                  <a:effectLst/>
                                  <a:latin typeface="Cambria Math" panose="02040503050406030204" pitchFamily="18" charset="0"/>
                                  <a:ea typeface="Times New Roman" panose="02020603050405020304" pitchFamily="18" charset="0"/>
                                  <a:cs typeface="Times New Roman" panose="02020603050405020304" pitchFamily="18" charset="0"/>
                                </a:rPr>
                              </m:ctrlPr>
                            </m:dPr>
                            <m:e>
                              <m:d>
                                <m:dPr>
                                  <m:begChr m:val="|"/>
                                  <m:endChr m:val="|"/>
                                  <m:ctrlPr>
                                    <a:rPr lang="en-IN" sz="2800" b="1"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2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b="1" i="1" kern="100">
                                          <a:effectLst/>
                                          <a:latin typeface="Cambria Math" panose="02040503050406030204" pitchFamily="18" charset="0"/>
                                          <a:ea typeface="Times New Roman" panose="02020603050405020304" pitchFamily="18" charset="0"/>
                                          <a:cs typeface="Times New Roman" panose="02020603050405020304" pitchFamily="18" charset="0"/>
                                        </a:rPr>
                                        <m:t>𝒗</m:t>
                                      </m:r>
                                    </m:e>
                                    <m:sub>
                                      <m:r>
                                        <a:rPr lang="en-IN" sz="2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Sub>
                                </m:e>
                              </m:d>
                            </m:e>
                          </m:d>
                          <m:r>
                            <a:rPr lang="en-IN" sz="2800" b="1" i="1" kern="100">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IN" sz="2800" b="1" i="1" kern="100">
                                  <a:effectLst/>
                                  <a:latin typeface="Cambria Math" panose="02040503050406030204" pitchFamily="18" charset="0"/>
                                  <a:ea typeface="Times New Roman" panose="02020603050405020304" pitchFamily="18" charset="0"/>
                                  <a:cs typeface="Times New Roman" panose="02020603050405020304" pitchFamily="18" charset="0"/>
                                </a:rPr>
                              </m:ctrlPr>
                            </m:dPr>
                            <m:e>
                              <m:d>
                                <m:dPr>
                                  <m:begChr m:val="|"/>
                                  <m:endChr m:val="|"/>
                                  <m:ctrlPr>
                                    <a:rPr lang="en-IN" sz="2800" b="1"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2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b="1" i="1" kern="100">
                                          <a:effectLst/>
                                          <a:latin typeface="Cambria Math" panose="02040503050406030204" pitchFamily="18" charset="0"/>
                                          <a:ea typeface="Times New Roman" panose="02020603050405020304" pitchFamily="18" charset="0"/>
                                          <a:cs typeface="Times New Roman" panose="02020603050405020304" pitchFamily="18" charset="0"/>
                                        </a:rPr>
                                        <m:t>𝒆</m:t>
                                      </m:r>
                                    </m:e>
                                    <m:sub>
                                      <m:r>
                                        <a:rPr lang="en-IN" sz="2800" b="1" i="1" kern="100">
                                          <a:effectLst/>
                                          <a:latin typeface="Cambria Math" panose="02040503050406030204" pitchFamily="18" charset="0"/>
                                          <a:ea typeface="Times New Roman" panose="02020603050405020304" pitchFamily="18" charset="0"/>
                                          <a:cs typeface="Times New Roman" panose="02020603050405020304" pitchFamily="18" charset="0"/>
                                        </a:rPr>
                                        <m:t>𝒋</m:t>
                                      </m:r>
                                    </m:sub>
                                  </m:sSub>
                                </m:e>
                              </m:d>
                            </m:e>
                          </m:d>
                        </m:den>
                      </m:f>
                    </m:oMath>
                  </m:oMathPara>
                </a14:m>
                <a:endParaRPr lang="en-IN" sz="2800" dirty="0"/>
              </a:p>
            </p:txBody>
          </p:sp>
        </mc:Choice>
        <mc:Fallback>
          <p:sp>
            <p:nvSpPr>
              <p:cNvPr id="4" name="TextBox 3">
                <a:extLst>
                  <a:ext uri="{FF2B5EF4-FFF2-40B4-BE49-F238E27FC236}">
                    <a16:creationId xmlns:a16="http://schemas.microsoft.com/office/drawing/2014/main" id="{C328CCDD-5515-EB15-C960-BDE124611663}"/>
                  </a:ext>
                </a:extLst>
              </p:cNvPr>
              <p:cNvSpPr txBox="1">
                <a:spLocks noRot="1" noChangeAspect="1" noMove="1" noResize="1" noEditPoints="1" noAdjustHandles="1" noChangeArrowheads="1" noChangeShapeType="1" noTextEdit="1"/>
              </p:cNvSpPr>
              <p:nvPr/>
            </p:nvSpPr>
            <p:spPr>
              <a:xfrm>
                <a:off x="3433313" y="1446698"/>
                <a:ext cx="4649638" cy="1298176"/>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084272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DE7FC-8A9A-FEDD-0336-55173CC88CAD}"/>
              </a:ext>
            </a:extLst>
          </p:cNvPr>
          <p:cNvSpPr>
            <a:spLocks noGrp="1"/>
          </p:cNvSpPr>
          <p:nvPr>
            <p:ph type="title"/>
          </p:nvPr>
        </p:nvSpPr>
        <p:spPr/>
        <p:txBody>
          <a:bodyPr>
            <a:normAutofit/>
          </a:bodyPr>
          <a:lstStyle/>
          <a:p>
            <a:r>
              <a:rPr lang="en-US" sz="3500" b="1" dirty="0">
                <a:latin typeface="Times New Roman" panose="02020603050405020304" pitchFamily="18" charset="0"/>
                <a:cs typeface="Times New Roman" panose="02020603050405020304" pitchFamily="18" charset="0"/>
              </a:rPr>
              <a:t>Stacked Cross Attention Weight (Attention Mechanism):</a:t>
            </a:r>
            <a:endParaRPr lang="en-IN" sz="3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F80DB9-3E13-0DDD-9FC7-0247AF01C401}"/>
              </a:ext>
            </a:extLst>
          </p:cNvPr>
          <p:cNvSpPr>
            <a:spLocks noGrp="1"/>
          </p:cNvSpPr>
          <p:nvPr>
            <p:ph idx="1"/>
          </p:nvPr>
        </p:nvSpPr>
        <p:spPr/>
        <p:txBody>
          <a:bodyPr>
            <a:normAutofit/>
          </a:bodyPr>
          <a:lstStyle/>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This equation calculates the attention weight for each image region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with respect to each word j in the safety rule.</a:t>
            </a:r>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aᵢⱼ </a:t>
            </a:r>
            <a:r>
              <a:rPr lang="en-US" sz="2400" dirty="0">
                <a:latin typeface="Times New Roman" panose="02020603050405020304" pitchFamily="18" charset="0"/>
                <a:cs typeface="Times New Roman" panose="02020603050405020304" pitchFamily="18" charset="0"/>
              </a:rPr>
              <a:t>The attention weight for the </a:t>
            </a:r>
            <a:r>
              <a:rPr lang="en-US" sz="2400" dirty="0" err="1">
                <a:latin typeface="Times New Roman" panose="02020603050405020304" pitchFamily="18" charset="0"/>
                <a:cs typeface="Times New Roman" panose="02020603050405020304" pitchFamily="18" charset="0"/>
              </a:rPr>
              <a:t>i-th</a:t>
            </a:r>
            <a:r>
              <a:rPr lang="en-US" sz="2400" dirty="0">
                <a:latin typeface="Times New Roman" panose="02020603050405020304" pitchFamily="18" charset="0"/>
                <a:cs typeface="Times New Roman" panose="02020603050405020304" pitchFamily="18" charset="0"/>
              </a:rPr>
              <a:t> image region and the j-</a:t>
            </a:r>
            <a:r>
              <a:rPr lang="en-US" sz="2400" dirty="0" err="1">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word.</a:t>
            </a:r>
          </a:p>
          <a:p>
            <a:r>
              <a:rPr lang="el-GR" sz="2400" b="1" dirty="0">
                <a:latin typeface="Times New Roman" panose="02020603050405020304" pitchFamily="18" charset="0"/>
                <a:cs typeface="Times New Roman" panose="02020603050405020304" pitchFamily="18" charset="0"/>
              </a:rPr>
              <a:t>λ₁</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scaling factor that controls the sharpness of the attention.</a:t>
            </a:r>
          </a:p>
          <a:p>
            <a:r>
              <a:rPr lang="en-IN" sz="2400" b="1" dirty="0">
                <a:latin typeface="Times New Roman" panose="02020603050405020304" pitchFamily="18" charset="0"/>
                <a:cs typeface="Times New Roman" panose="02020603050405020304" pitchFamily="18" charset="0"/>
              </a:rPr>
              <a:t>sᵢⱼ</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similarity score between image region iii and word </a:t>
            </a:r>
            <a:r>
              <a:rPr lang="en-US" sz="2400" dirty="0" err="1">
                <a:latin typeface="Times New Roman" panose="02020603050405020304" pitchFamily="18" charset="0"/>
                <a:cs typeface="Times New Roman" panose="02020603050405020304" pitchFamily="18" charset="0"/>
              </a:rPr>
              <a:t>jjj</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F3F4969-BB66-3887-BE41-C60E7BEE9142}"/>
              </a:ext>
            </a:extLst>
          </p:cNvPr>
          <p:cNvSpPr txBox="1"/>
          <p:nvPr/>
        </p:nvSpPr>
        <p:spPr>
          <a:xfrm>
            <a:off x="2898475" y="1531189"/>
            <a:ext cx="6625086" cy="1077218"/>
          </a:xfrm>
          <a:prstGeom prst="rect">
            <a:avLst/>
          </a:prstGeom>
          <a:noFill/>
        </p:spPr>
        <p:txBody>
          <a:bodyPr wrap="square" rtlCol="0">
            <a:spAutoFit/>
          </a:bodyPr>
          <a:lstStyle/>
          <a:p>
            <a:r>
              <a:rPr lang="en-IN" sz="3200" b="1" dirty="0"/>
              <a:t>aᵢⱼ = (exp(</a:t>
            </a:r>
            <a:r>
              <a:rPr lang="el-GR" sz="3200" b="1" dirty="0"/>
              <a:t>λ₁ </a:t>
            </a:r>
            <a:r>
              <a:rPr lang="en-IN" sz="3200" b="1" dirty="0"/>
              <a:t>sᵢⱼ)) / ∑ₖ₌₁ⁿ (exp(</a:t>
            </a:r>
            <a:r>
              <a:rPr lang="el-GR" sz="3200" b="1" dirty="0"/>
              <a:t>λ₁ </a:t>
            </a:r>
            <a:r>
              <a:rPr lang="en-IN" sz="3200" b="1" dirty="0"/>
              <a:t>sᵢₖ) </a:t>
            </a:r>
          </a:p>
          <a:p>
            <a:endParaRPr lang="en-IN" sz="3200" b="1" dirty="0"/>
          </a:p>
        </p:txBody>
      </p:sp>
    </p:spTree>
    <p:extLst>
      <p:ext uri="{BB962C8B-B14F-4D97-AF65-F5344CB8AC3E}">
        <p14:creationId xmlns:p14="http://schemas.microsoft.com/office/powerpoint/2010/main" val="3224463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FCB0-DAE8-FCDA-46B7-2D48E160F556}"/>
              </a:ext>
            </a:extLst>
          </p:cNvPr>
          <p:cNvSpPr>
            <a:spLocks noGrp="1"/>
          </p:cNvSpPr>
          <p:nvPr>
            <p:ph type="title"/>
          </p:nvPr>
        </p:nvSpPr>
        <p:spPr/>
        <p:txBody>
          <a:bodyPr>
            <a:normAutofit/>
          </a:bodyPr>
          <a:lstStyle/>
          <a:p>
            <a:r>
              <a:rPr lang="en-US" sz="3400" b="1" dirty="0">
                <a:latin typeface="Times New Roman" panose="02020603050405020304" pitchFamily="18" charset="0"/>
                <a:cs typeface="Times New Roman" panose="02020603050405020304" pitchFamily="18" charset="0"/>
              </a:rPr>
              <a:t>Weighted Sum of Safety Rule Vectors (Attention Output):</a:t>
            </a:r>
            <a:endParaRPr lang="en-IN" sz="3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242307-01F9-D535-ACB3-BF1BB2BCE722}"/>
              </a:ext>
            </a:extLst>
          </p:cNvPr>
          <p:cNvSpPr>
            <a:spLocks noGrp="1"/>
          </p:cNvSpPr>
          <p:nvPr>
            <p:ph idx="1"/>
          </p:nvPr>
        </p:nvSpPr>
        <p:spPr/>
        <p:txBody>
          <a:bodyPr/>
          <a:lstStyle/>
          <a:p>
            <a:endParaRPr lang="en-US" dirty="0"/>
          </a:p>
          <a:p>
            <a:pPr marL="0" indent="0">
              <a:buNone/>
            </a:pPr>
            <a:r>
              <a:rPr lang="en-US" sz="2400" dirty="0">
                <a:latin typeface="Times New Roman" panose="02020603050405020304" pitchFamily="18" charset="0"/>
                <a:cs typeface="Times New Roman" panose="02020603050405020304" pitchFamily="18" charset="0"/>
              </a:rPr>
              <a:t>This equation produces a weighted sum of the word vectors for the safety rule, focusing on the most relevant words for each image region.</a:t>
            </a:r>
          </a:p>
          <a:p>
            <a:r>
              <a:rPr lang="en-IN" sz="2400" b="1" dirty="0">
                <a:latin typeface="Times New Roman" panose="02020603050405020304" pitchFamily="18" charset="0"/>
                <a:cs typeface="Times New Roman" panose="02020603050405020304" pitchFamily="18" charset="0"/>
              </a:rPr>
              <a:t>aᵀᵢ </a:t>
            </a:r>
            <a:r>
              <a:rPr lang="en-US" sz="2400" dirty="0">
                <a:latin typeface="Times New Roman" panose="02020603050405020304" pitchFamily="18" charset="0"/>
                <a:cs typeface="Times New Roman" panose="02020603050405020304" pitchFamily="18" charset="0"/>
              </a:rPr>
              <a:t>The attended safety rule vector for the </a:t>
            </a:r>
            <a:r>
              <a:rPr lang="en-US" sz="2400" dirty="0" err="1">
                <a:latin typeface="Times New Roman" panose="02020603050405020304" pitchFamily="18" charset="0"/>
                <a:cs typeface="Times New Roman" panose="02020603050405020304" pitchFamily="18" charset="0"/>
              </a:rPr>
              <a:t>i-th</a:t>
            </a:r>
            <a:r>
              <a:rPr lang="en-US" sz="2400" dirty="0">
                <a:latin typeface="Times New Roman" panose="02020603050405020304" pitchFamily="18" charset="0"/>
                <a:cs typeface="Times New Roman" panose="02020603050405020304" pitchFamily="18" charset="0"/>
              </a:rPr>
              <a:t> image region.</a:t>
            </a:r>
          </a:p>
          <a:p>
            <a:r>
              <a:rPr lang="en-IN" sz="2400" b="1" dirty="0" err="1">
                <a:latin typeface="Times New Roman" panose="02020603050405020304" pitchFamily="18" charset="0"/>
                <a:cs typeface="Times New Roman" panose="02020603050405020304" pitchFamily="18" charset="0"/>
              </a:rPr>
              <a:t>aᵢ</a:t>
            </a:r>
            <a:r>
              <a:rPr lang="en-IN" sz="1200" b="1" dirty="0" err="1">
                <a:latin typeface="Times New Roman" panose="02020603050405020304" pitchFamily="18" charset="0"/>
                <a:cs typeface="Times New Roman" panose="02020603050405020304" pitchFamily="18" charset="0"/>
              </a:rPr>
              <a:t>j</a:t>
            </a:r>
            <a:r>
              <a:rPr lang="en-US" sz="2400" dirty="0">
                <a:latin typeface="Times New Roman" panose="02020603050405020304" pitchFamily="18" charset="0"/>
                <a:cs typeface="Times New Roman" panose="02020603050405020304" pitchFamily="18" charset="0"/>
              </a:rPr>
              <a:t>The attention weight for region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and word j.</a:t>
            </a:r>
          </a:p>
          <a:p>
            <a:pPr algn="just"/>
            <a:r>
              <a:rPr lang="en-IN" sz="2400" b="1" dirty="0" err="1">
                <a:latin typeface="Times New Roman" panose="02020603050405020304" pitchFamily="18" charset="0"/>
                <a:cs typeface="Times New Roman" panose="02020603050405020304" pitchFamily="18" charset="0"/>
              </a:rPr>
              <a:t>e</a:t>
            </a:r>
            <a:r>
              <a:rPr lang="en-IN" sz="1600" b="1" dirty="0" err="1">
                <a:latin typeface="Times New Roman" panose="02020603050405020304" pitchFamily="18" charset="0"/>
                <a:cs typeface="Times New Roman" panose="02020603050405020304" pitchFamily="18" charset="0"/>
              </a:rPr>
              <a:t>j</a:t>
            </a:r>
            <a:r>
              <a:rPr lang="en-IN"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feature vector for word j.</a:t>
            </a:r>
          </a:p>
          <a:p>
            <a:endParaRPr lang="en-US" dirty="0"/>
          </a:p>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A2C35527-F980-E448-124F-94670D3B0999}"/>
              </a:ext>
            </a:extLst>
          </p:cNvPr>
          <p:cNvSpPr txBox="1"/>
          <p:nvPr/>
        </p:nvSpPr>
        <p:spPr>
          <a:xfrm>
            <a:off x="4179498" y="1657062"/>
            <a:ext cx="3955211" cy="584775"/>
          </a:xfrm>
          <a:prstGeom prst="rect">
            <a:avLst/>
          </a:prstGeom>
          <a:noFill/>
        </p:spPr>
        <p:txBody>
          <a:bodyPr wrap="square" rtlCol="0">
            <a:spAutoFit/>
          </a:bodyPr>
          <a:lstStyle/>
          <a:p>
            <a:r>
              <a:rPr lang="en-IN" sz="3200" b="1" dirty="0"/>
              <a:t>aᵀᵢ = ∑</a:t>
            </a:r>
            <a:r>
              <a:rPr lang="en-IN" sz="1600" b="1" dirty="0"/>
              <a:t>j</a:t>
            </a:r>
            <a:r>
              <a:rPr lang="en-IN" sz="3200" b="1" dirty="0"/>
              <a:t>₌₁ⁿ (</a:t>
            </a:r>
            <a:r>
              <a:rPr lang="en-IN" sz="3200" b="1" dirty="0" err="1"/>
              <a:t>aᵢ</a:t>
            </a:r>
            <a:r>
              <a:rPr lang="en-IN" sz="2000" b="1" dirty="0" err="1"/>
              <a:t>j</a:t>
            </a:r>
            <a:r>
              <a:rPr lang="en-IN" sz="3200" b="1" dirty="0"/>
              <a:t> </a:t>
            </a:r>
            <a:r>
              <a:rPr lang="en-IN" sz="3200" b="1" dirty="0" err="1"/>
              <a:t>e</a:t>
            </a:r>
            <a:r>
              <a:rPr lang="en-IN" b="1" dirty="0" err="1"/>
              <a:t>j</a:t>
            </a:r>
            <a:r>
              <a:rPr lang="en-IN" sz="3200" b="1" dirty="0"/>
              <a:t>)</a:t>
            </a:r>
          </a:p>
        </p:txBody>
      </p:sp>
    </p:spTree>
    <p:extLst>
      <p:ext uri="{BB962C8B-B14F-4D97-AF65-F5344CB8AC3E}">
        <p14:creationId xmlns:p14="http://schemas.microsoft.com/office/powerpoint/2010/main" val="459734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C640-639B-0A0D-7E9C-4B8DC49F0253}"/>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Cosine Similarity between Image and Safety Rule: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41FD75-6114-CB59-46F5-BF9B83E61008}"/>
              </a:ext>
            </a:extLst>
          </p:cNvPr>
          <p:cNvSpPr>
            <a:spLocks noGrp="1"/>
          </p:cNvSpPr>
          <p:nvPr>
            <p:ph idx="1"/>
          </p:nvPr>
        </p:nvSpPr>
        <p:spPr/>
        <p:txBody>
          <a:bodyPr/>
          <a:lstStyle/>
          <a:p>
            <a:endParaRPr lang="en-US" dirty="0"/>
          </a:p>
          <a:p>
            <a:pPr marL="0" indent="0">
              <a:buNone/>
            </a:pPr>
            <a:r>
              <a:rPr lang="en-US" sz="2400" dirty="0">
                <a:latin typeface="Times New Roman" panose="02020603050405020304" pitchFamily="18" charset="0"/>
                <a:cs typeface="Times New Roman" panose="02020603050405020304" pitchFamily="18" charset="0"/>
              </a:rPr>
              <a:t>This equation calculates the similarity between the image region feature vector 𝑣𝑖v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and the attended safety rule vector </a:t>
            </a:r>
            <a:r>
              <a:rPr lang="en-IN" sz="2400" dirty="0">
                <a:latin typeface="Times New Roman" panose="02020603050405020304" pitchFamily="18" charset="0"/>
                <a:cs typeface="Times New Roman" panose="02020603050405020304" pitchFamily="18" charset="0"/>
              </a:rPr>
              <a:t>aₜⁱ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R(vi​,</a:t>
            </a:r>
            <a:r>
              <a:rPr lang="en-IN" sz="2400" dirty="0">
                <a:latin typeface="Times New Roman" panose="02020603050405020304" pitchFamily="18" charset="0"/>
                <a:cs typeface="Times New Roman" panose="02020603050405020304" pitchFamily="18" charset="0"/>
              </a:rPr>
              <a:t> aₜⁱ </a:t>
            </a:r>
            <a:r>
              <a:rPr lang="en-US" sz="2400" dirty="0">
                <a:latin typeface="Times New Roman" panose="02020603050405020304" pitchFamily="18" charset="0"/>
                <a:cs typeface="Times New Roman" panose="02020603050405020304" pitchFamily="18" charset="0"/>
              </a:rPr>
              <a:t>): The cosine similarity between the image region </a:t>
            </a:r>
            <a:r>
              <a:rPr lang="en-US" sz="2400" dirty="0" err="1">
                <a:latin typeface="Times New Roman" panose="02020603050405020304" pitchFamily="18" charset="0"/>
                <a:cs typeface="Times New Roman" panose="02020603050405020304" pitchFamily="18" charset="0"/>
              </a:rPr>
              <a:t>viv_ivi</a:t>
            </a:r>
            <a:r>
              <a:rPr lang="en-US" sz="2400" dirty="0">
                <a:latin typeface="Times New Roman" panose="02020603050405020304" pitchFamily="18" charset="0"/>
                <a:cs typeface="Times New Roman" panose="02020603050405020304" pitchFamily="18" charset="0"/>
              </a:rPr>
              <a:t>​ and the attended safety rule vector </a:t>
            </a:r>
            <a:r>
              <a:rPr lang="en-IN" sz="2400" dirty="0">
                <a:latin typeface="Times New Roman" panose="02020603050405020304" pitchFamily="18" charset="0"/>
                <a:cs typeface="Times New Roman" panose="02020603050405020304" pitchFamily="18" charset="0"/>
              </a:rPr>
              <a:t>aₜⁱ </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This measures how well the region of the image corresponds to the most important parts of the safety rule</a:t>
            </a:r>
            <a:r>
              <a:rPr lang="en-US" dirty="0"/>
              <a:t>.</a:t>
            </a:r>
            <a:endParaRPr lang="en-IN" dirty="0"/>
          </a:p>
        </p:txBody>
      </p:sp>
      <p:sp>
        <p:nvSpPr>
          <p:cNvPr id="4" name="TextBox 3">
            <a:extLst>
              <a:ext uri="{FF2B5EF4-FFF2-40B4-BE49-F238E27FC236}">
                <a16:creationId xmlns:a16="http://schemas.microsoft.com/office/drawing/2014/main" id="{76BB16A3-0900-1BE9-E931-D81E7667D68C}"/>
              </a:ext>
            </a:extLst>
          </p:cNvPr>
          <p:cNvSpPr txBox="1"/>
          <p:nvPr/>
        </p:nvSpPr>
        <p:spPr>
          <a:xfrm>
            <a:off x="3298884" y="1446994"/>
            <a:ext cx="5431048" cy="1138773"/>
          </a:xfrm>
          <a:prstGeom prst="rect">
            <a:avLst/>
          </a:prstGeom>
          <a:noFill/>
        </p:spPr>
        <p:txBody>
          <a:bodyPr wrap="square" rtlCol="0">
            <a:spAutoFit/>
          </a:bodyPr>
          <a:lstStyle/>
          <a:p>
            <a:r>
              <a:rPr lang="en-IN" sz="3200" b="1" dirty="0"/>
              <a:t>R(vᵢ, aₜⁱ) = (vᵢᵀ aₜⁱ) </a:t>
            </a:r>
            <a:r>
              <a:rPr lang="en-IN" sz="3600" b="1" dirty="0"/>
              <a:t>/ </a:t>
            </a:r>
            <a:r>
              <a:rPr lang="en-IN" sz="3200" b="1" dirty="0"/>
              <a:t>∥vᵢ∥ ∥aₜⁱ∥ </a:t>
            </a:r>
          </a:p>
          <a:p>
            <a:endParaRPr lang="en-IN" sz="3200" b="1" dirty="0"/>
          </a:p>
        </p:txBody>
      </p:sp>
    </p:spTree>
    <p:extLst>
      <p:ext uri="{BB962C8B-B14F-4D97-AF65-F5344CB8AC3E}">
        <p14:creationId xmlns:p14="http://schemas.microsoft.com/office/powerpoint/2010/main" val="192833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3D8B3-5915-F674-DBE9-049C84344038}"/>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Final Matching Score (Pooling Function)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8A5F49-B5AA-5F5D-E5C2-0FDEC9E04EC2}"/>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equation computes the final similarity score between the entire image 𝐼 and the safety rule 𝑇 using </a:t>
            </a:r>
            <a:r>
              <a:rPr lang="en-US" sz="2400" dirty="0" err="1">
                <a:latin typeface="Times New Roman" panose="02020603050405020304" pitchFamily="18" charset="0"/>
                <a:cs typeface="Times New Roman" panose="02020603050405020304" pitchFamily="18" charset="0"/>
              </a:rPr>
              <a:t>LogSumExp</a:t>
            </a:r>
            <a:r>
              <a:rPr lang="en-US" sz="2400" dirty="0">
                <a:latin typeface="Times New Roman" panose="02020603050405020304" pitchFamily="18" charset="0"/>
                <a:cs typeface="Times New Roman" panose="02020603050405020304" pitchFamily="18" charset="0"/>
              </a:rPr>
              <a:t> pooling.</a:t>
            </a:r>
          </a:p>
          <a:p>
            <a:r>
              <a:rPr lang="en-IN" sz="2400" b="1" dirty="0">
                <a:latin typeface="Times New Roman" panose="02020603050405020304" pitchFamily="18" charset="0"/>
                <a:cs typeface="Times New Roman" panose="02020603050405020304" pitchFamily="18" charset="0"/>
              </a:rPr>
              <a:t>Sₗₛₑ(I, T) </a:t>
            </a:r>
            <a:r>
              <a:rPr lang="en-US" sz="2400" dirty="0">
                <a:latin typeface="Times New Roman" panose="02020603050405020304" pitchFamily="18" charset="0"/>
                <a:cs typeface="Times New Roman" panose="02020603050405020304" pitchFamily="18" charset="0"/>
              </a:rPr>
              <a:t>The final similarity score between image III and safety rule TTT.</a:t>
            </a:r>
          </a:p>
          <a:p>
            <a:r>
              <a:rPr lang="el-GR" sz="2400" b="1" dirty="0">
                <a:latin typeface="Times New Roman" panose="02020603050405020304" pitchFamily="18" charset="0"/>
                <a:cs typeface="Times New Roman" panose="02020603050405020304" pitchFamily="18" charset="0"/>
              </a:rPr>
              <a:t>λ₂</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scaling factor that controls the sensitivity of the pooling function.</a:t>
            </a:r>
          </a:p>
          <a:p>
            <a:r>
              <a:rPr lang="en-IN" sz="2400" b="1" dirty="0">
                <a:latin typeface="Times New Roman" panose="02020603050405020304" pitchFamily="18" charset="0"/>
                <a:cs typeface="Times New Roman" panose="02020603050405020304" pitchFamily="18" charset="0"/>
              </a:rPr>
              <a:t>R(vᵢ, aₜⁱ) </a:t>
            </a:r>
            <a:r>
              <a:rPr lang="en-US" sz="2400" dirty="0">
                <a:latin typeface="Times New Roman" panose="02020603050405020304" pitchFamily="18" charset="0"/>
                <a:cs typeface="Times New Roman" panose="02020603050405020304" pitchFamily="18" charset="0"/>
              </a:rPr>
              <a:t>The cosine similarity between image region iii and the attended safety rule vector.</a:t>
            </a:r>
          </a:p>
        </p:txBody>
      </p:sp>
      <p:sp>
        <p:nvSpPr>
          <p:cNvPr id="4" name="TextBox 3">
            <a:extLst>
              <a:ext uri="{FF2B5EF4-FFF2-40B4-BE49-F238E27FC236}">
                <a16:creationId xmlns:a16="http://schemas.microsoft.com/office/drawing/2014/main" id="{43823C16-3DB8-6C1B-4058-322344C82C7C}"/>
              </a:ext>
            </a:extLst>
          </p:cNvPr>
          <p:cNvSpPr txBox="1"/>
          <p:nvPr/>
        </p:nvSpPr>
        <p:spPr>
          <a:xfrm>
            <a:off x="2907102" y="1410841"/>
            <a:ext cx="6918385" cy="1077218"/>
          </a:xfrm>
          <a:prstGeom prst="rect">
            <a:avLst/>
          </a:prstGeom>
          <a:noFill/>
        </p:spPr>
        <p:txBody>
          <a:bodyPr wrap="square" rtlCol="0">
            <a:spAutoFit/>
          </a:bodyPr>
          <a:lstStyle/>
          <a:p>
            <a:r>
              <a:rPr lang="en-IN" sz="3200" b="1" dirty="0"/>
              <a:t>Sₗₛₑ(I, T) = log(∑ᵢ₌₁ᵏ exp(</a:t>
            </a:r>
            <a:r>
              <a:rPr lang="el-GR" sz="3200" b="1" dirty="0"/>
              <a:t>λ₂ </a:t>
            </a:r>
            <a:r>
              <a:rPr lang="en-IN" sz="3200" b="1" dirty="0"/>
              <a:t>R(vᵢ, aₜⁱ)))</a:t>
            </a:r>
          </a:p>
          <a:p>
            <a:endParaRPr lang="en-IN" sz="3200" b="1" dirty="0"/>
          </a:p>
        </p:txBody>
      </p:sp>
    </p:spTree>
    <p:extLst>
      <p:ext uri="{BB962C8B-B14F-4D97-AF65-F5344CB8AC3E}">
        <p14:creationId xmlns:p14="http://schemas.microsoft.com/office/powerpoint/2010/main" val="2220947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653A-0426-73CF-2C5D-85C3C2280A9A}"/>
              </a:ext>
            </a:extLst>
          </p:cNvPr>
          <p:cNvSpPr>
            <a:spLocks noGrp="1"/>
          </p:cNvSpPr>
          <p:nvPr>
            <p:ph type="title"/>
          </p:nvPr>
        </p:nvSpPr>
        <p:spPr/>
        <p:txBody>
          <a:bodyPr/>
          <a:lstStyle/>
          <a:p>
            <a:r>
              <a:rPr lang="en-IN" b="1" dirty="0"/>
              <a:t>Triplet Loss</a:t>
            </a:r>
            <a:endParaRPr lang="en-IN" dirty="0"/>
          </a:p>
        </p:txBody>
      </p:sp>
      <p:sp>
        <p:nvSpPr>
          <p:cNvPr id="3" name="Content Placeholder 2">
            <a:extLst>
              <a:ext uri="{FF2B5EF4-FFF2-40B4-BE49-F238E27FC236}">
                <a16:creationId xmlns:a16="http://schemas.microsoft.com/office/drawing/2014/main" id="{4DB564F7-63AE-E48B-1BF0-40D1112BF909}"/>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equation minimizes the distance between a positive image-rule pair and maximizes the distance for a negative pair.</a:t>
            </a:r>
          </a:p>
          <a:p>
            <a:r>
              <a:rPr lang="el-GR" sz="2400" b="1" dirty="0">
                <a:latin typeface="Times New Roman" panose="02020603050405020304" pitchFamily="18" charset="0"/>
                <a:cs typeface="Times New Roman" panose="02020603050405020304" pitchFamily="18" charset="0"/>
              </a:rPr>
              <a:t>α</a:t>
            </a:r>
            <a:r>
              <a:rPr lang="en-US"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 margin parameter.</a:t>
            </a:r>
          </a:p>
          <a:p>
            <a:r>
              <a:rPr lang="en-IN" sz="2400" b="1" dirty="0">
                <a:latin typeface="Times New Roman" panose="02020603050405020304" pitchFamily="18" charset="0"/>
                <a:cs typeface="Times New Roman" panose="02020603050405020304" pitchFamily="18" charset="0"/>
              </a:rPr>
              <a:t>S(I, </a:t>
            </a:r>
            <a:r>
              <a:rPr lang="en-IN" sz="2400" b="1" dirty="0" err="1">
                <a:latin typeface="Times New Roman" panose="02020603050405020304" pitchFamily="18" charset="0"/>
                <a:cs typeface="Times New Roman" panose="02020603050405020304" pitchFamily="18" charset="0"/>
              </a:rPr>
              <a:t>Tneg</a:t>
            </a:r>
            <a:r>
              <a:rPr lang="en-IN"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similarity score between the image and an incorrect (negative) safety rule.</a:t>
            </a:r>
          </a:p>
          <a:p>
            <a:r>
              <a:rPr lang="en-IN" sz="2400" b="1" dirty="0">
                <a:latin typeface="Times New Roman" panose="02020603050405020304" pitchFamily="18" charset="0"/>
                <a:cs typeface="Times New Roman" panose="02020603050405020304" pitchFamily="18" charset="0"/>
              </a:rPr>
              <a:t>S(I, </a:t>
            </a:r>
            <a:r>
              <a:rPr lang="en-IN" sz="2400" b="1" dirty="0" err="1">
                <a:latin typeface="Times New Roman" panose="02020603050405020304" pitchFamily="18" charset="0"/>
                <a:cs typeface="Times New Roman" panose="02020603050405020304" pitchFamily="18" charset="0"/>
              </a:rPr>
              <a:t>Tpos</a:t>
            </a:r>
            <a:r>
              <a:rPr lang="en-IN"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similarity score between the image and the correct (positive) safety rule.</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1177CA4-6011-02B9-EEF8-FC6A64556B90}"/>
              </a:ext>
            </a:extLst>
          </p:cNvPr>
          <p:cNvSpPr txBox="1"/>
          <p:nvPr/>
        </p:nvSpPr>
        <p:spPr>
          <a:xfrm>
            <a:off x="2316190" y="1496888"/>
            <a:ext cx="7845727" cy="1077218"/>
          </a:xfrm>
          <a:prstGeom prst="rect">
            <a:avLst/>
          </a:prstGeom>
          <a:noFill/>
        </p:spPr>
        <p:txBody>
          <a:bodyPr wrap="square" rtlCol="0">
            <a:spAutoFit/>
          </a:bodyPr>
          <a:lstStyle/>
          <a:p>
            <a:r>
              <a:rPr lang="en-IN" sz="3200" b="1" dirty="0"/>
              <a:t>Loss = max(0, </a:t>
            </a:r>
            <a:r>
              <a:rPr lang="el-GR" sz="3200" b="1" dirty="0"/>
              <a:t>α + </a:t>
            </a:r>
            <a:r>
              <a:rPr lang="en-IN" sz="3200" b="1" dirty="0"/>
              <a:t>S(I, </a:t>
            </a:r>
            <a:r>
              <a:rPr lang="en-IN" sz="3200" b="1" dirty="0" err="1"/>
              <a:t>Tneg</a:t>
            </a:r>
            <a:r>
              <a:rPr lang="en-IN" sz="3200" b="1" dirty="0"/>
              <a:t>) - S(I, </a:t>
            </a:r>
            <a:r>
              <a:rPr lang="en-IN" sz="3200" b="1" dirty="0" err="1"/>
              <a:t>Tpos</a:t>
            </a:r>
            <a:r>
              <a:rPr lang="en-IN" sz="3200" b="1" dirty="0"/>
              <a:t>))</a:t>
            </a:r>
          </a:p>
          <a:p>
            <a:endParaRPr lang="en-IN" sz="3200" b="1" dirty="0"/>
          </a:p>
        </p:txBody>
      </p:sp>
    </p:spTree>
    <p:extLst>
      <p:ext uri="{BB962C8B-B14F-4D97-AF65-F5344CB8AC3E}">
        <p14:creationId xmlns:p14="http://schemas.microsoft.com/office/powerpoint/2010/main" val="2676995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809F2-F9A7-D5DA-4FF1-041CE65E5B28}"/>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DATASET DESCRIPTION</a:t>
            </a:r>
            <a:endParaRPr lang="en-IN" sz="4000" dirty="0"/>
          </a:p>
        </p:txBody>
      </p:sp>
      <p:sp>
        <p:nvSpPr>
          <p:cNvPr id="3" name="Content Placeholder 2">
            <a:extLst>
              <a:ext uri="{FF2B5EF4-FFF2-40B4-BE49-F238E27FC236}">
                <a16:creationId xmlns:a16="http://schemas.microsoft.com/office/drawing/2014/main" id="{B95D3F14-09E3-48B5-DF6C-DFE6B29D672D}"/>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MSCOCO Dataset</a:t>
            </a:r>
          </a:p>
          <a:p>
            <a:r>
              <a:rPr lang="en-US" dirty="0">
                <a:latin typeface="Times New Roman" panose="02020603050405020304" pitchFamily="18" charset="0"/>
                <a:cs typeface="Times New Roman" panose="02020603050405020304" pitchFamily="18" charset="0"/>
              </a:rPr>
              <a:t>Total Images: 160k Images</a:t>
            </a:r>
          </a:p>
          <a:p>
            <a:r>
              <a:rPr lang="en-US" dirty="0">
                <a:latin typeface="Times New Roman" panose="02020603050405020304" pitchFamily="18" charset="0"/>
                <a:cs typeface="Times New Roman" panose="02020603050405020304" pitchFamily="18" charset="0"/>
              </a:rPr>
              <a:t>Labels : Living and Non-Living objects (Cat , dog, Football etc.)</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5096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5F26-1D2C-BBCB-21B6-660C055E3510}"/>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DATASET DESCRIPTION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17D7EB-BF08-57B7-0B7E-7B117F936679}"/>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Personal Protective Equipment</a:t>
            </a:r>
          </a:p>
          <a:p>
            <a:r>
              <a:rPr lang="en-US" dirty="0">
                <a:latin typeface="Times New Roman" panose="02020603050405020304" pitchFamily="18" charset="0"/>
                <a:cs typeface="Times New Roman" panose="02020603050405020304" pitchFamily="18" charset="0"/>
              </a:rPr>
              <a:t>Total Images: 44002</a:t>
            </a:r>
          </a:p>
          <a:p>
            <a:r>
              <a:rPr lang="en-US" dirty="0">
                <a:latin typeface="Times New Roman" panose="02020603050405020304" pitchFamily="18" charset="0"/>
                <a:cs typeface="Times New Roman" panose="02020603050405020304" pitchFamily="18" charset="0"/>
              </a:rPr>
              <a:t>Labels:</a:t>
            </a:r>
            <a:r>
              <a:rPr lang="en-IN" dirty="0">
                <a:latin typeface="Times New Roman" panose="02020603050405020304" pitchFamily="18" charset="0"/>
                <a:cs typeface="Times New Roman" panose="02020603050405020304" pitchFamily="18" charset="0"/>
              </a:rPr>
              <a:t> Goggles , Safety vest, No mask, No safety vest, Mask, Hardhat, No hard hat, Ladder, Safety cone, No Goggles </a:t>
            </a:r>
          </a:p>
          <a:p>
            <a:pPr marL="0" indent="0">
              <a:buNone/>
            </a:pPr>
            <a:r>
              <a:rPr lang="en-US" b="1" dirty="0">
                <a:latin typeface="Times New Roman" panose="02020603050405020304" pitchFamily="18" charset="0"/>
                <a:cs typeface="Times New Roman" panose="02020603050405020304" pitchFamily="18" charset="0"/>
              </a:rPr>
              <a:t>People and Ladders</a:t>
            </a:r>
          </a:p>
          <a:p>
            <a:r>
              <a:rPr lang="en-US" dirty="0">
                <a:latin typeface="Times New Roman" panose="02020603050405020304" pitchFamily="18" charset="0"/>
                <a:cs typeface="Times New Roman" panose="02020603050405020304" pitchFamily="18" charset="0"/>
              </a:rPr>
              <a:t>Total Images:974</a:t>
            </a:r>
          </a:p>
          <a:p>
            <a:r>
              <a:rPr lang="en-US" dirty="0">
                <a:latin typeface="Times New Roman" panose="02020603050405020304" pitchFamily="18" charset="0"/>
                <a:cs typeface="Times New Roman" panose="02020603050405020304" pitchFamily="18" charset="0"/>
              </a:rPr>
              <a:t>Labels: Peoples, Ladders</a:t>
            </a:r>
          </a:p>
        </p:txBody>
      </p:sp>
    </p:spTree>
    <p:extLst>
      <p:ext uri="{BB962C8B-B14F-4D97-AF65-F5344CB8AC3E}">
        <p14:creationId xmlns:p14="http://schemas.microsoft.com/office/powerpoint/2010/main" val="4193921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4883F-3808-2CA7-D84C-6ADC2FA4783E}"/>
              </a:ext>
            </a:extLst>
          </p:cNvPr>
          <p:cNvSpPr>
            <a:spLocks noGrp="1"/>
          </p:cNvSpPr>
          <p:nvPr>
            <p:ph type="title"/>
          </p:nvPr>
        </p:nvSpPr>
        <p:spPr/>
        <p:txBody>
          <a:bodyPr>
            <a:normAutofit/>
          </a:bodyPr>
          <a:lstStyle/>
          <a:p>
            <a:r>
              <a:rPr lang="en-US" sz="3600" b="1" dirty="0"/>
              <a:t>DATASET DESCRIPTION</a:t>
            </a:r>
            <a:endParaRPr lang="en-IN" sz="3600" b="1" dirty="0"/>
          </a:p>
        </p:txBody>
      </p:sp>
      <p:sp>
        <p:nvSpPr>
          <p:cNvPr id="3" name="Content Placeholder 2">
            <a:extLst>
              <a:ext uri="{FF2B5EF4-FFF2-40B4-BE49-F238E27FC236}">
                <a16:creationId xmlns:a16="http://schemas.microsoft.com/office/drawing/2014/main" id="{937CA01D-C6B9-8051-5F32-D401725F3838}"/>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Safety Vests Computer Vision Project</a:t>
            </a:r>
          </a:p>
          <a:p>
            <a:r>
              <a:rPr lang="en-US" dirty="0">
                <a:latin typeface="Times New Roman" panose="02020603050405020304" pitchFamily="18" charset="0"/>
                <a:cs typeface="Times New Roman" panose="02020603050405020304" pitchFamily="18" charset="0"/>
              </a:rPr>
              <a:t>Total Images:3897</a:t>
            </a:r>
          </a:p>
          <a:p>
            <a:r>
              <a:rPr lang="en-US" dirty="0">
                <a:latin typeface="Times New Roman" panose="02020603050405020304" pitchFamily="18" charset="0"/>
                <a:cs typeface="Times New Roman" panose="02020603050405020304" pitchFamily="18" charset="0"/>
              </a:rPr>
              <a:t>Labels: Safety vest</a:t>
            </a:r>
          </a:p>
          <a:p>
            <a:pPr marL="0" indent="0">
              <a:buNone/>
            </a:pPr>
            <a:r>
              <a:rPr lang="en-US" b="1" dirty="0">
                <a:latin typeface="Times New Roman" panose="02020603050405020304" pitchFamily="18" charset="0"/>
                <a:cs typeface="Times New Roman" panose="02020603050405020304" pitchFamily="18" charset="0"/>
              </a:rPr>
              <a:t>Excavators Computer Vision Project</a:t>
            </a:r>
          </a:p>
          <a:p>
            <a:r>
              <a:rPr lang="en-US" dirty="0">
                <a:latin typeface="Times New Roman" panose="02020603050405020304" pitchFamily="18" charset="0"/>
                <a:cs typeface="Times New Roman" panose="02020603050405020304" pitchFamily="18" charset="0"/>
              </a:rPr>
              <a:t>Total Images:2655</a:t>
            </a:r>
          </a:p>
          <a:p>
            <a:r>
              <a:rPr lang="en-US" dirty="0">
                <a:latin typeface="Times New Roman" panose="02020603050405020304" pitchFamily="18" charset="0"/>
                <a:cs typeface="Times New Roman" panose="02020603050405020304" pitchFamily="18" charset="0"/>
              </a:rPr>
              <a:t>Labels: Excavators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03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27E23-D1BD-E9CA-397B-A7D34767C2B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ABSTRACT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D2EE5D-F222-021F-D8B3-1267404F4638}"/>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Traditional methods use manual rules to find </a:t>
            </a:r>
            <a:r>
              <a:rPr lang="en-US" sz="2400" b="1" dirty="0">
                <a:latin typeface="Times New Roman" panose="02020603050405020304" pitchFamily="18" charset="0"/>
                <a:cs typeface="Times New Roman" panose="02020603050405020304" pitchFamily="18" charset="0"/>
              </a:rPr>
              <a:t>unsafe behavior in construction images </a:t>
            </a:r>
            <a:r>
              <a:rPr lang="en-US" sz="2400" dirty="0">
                <a:latin typeface="Times New Roman" panose="02020603050405020304" pitchFamily="18" charset="0"/>
                <a:cs typeface="Times New Roman" panose="02020603050405020304" pitchFamily="18" charset="0"/>
              </a:rPr>
              <a:t>but struggle to detect multiple unsafe acts in one image and apply the correct safety rules.</a:t>
            </a:r>
          </a:p>
          <a:p>
            <a:r>
              <a:rPr lang="en-US" sz="2400" dirty="0">
                <a:latin typeface="Times New Roman" panose="02020603050405020304" pitchFamily="18" charset="0"/>
                <a:cs typeface="Times New Roman" panose="02020603050405020304" pitchFamily="18" charset="0"/>
              </a:rPr>
              <a:t>This work introduces a computer vision and deep learning method to </a:t>
            </a:r>
            <a:r>
              <a:rPr lang="en-US" sz="2400" b="1" dirty="0">
                <a:latin typeface="Times New Roman" panose="02020603050405020304" pitchFamily="18" charset="0"/>
                <a:cs typeface="Times New Roman" panose="02020603050405020304" pitchFamily="18" charset="0"/>
              </a:rPr>
              <a:t>match images of unsafe behavior with safety rules</a:t>
            </a:r>
            <a:r>
              <a:rPr lang="en-US" sz="2400" dirty="0">
                <a:latin typeface="Times New Roman" panose="02020603050405020304" pitchFamily="18" charset="0"/>
                <a:cs typeface="Times New Roman" panose="02020603050405020304" pitchFamily="18" charset="0"/>
              </a:rPr>
              <a:t>. This method includes:</a:t>
            </a:r>
          </a:p>
          <a:p>
            <a:pPr marL="0" indent="0">
              <a:buNone/>
            </a:pPr>
            <a:r>
              <a:rPr lang="en-US" sz="2400" dirty="0">
                <a:latin typeface="Times New Roman" panose="02020603050405020304" pitchFamily="18" charset="0"/>
                <a:cs typeface="Times New Roman" panose="02020603050405020304" pitchFamily="18" charset="0"/>
              </a:rPr>
              <a:t>	1. Image feature representation.</a:t>
            </a:r>
          </a:p>
          <a:p>
            <a:pPr marL="0" indent="0">
              <a:buNone/>
            </a:pPr>
            <a:r>
              <a:rPr lang="en-US" sz="2400" dirty="0">
                <a:latin typeface="Times New Roman" panose="02020603050405020304" pitchFamily="18" charset="0"/>
                <a:cs typeface="Times New Roman" panose="02020603050405020304" pitchFamily="18" charset="0"/>
              </a:rPr>
              <a:t>	2. Safety rule feature representation.</a:t>
            </a:r>
          </a:p>
          <a:p>
            <a:pPr marL="0" indent="0">
              <a:buNone/>
            </a:pPr>
            <a:r>
              <a:rPr lang="en-US" sz="2400" dirty="0">
                <a:latin typeface="Times New Roman" panose="02020603050405020304" pitchFamily="18" charset="0"/>
                <a:cs typeface="Times New Roman" panose="02020603050405020304" pitchFamily="18" charset="0"/>
              </a:rPr>
              <a:t>	3. Feature fusion similarity to match unsafe behavior with safety rules.</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1141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5C798-2E3E-CA98-1013-B0A6B6B31308}"/>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DATASET DESCRIPTION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183AA0-BA74-2213-60F6-E88523BA3BD5}"/>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MIT Indoor Scene Recognition Computer Vision Project</a:t>
            </a:r>
          </a:p>
          <a:p>
            <a:r>
              <a:rPr lang="en-IN" dirty="0">
                <a:latin typeface="Times New Roman" panose="02020603050405020304" pitchFamily="18" charset="0"/>
                <a:cs typeface="Times New Roman" panose="02020603050405020304" pitchFamily="18" charset="0"/>
              </a:rPr>
              <a:t>Total Images : 15571</a:t>
            </a:r>
          </a:p>
          <a:p>
            <a:r>
              <a:rPr lang="en-IN" dirty="0">
                <a:latin typeface="Times New Roman" panose="02020603050405020304" pitchFamily="18" charset="0"/>
                <a:cs typeface="Times New Roman" panose="02020603050405020304" pitchFamily="18" charset="0"/>
              </a:rPr>
              <a:t>Labels:</a:t>
            </a:r>
            <a:r>
              <a:rPr lang="en-US" dirty="0">
                <a:latin typeface="Times New Roman" panose="02020603050405020304" pitchFamily="18" charset="0"/>
                <a:cs typeface="Times New Roman" panose="02020603050405020304" pitchFamily="18" charset="0"/>
              </a:rPr>
              <a:t> Bakery , Closet , Garage , Kitchen , Mall (Includes sub-Categories).</a:t>
            </a:r>
          </a:p>
          <a:p>
            <a:pPr marL="0" indent="0">
              <a:buNone/>
            </a:pPr>
            <a:r>
              <a:rPr lang="en-IN" b="1" dirty="0">
                <a:latin typeface="Times New Roman" panose="02020603050405020304" pitchFamily="18" charset="0"/>
                <a:cs typeface="Times New Roman" panose="02020603050405020304" pitchFamily="18" charset="0"/>
              </a:rPr>
              <a:t>Construction Madness Computer Vision Project</a:t>
            </a:r>
          </a:p>
          <a:p>
            <a:r>
              <a:rPr lang="en-IN" dirty="0">
                <a:latin typeface="Times New Roman" panose="02020603050405020304" pitchFamily="18" charset="0"/>
                <a:cs typeface="Times New Roman" panose="02020603050405020304" pitchFamily="18" charset="0"/>
              </a:rPr>
              <a:t>Total Images: 692</a:t>
            </a:r>
          </a:p>
          <a:p>
            <a:r>
              <a:rPr lang="en-IN" dirty="0">
                <a:latin typeface="Times New Roman" panose="02020603050405020304" pitchFamily="18" charset="0"/>
                <a:cs typeface="Times New Roman" panose="02020603050405020304" pitchFamily="18" charset="0"/>
              </a:rPr>
              <a:t>Labels: Machinery-Base , Machinery-Whole</a:t>
            </a:r>
          </a:p>
        </p:txBody>
      </p:sp>
    </p:spTree>
    <p:extLst>
      <p:ext uri="{BB962C8B-B14F-4D97-AF65-F5344CB8AC3E}">
        <p14:creationId xmlns:p14="http://schemas.microsoft.com/office/powerpoint/2010/main" val="388774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5D44-61EA-12E0-1148-DC8407F48C53}"/>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DATASET DESCRIPTION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5B043C-46D7-9774-11E5-DEC430D40379}"/>
              </a:ext>
            </a:extLst>
          </p:cNvPr>
          <p:cNvSpPr>
            <a:spLocks noGrp="1"/>
          </p:cNvSpPr>
          <p:nvPr>
            <p:ph idx="1"/>
          </p:nvPr>
        </p:nvSpPr>
        <p:spPr/>
        <p:txBody>
          <a:bodyPr>
            <a:normAutofit/>
          </a:bodyPr>
          <a:lstStyle/>
          <a:p>
            <a:pPr marL="0" indent="0">
              <a:buNone/>
            </a:pPr>
            <a:r>
              <a:rPr lang="en-IN" sz="2400" b="1" dirty="0" err="1">
                <a:latin typeface="Times New Roman" panose="02020603050405020304" pitchFamily="18" charset="0"/>
                <a:cs typeface="Times New Roman" panose="02020603050405020304" pitchFamily="18" charset="0"/>
              </a:rPr>
              <a:t>Cloudworker</a:t>
            </a:r>
            <a:r>
              <a:rPr lang="en-IN" sz="2400" b="1" dirty="0">
                <a:latin typeface="Times New Roman" panose="02020603050405020304" pitchFamily="18" charset="0"/>
                <a:cs typeface="Times New Roman" panose="02020603050405020304" pitchFamily="18" charset="0"/>
              </a:rPr>
              <a:t> Computer Vision Project</a:t>
            </a:r>
          </a:p>
          <a:p>
            <a:r>
              <a:rPr lang="en-IN" sz="2400" dirty="0">
                <a:latin typeface="Times New Roman" panose="02020603050405020304" pitchFamily="18" charset="0"/>
                <a:cs typeface="Times New Roman" panose="02020603050405020304" pitchFamily="18" charset="0"/>
              </a:rPr>
              <a:t>Total Images: 1801</a:t>
            </a:r>
          </a:p>
          <a:p>
            <a:r>
              <a:rPr lang="en-IN" sz="2400" dirty="0">
                <a:latin typeface="Times New Roman" panose="02020603050405020304" pitchFamily="18" charset="0"/>
                <a:cs typeface="Times New Roman" panose="02020603050405020304" pitchFamily="18" charset="0"/>
              </a:rPr>
              <a:t>Labels: </a:t>
            </a:r>
            <a:r>
              <a:rPr lang="en-US" sz="2400" dirty="0">
                <a:latin typeface="Times New Roman" panose="02020603050405020304" pitchFamily="18" charset="0"/>
                <a:cs typeface="Times New Roman" panose="02020603050405020304" pitchFamily="18" charset="0"/>
              </a:rPr>
              <a:t>Worker without helmet, Worker without helmet climbing, worker with helmet worker with helmet climbing, worker with helmet leaning out worker with helmet step on railing, worker with helmet throwing material ,worker without helmet worker with helmet holding.</a:t>
            </a:r>
          </a:p>
          <a:p>
            <a:pPr marL="0" indent="0">
              <a:buNone/>
            </a:pPr>
            <a:r>
              <a:rPr lang="en-US" sz="24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(Total image dataset 227299)</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894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E0728-BA76-42BB-CC4C-4592DC346B32}"/>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DATASET DESCRIPTION</a:t>
            </a:r>
            <a:endParaRPr lang="en-IN" sz="3600" dirty="0"/>
          </a:p>
        </p:txBody>
      </p:sp>
      <p:sp>
        <p:nvSpPr>
          <p:cNvPr id="3" name="Content Placeholder 2">
            <a:extLst>
              <a:ext uri="{FF2B5EF4-FFF2-40B4-BE49-F238E27FC236}">
                <a16:creationId xmlns:a16="http://schemas.microsoft.com/office/drawing/2014/main" id="{B9175284-F00C-AE7A-26F5-46CDB06DDB39}"/>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Safety risk dataset (Text Data)</a:t>
            </a:r>
          </a:p>
          <a:p>
            <a:r>
              <a:rPr lang="en-US" dirty="0">
                <a:latin typeface="Times New Roman" panose="02020603050405020304" pitchFamily="18" charset="0"/>
                <a:cs typeface="Times New Roman" panose="02020603050405020304" pitchFamily="18" charset="0"/>
              </a:rPr>
              <a:t>Total text: </a:t>
            </a:r>
            <a:r>
              <a:rPr lang="en-US">
                <a:latin typeface="Times New Roman" panose="02020603050405020304" pitchFamily="18" charset="0"/>
                <a:cs typeface="Times New Roman" panose="02020603050405020304" pitchFamily="18" charset="0"/>
              </a:rPr>
              <a:t>464 rules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About data: This data consist of ten columns, the first four describing the suggested treatment, and the remaining six </a:t>
            </a:r>
            <a:r>
              <a:rPr lang="en-US" dirty="0" err="1">
                <a:latin typeface="Times New Roman" panose="02020603050405020304" pitchFamily="18" charset="0"/>
                <a:cs typeface="Times New Roman" panose="02020603050405020304" pitchFamily="18" charset="0"/>
              </a:rPr>
              <a:t>characterising</a:t>
            </a:r>
            <a:r>
              <a:rPr lang="en-US" dirty="0">
                <a:latin typeface="Times New Roman" panose="02020603050405020304" pitchFamily="18" charset="0"/>
                <a:cs typeface="Times New Roman" panose="02020603050405020304" pitchFamily="18" charset="0"/>
              </a:rPr>
              <a:t> the related risk scenario.</a:t>
            </a:r>
          </a:p>
          <a:p>
            <a:endParaRPr lang="en-IN" dirty="0"/>
          </a:p>
        </p:txBody>
      </p:sp>
    </p:spTree>
    <p:extLst>
      <p:ext uri="{BB962C8B-B14F-4D97-AF65-F5344CB8AC3E}">
        <p14:creationId xmlns:p14="http://schemas.microsoft.com/office/powerpoint/2010/main" val="2207580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6237B-2F4D-0ED7-C3A7-617145173FE6}"/>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SAMPLE DATA</a:t>
            </a:r>
            <a:endParaRPr lang="en-IN" sz="3600" b="1" dirty="0">
              <a:latin typeface="Times New Roman" panose="02020603050405020304" pitchFamily="18" charset="0"/>
              <a:cs typeface="Times New Roman" panose="02020603050405020304" pitchFamily="18" charset="0"/>
            </a:endParaRPr>
          </a:p>
        </p:txBody>
      </p:sp>
      <p:pic>
        <p:nvPicPr>
          <p:cNvPr id="5" name="Content Placeholder 4" descr="A screenshot of a construction site&#10;&#10;Description automatically generated">
            <a:extLst>
              <a:ext uri="{FF2B5EF4-FFF2-40B4-BE49-F238E27FC236}">
                <a16:creationId xmlns:a16="http://schemas.microsoft.com/office/drawing/2014/main" id="{34888633-D693-93B8-4EF0-D7A846E2FC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6026" y="1949450"/>
            <a:ext cx="7139949" cy="4195763"/>
          </a:xfrm>
        </p:spPr>
      </p:pic>
    </p:spTree>
    <p:extLst>
      <p:ext uri="{BB962C8B-B14F-4D97-AF65-F5344CB8AC3E}">
        <p14:creationId xmlns:p14="http://schemas.microsoft.com/office/powerpoint/2010/main" val="1030085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E0F7D-573D-7C4D-B8C3-CA8D10A939C8}"/>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SAMPLE</a:t>
            </a:r>
            <a:r>
              <a:rPr lang="en-US" sz="3600" b="1" dirty="0"/>
              <a:t> DATA</a:t>
            </a:r>
            <a:endParaRPr lang="en-IN" sz="3600" b="1" dirty="0"/>
          </a:p>
        </p:txBody>
      </p:sp>
      <p:pic>
        <p:nvPicPr>
          <p:cNvPr id="5" name="Content Placeholder 4" descr="A bulldozer loading sand into a container&#10;&#10;Description automatically generated">
            <a:extLst>
              <a:ext uri="{FF2B5EF4-FFF2-40B4-BE49-F238E27FC236}">
                <a16:creationId xmlns:a16="http://schemas.microsoft.com/office/drawing/2014/main" id="{103BC6CD-4981-EBA4-C696-BB0629C5B0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7426" y="1949450"/>
            <a:ext cx="7477148" cy="4195763"/>
          </a:xfrm>
        </p:spPr>
      </p:pic>
    </p:spTree>
    <p:extLst>
      <p:ext uri="{BB962C8B-B14F-4D97-AF65-F5344CB8AC3E}">
        <p14:creationId xmlns:p14="http://schemas.microsoft.com/office/powerpoint/2010/main" val="3855406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0E860-B997-C930-6046-E4BD64A66927}"/>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OBJECTIVES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368CAC-0687-8494-35B1-0D85D7593BCB}"/>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To </a:t>
            </a:r>
            <a:r>
              <a:rPr lang="en-US" b="1" dirty="0">
                <a:latin typeface="Times New Roman" panose="02020603050405020304" pitchFamily="18" charset="0"/>
                <a:cs typeface="Times New Roman" panose="02020603050405020304" pitchFamily="18" charset="0"/>
              </a:rPr>
              <a:t>enhance detection </a:t>
            </a:r>
            <a:r>
              <a:rPr lang="en-US" dirty="0">
                <a:latin typeface="Times New Roman" panose="02020603050405020304" pitchFamily="18" charset="0"/>
                <a:cs typeface="Times New Roman" panose="02020603050405020304" pitchFamily="18" charset="0"/>
              </a:rPr>
              <a:t>accuracy by integrating cross-attention between </a:t>
            </a:r>
            <a:r>
              <a:rPr lang="en-US" b="1" dirty="0">
                <a:latin typeface="Times New Roman" panose="02020603050405020304" pitchFamily="18" charset="0"/>
                <a:cs typeface="Times New Roman" panose="02020603050405020304" pitchFamily="18" charset="0"/>
              </a:rPr>
              <a:t>image features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safety rule embeddings.</a:t>
            </a:r>
          </a:p>
          <a:p>
            <a:r>
              <a:rPr lang="en-US" dirty="0">
                <a:latin typeface="Times New Roman" panose="02020603050405020304" pitchFamily="18" charset="0"/>
                <a:cs typeface="Times New Roman" panose="02020603050405020304" pitchFamily="18" charset="0"/>
              </a:rPr>
              <a:t>To utilize </a:t>
            </a:r>
            <a:r>
              <a:rPr lang="en-US" b="1" dirty="0">
                <a:latin typeface="Times New Roman" panose="02020603050405020304" pitchFamily="18" charset="0"/>
                <a:cs typeface="Times New Roman" panose="02020603050405020304" pitchFamily="18" charset="0"/>
              </a:rPr>
              <a:t>Faster R-CNN</a:t>
            </a:r>
            <a:r>
              <a:rPr lang="en-US" dirty="0">
                <a:latin typeface="Times New Roman" panose="02020603050405020304" pitchFamily="18" charset="0"/>
                <a:cs typeface="Times New Roman" panose="02020603050405020304" pitchFamily="18" charset="0"/>
              </a:rPr>
              <a:t> for extracting image features for safety monitoring</a:t>
            </a:r>
            <a:r>
              <a:rPr lang="en-US" sz="3200"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To integrate a </a:t>
            </a:r>
            <a:r>
              <a:rPr lang="en-US" b="1" dirty="0">
                <a:latin typeface="Times New Roman" panose="02020603050405020304" pitchFamily="18" charset="0"/>
                <a:cs typeface="Times New Roman" panose="02020603050405020304" pitchFamily="18" charset="0"/>
              </a:rPr>
              <a:t>GRU network </a:t>
            </a:r>
            <a:r>
              <a:rPr lang="en-US" dirty="0">
                <a:latin typeface="Times New Roman" panose="02020603050405020304" pitchFamily="18" charset="0"/>
                <a:cs typeface="Times New Roman" panose="02020603050405020304" pitchFamily="18" charset="0"/>
              </a:rPr>
              <a:t>for embedding safety rules effectively.</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2647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1" name="Picture 3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33" name="Rectangle 32">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61B66F8A-D0B4-0CC9-9DCF-C0889FB4F93F}"/>
              </a:ext>
            </a:extLst>
          </p:cNvPr>
          <p:cNvSpPr>
            <a:spLocks noGrp="1"/>
          </p:cNvSpPr>
          <p:nvPr>
            <p:ph type="title"/>
          </p:nvPr>
        </p:nvSpPr>
        <p:spPr>
          <a:xfrm>
            <a:off x="996275" y="394623"/>
            <a:ext cx="5996619" cy="2131033"/>
          </a:xfrm>
        </p:spPr>
        <p:txBody>
          <a:bodyPr vert="horz" lIns="91440" tIns="45720" rIns="91440" bIns="45720" rtlCol="0" anchor="ctr">
            <a:normAutofit/>
          </a:bodyPr>
          <a:lstStyle/>
          <a:p>
            <a:r>
              <a:rPr lang="en-US" sz="3600" b="1" dirty="0">
                <a:latin typeface="Times New Roman" panose="02020603050405020304" pitchFamily="18" charset="0"/>
                <a:cs typeface="Times New Roman" panose="02020603050405020304" pitchFamily="18" charset="0"/>
              </a:rPr>
              <a:t>SYSTEM DESIGN</a:t>
            </a:r>
          </a:p>
        </p:txBody>
      </p:sp>
      <p:grpSp>
        <p:nvGrpSpPr>
          <p:cNvPr id="37" name="Group 36">
            <a:extLst>
              <a:ext uri="{FF2B5EF4-FFF2-40B4-BE49-F238E27FC236}">
                <a16:creationId xmlns:a16="http://schemas.microsoft.com/office/drawing/2014/main" id="{644D4363-EDF7-455D-B83A-9343AD20F5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38" name="Picture 37">
              <a:extLst>
                <a:ext uri="{FF2B5EF4-FFF2-40B4-BE49-F238E27FC236}">
                  <a16:creationId xmlns:a16="http://schemas.microsoft.com/office/drawing/2014/main" id="{264248C9-9186-4DBE-9F5D-F02133F84FF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50" name="Picture 49">
              <a:extLst>
                <a:ext uri="{FF2B5EF4-FFF2-40B4-BE49-F238E27FC236}">
                  <a16:creationId xmlns:a16="http://schemas.microsoft.com/office/drawing/2014/main" id="{38935880-05FC-4BA7-B658-EB15C94235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7" name="Picture 6">
            <a:extLst>
              <a:ext uri="{FF2B5EF4-FFF2-40B4-BE49-F238E27FC236}">
                <a16:creationId xmlns:a16="http://schemas.microsoft.com/office/drawing/2014/main" id="{0A1F4849-AF36-0442-EB8F-F82E2B35FF86}"/>
              </a:ext>
            </a:extLst>
          </p:cNvPr>
          <p:cNvPicPr>
            <a:picLocks noChangeAspect="1"/>
          </p:cNvPicPr>
          <p:nvPr/>
        </p:nvPicPr>
        <p:blipFill>
          <a:blip r:embed="rId4"/>
          <a:stretch>
            <a:fillRect/>
          </a:stretch>
        </p:blipFill>
        <p:spPr>
          <a:xfrm>
            <a:off x="6842065" y="2601842"/>
            <a:ext cx="5179237" cy="3138825"/>
          </a:xfrm>
          <a:prstGeom prst="rect">
            <a:avLst/>
          </a:prstGeom>
        </p:spPr>
      </p:pic>
      <p:pic>
        <p:nvPicPr>
          <p:cNvPr id="5" name="Content Placeholder 4">
            <a:extLst>
              <a:ext uri="{FF2B5EF4-FFF2-40B4-BE49-F238E27FC236}">
                <a16:creationId xmlns:a16="http://schemas.microsoft.com/office/drawing/2014/main" id="{173C7010-99E5-60F9-7C0C-6CA57D399DAC}"/>
              </a:ext>
            </a:extLst>
          </p:cNvPr>
          <p:cNvPicPr>
            <a:picLocks noGrp="1" noChangeAspect="1"/>
          </p:cNvPicPr>
          <p:nvPr>
            <p:ph idx="1"/>
          </p:nvPr>
        </p:nvPicPr>
        <p:blipFill>
          <a:blip r:embed="rId5"/>
          <a:stretch>
            <a:fillRect/>
          </a:stretch>
        </p:blipFill>
        <p:spPr>
          <a:xfrm>
            <a:off x="726868" y="2601843"/>
            <a:ext cx="5687307" cy="3138824"/>
          </a:xfrm>
          <a:prstGeom prst="rect">
            <a:avLst/>
          </a:prstGeom>
        </p:spPr>
      </p:pic>
    </p:spTree>
    <p:extLst>
      <p:ext uri="{BB962C8B-B14F-4D97-AF65-F5344CB8AC3E}">
        <p14:creationId xmlns:p14="http://schemas.microsoft.com/office/powerpoint/2010/main" val="344365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5D338-DBD3-73EC-EA08-8774FF4387D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PROPOSED APPROACH</a:t>
            </a:r>
            <a:endParaRPr lang="en-IN" sz="3600"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0A405450-5172-C9A2-8CC4-2DE4FF7B3345}"/>
              </a:ext>
            </a:extLst>
          </p:cNvPr>
          <p:cNvGraphicFramePr>
            <a:graphicFrameLocks noGrp="1"/>
          </p:cNvGraphicFramePr>
          <p:nvPr>
            <p:ph idx="1"/>
            <p:extLst>
              <p:ext uri="{D42A27DB-BD31-4B8C-83A1-F6EECF244321}">
                <p14:modId xmlns:p14="http://schemas.microsoft.com/office/powerpoint/2010/main" val="1893016469"/>
              </p:ext>
            </p:extLst>
          </p:nvPr>
        </p:nvGraphicFramePr>
        <p:xfrm>
          <a:off x="458694" y="1949450"/>
          <a:ext cx="11274612"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0935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ABD9C-D7F6-65FB-F2DA-10516B136231}"/>
              </a:ext>
            </a:extLst>
          </p:cNvPr>
          <p:cNvSpPr>
            <a:spLocks noGrp="1"/>
          </p:cNvSpPr>
          <p:nvPr>
            <p:ph type="title"/>
          </p:nvPr>
        </p:nvSpPr>
        <p:spPr/>
        <p:txBody>
          <a:bodyPr>
            <a:normAutofit/>
          </a:bodyPr>
          <a:lstStyle/>
          <a:p>
            <a:r>
              <a:rPr lang="en-IN" sz="3600" b="1" dirty="0"/>
              <a:t>Faster R-CNN for Image Features</a:t>
            </a:r>
          </a:p>
        </p:txBody>
      </p:sp>
      <p:graphicFrame>
        <p:nvGraphicFramePr>
          <p:cNvPr id="4" name="Content Placeholder 3">
            <a:extLst>
              <a:ext uri="{FF2B5EF4-FFF2-40B4-BE49-F238E27FC236}">
                <a16:creationId xmlns:a16="http://schemas.microsoft.com/office/drawing/2014/main" id="{47D92EF2-B8BE-C2C8-6F30-9A2E23FBB7F6}"/>
              </a:ext>
            </a:extLst>
          </p:cNvPr>
          <p:cNvGraphicFramePr>
            <a:graphicFrameLocks noGrp="1"/>
          </p:cNvGraphicFramePr>
          <p:nvPr>
            <p:ph idx="1"/>
            <p:extLst>
              <p:ext uri="{D42A27DB-BD31-4B8C-83A1-F6EECF244321}">
                <p14:modId xmlns:p14="http://schemas.microsoft.com/office/powerpoint/2010/main" val="4022262083"/>
              </p:ext>
            </p:extLst>
          </p:nvPr>
        </p:nvGraphicFramePr>
        <p:xfrm>
          <a:off x="458694" y="1949450"/>
          <a:ext cx="11274612"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964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6301-E90F-AF8F-A464-2908228507D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Safety Rules Features Representation</a:t>
            </a:r>
          </a:p>
        </p:txBody>
      </p:sp>
      <p:graphicFrame>
        <p:nvGraphicFramePr>
          <p:cNvPr id="4" name="Content Placeholder 3">
            <a:extLst>
              <a:ext uri="{FF2B5EF4-FFF2-40B4-BE49-F238E27FC236}">
                <a16:creationId xmlns:a16="http://schemas.microsoft.com/office/drawing/2014/main" id="{D5190265-1A4E-BA1A-4CBA-6DEEE84B693D}"/>
              </a:ext>
            </a:extLst>
          </p:cNvPr>
          <p:cNvGraphicFramePr>
            <a:graphicFrameLocks noGrp="1"/>
          </p:cNvGraphicFramePr>
          <p:nvPr>
            <p:ph idx="1"/>
            <p:extLst>
              <p:ext uri="{D42A27DB-BD31-4B8C-83A1-F6EECF244321}">
                <p14:modId xmlns:p14="http://schemas.microsoft.com/office/powerpoint/2010/main" val="1321240670"/>
              </p:ext>
            </p:extLst>
          </p:nvPr>
        </p:nvGraphicFramePr>
        <p:xfrm>
          <a:off x="458694" y="1949450"/>
          <a:ext cx="11274612"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9310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3A25-E449-6ECA-F761-DECBEE97A133}"/>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Feature Fusion Similarity</a:t>
            </a:r>
          </a:p>
        </p:txBody>
      </p:sp>
      <p:graphicFrame>
        <p:nvGraphicFramePr>
          <p:cNvPr id="4" name="Content Placeholder 3">
            <a:extLst>
              <a:ext uri="{FF2B5EF4-FFF2-40B4-BE49-F238E27FC236}">
                <a16:creationId xmlns:a16="http://schemas.microsoft.com/office/drawing/2014/main" id="{F80DD14D-1297-C60C-717B-210C60C2B7D1}"/>
              </a:ext>
            </a:extLst>
          </p:cNvPr>
          <p:cNvGraphicFramePr>
            <a:graphicFrameLocks noGrp="1"/>
          </p:cNvGraphicFramePr>
          <p:nvPr>
            <p:ph idx="1"/>
            <p:extLst>
              <p:ext uri="{D42A27DB-BD31-4B8C-83A1-F6EECF244321}">
                <p14:modId xmlns:p14="http://schemas.microsoft.com/office/powerpoint/2010/main" val="2169184249"/>
              </p:ext>
            </p:extLst>
          </p:nvPr>
        </p:nvGraphicFramePr>
        <p:xfrm>
          <a:off x="458694" y="1949450"/>
          <a:ext cx="11274612"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5967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7AEA-E570-213B-9590-01C38D8DE4BE}"/>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 Image Features</a:t>
            </a:r>
            <a:endParaRPr lang="en-IN"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007195BF-2973-6A5A-4FA7-D7008D905104}"/>
                  </a:ext>
                </a:extLst>
              </p:cNvPr>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This equation represents how the image regions (</a:t>
                </a:r>
                <a:r>
                  <a:rPr lang="en-US" sz="2400" dirty="0" err="1">
                    <a:latin typeface="Times New Roman" panose="02020603050405020304" pitchFamily="18" charset="0"/>
                    <a:cs typeface="Times New Roman" panose="02020603050405020304" pitchFamily="18" charset="0"/>
                  </a:rPr>
                  <a:t>RoIs</a:t>
                </a:r>
                <a:r>
                  <a:rPr lang="en-US" sz="2400" dirty="0">
                    <a:latin typeface="Times New Roman" panose="02020603050405020304" pitchFamily="18" charset="0"/>
                    <a:cs typeface="Times New Roman" panose="02020603050405020304" pitchFamily="18" charset="0"/>
                  </a:rPr>
                  <a:t>) are transformed into feature vectors.</a:t>
                </a:r>
                <a:endParaRPr lang="en-IN" sz="24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IN" sz="2400" i="1" smtClean="0">
                            <a:solidFill>
                              <a:srgbClr val="836967"/>
                            </a:solidFill>
                            <a:latin typeface="Cambria Math" panose="02040503050406030204" pitchFamily="18" charset="0"/>
                          </a:rPr>
                        </m:ctrlPr>
                      </m:sSubPr>
                      <m:e>
                        <m:r>
                          <a:rPr lang="en-IN" sz="2400" i="1">
                            <a:latin typeface="Cambria Math" panose="02040503050406030204" pitchFamily="18" charset="0"/>
                          </a:rPr>
                          <m:t>𝑣</m:t>
                        </m:r>
                      </m:e>
                      <m:sub>
                        <m:r>
                          <a:rPr lang="en-IN" sz="2400" i="1">
                            <a:latin typeface="Cambria Math" panose="02040503050406030204" pitchFamily="18" charset="0"/>
                          </a:rPr>
                          <m:t>𝑖</m:t>
                        </m:r>
                      </m:sub>
                    </m:sSub>
                  </m:oMath>
                </a14:m>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feature vector representing the 𝑖i-th region in the image.</a:t>
                </a:r>
              </a:p>
              <a:p>
                <a14:m>
                  <m:oMath xmlns:m="http://schemas.openxmlformats.org/officeDocument/2006/math">
                    <m:sSub>
                      <m:sSubPr>
                        <m:ctrlPr>
                          <a:rPr lang="en-IN" sz="2400" i="1" smtClean="0">
                            <a:solidFill>
                              <a:srgbClr val="836967"/>
                            </a:solidFill>
                            <a:latin typeface="Cambria Math" panose="02040503050406030204" pitchFamily="18" charset="0"/>
                          </a:rPr>
                        </m:ctrlPr>
                      </m:sSubPr>
                      <m:e>
                        <m:r>
                          <a:rPr lang="en-IN" sz="2400" i="1">
                            <a:latin typeface="Cambria Math" panose="02040503050406030204" pitchFamily="18" charset="0"/>
                          </a:rPr>
                          <m:t>𝑤</m:t>
                        </m:r>
                      </m:e>
                      <m:sub>
                        <m:r>
                          <a:rPr lang="en-IN" sz="2400" i="1">
                            <a:latin typeface="Cambria Math" panose="02040503050406030204" pitchFamily="18" charset="0"/>
                          </a:rPr>
                          <m:t>𝑣</m:t>
                        </m:r>
                      </m:sub>
                    </m:sSub>
                  </m:oMath>
                </a14:m>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learned weight matrix that transforms the input image features into the final feature space.</a:t>
                </a:r>
              </a:p>
              <a:p>
                <a14:m>
                  <m:oMath xmlns:m="http://schemas.openxmlformats.org/officeDocument/2006/math">
                    <m:sSub>
                      <m:sSubPr>
                        <m:ctrlPr>
                          <a:rPr lang="en-IN" sz="2400" i="1" smtClean="0">
                            <a:solidFill>
                              <a:srgbClr val="836967"/>
                            </a:solidFill>
                            <a:latin typeface="Cambria Math" panose="02040503050406030204" pitchFamily="18" charset="0"/>
                          </a:rPr>
                        </m:ctrlPr>
                      </m:sSubPr>
                      <m:e>
                        <m:r>
                          <a:rPr lang="en-IN" sz="2400" i="1">
                            <a:latin typeface="Cambria Math" panose="02040503050406030204" pitchFamily="18" charset="0"/>
                          </a:rPr>
                          <m:t>𝑓</m:t>
                        </m:r>
                      </m:e>
                      <m:sub>
                        <m:r>
                          <a:rPr lang="en-IN" sz="2400" i="1">
                            <a:latin typeface="Cambria Math" panose="02040503050406030204" pitchFamily="18" charset="0"/>
                          </a:rPr>
                          <m:t>𝑗</m:t>
                        </m:r>
                      </m:sub>
                    </m:sSub>
                  </m:oMath>
                </a14:m>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raw features extracted by the Faster R-CNN from the iii-</a:t>
                </a:r>
                <a:r>
                  <a:rPr lang="en-US" sz="2400" dirty="0" err="1">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region.</a:t>
                </a:r>
              </a:p>
              <a:p>
                <a14:m>
                  <m:oMath xmlns:m="http://schemas.openxmlformats.org/officeDocument/2006/math">
                    <m:sSub>
                      <m:sSubPr>
                        <m:ctrlPr>
                          <a:rPr lang="en-IN" sz="2400" i="1" smtClean="0">
                            <a:solidFill>
                              <a:srgbClr val="836967"/>
                            </a:solidFill>
                            <a:latin typeface="Cambria Math" panose="02040503050406030204" pitchFamily="18" charset="0"/>
                          </a:rPr>
                        </m:ctrlPr>
                      </m:sSubPr>
                      <m:e>
                        <m:r>
                          <a:rPr lang="en-IN" sz="2400" i="1">
                            <a:latin typeface="Cambria Math" panose="02040503050406030204" pitchFamily="18" charset="0"/>
                          </a:rPr>
                          <m:t>𝑏</m:t>
                        </m:r>
                      </m:e>
                      <m:sub>
                        <m:r>
                          <a:rPr lang="en-IN" sz="2400" i="1">
                            <a:latin typeface="Cambria Math" panose="02040503050406030204" pitchFamily="18" charset="0"/>
                          </a:rPr>
                          <m:t>𝑗</m:t>
                        </m:r>
                      </m:sub>
                    </m:sSub>
                  </m:oMath>
                </a14:m>
                <a:r>
                  <a:rPr lang="en-IN" sz="2400" dirty="0">
                    <a:latin typeface="Times New Roman" panose="02020603050405020304" pitchFamily="18" charset="0"/>
                    <a:cs typeface="Times New Roman" panose="02020603050405020304" pitchFamily="18" charset="0"/>
                  </a:rPr>
                  <a:t> A bias term.</a:t>
                </a:r>
              </a:p>
            </p:txBody>
          </p:sp>
        </mc:Choice>
        <mc:Fallback>
          <p:sp>
            <p:nvSpPr>
              <p:cNvPr id="7" name="Content Placeholder 6">
                <a:extLst>
                  <a:ext uri="{FF2B5EF4-FFF2-40B4-BE49-F238E27FC236}">
                    <a16:creationId xmlns:a16="http://schemas.microsoft.com/office/drawing/2014/main" id="{007195BF-2973-6A5A-4FA7-D7008D905104}"/>
                  </a:ext>
                </a:extLst>
              </p:cNvPr>
              <p:cNvSpPr>
                <a:spLocks noGrp="1" noRot="1" noChangeAspect="1" noMove="1" noResize="1" noEditPoints="1" noAdjustHandles="1" noChangeArrowheads="1" noChangeShapeType="1" noTextEdit="1"/>
              </p:cNvSpPr>
              <p:nvPr>
                <p:ph idx="1"/>
              </p:nvPr>
            </p:nvSpPr>
            <p:spPr>
              <a:blipFill>
                <a:blip r:embed="rId2"/>
                <a:stretch>
                  <a:fillRect l="-811" r="-1243"/>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931BDC2-C1E1-9E81-BEC1-B160377E845D}"/>
                  </a:ext>
                </a:extLst>
              </p:cNvPr>
              <p:cNvSpPr txBox="1"/>
              <p:nvPr/>
            </p:nvSpPr>
            <p:spPr>
              <a:xfrm>
                <a:off x="4041474" y="1487828"/>
                <a:ext cx="3377243" cy="67383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IN" sz="4000" b="1" smtClean="0">
                              <a:solidFill>
                                <a:srgbClr val="836967"/>
                              </a:solidFill>
                              <a:latin typeface="Cambria Math" panose="02040503050406030204" pitchFamily="18" charset="0"/>
                            </a:rPr>
                          </m:ctrlPr>
                        </m:sSubPr>
                        <m:e>
                          <m:r>
                            <a:rPr lang="en-IN" sz="4000" b="1" i="1">
                              <a:latin typeface="Cambria Math" panose="02040503050406030204" pitchFamily="18" charset="0"/>
                            </a:rPr>
                            <m:t>𝒗</m:t>
                          </m:r>
                        </m:e>
                        <m:sub>
                          <m:r>
                            <a:rPr lang="en-IN" sz="4000" b="1" i="1">
                              <a:latin typeface="Cambria Math" panose="02040503050406030204" pitchFamily="18" charset="0"/>
                            </a:rPr>
                            <m:t>𝒊</m:t>
                          </m:r>
                        </m:sub>
                      </m:sSub>
                      <m:r>
                        <a:rPr lang="en-IN" sz="4000" b="1" i="0">
                          <a:latin typeface="Cambria Math" panose="02040503050406030204" pitchFamily="18" charset="0"/>
                        </a:rPr>
                        <m:t>=</m:t>
                      </m:r>
                      <m:sSub>
                        <m:sSubPr>
                          <m:ctrlPr>
                            <a:rPr lang="en-IN" sz="4000" b="1" i="1">
                              <a:solidFill>
                                <a:srgbClr val="836967"/>
                              </a:solidFill>
                              <a:latin typeface="Cambria Math" panose="02040503050406030204" pitchFamily="18" charset="0"/>
                            </a:rPr>
                          </m:ctrlPr>
                        </m:sSubPr>
                        <m:e>
                          <m:r>
                            <a:rPr lang="en-IN" sz="4000" b="1" i="1">
                              <a:latin typeface="Cambria Math" panose="02040503050406030204" pitchFamily="18" charset="0"/>
                            </a:rPr>
                            <m:t>𝒘</m:t>
                          </m:r>
                        </m:e>
                        <m:sub>
                          <m:r>
                            <a:rPr lang="en-IN" sz="4000" b="1" i="1">
                              <a:latin typeface="Cambria Math" panose="02040503050406030204" pitchFamily="18" charset="0"/>
                            </a:rPr>
                            <m:t>𝒗</m:t>
                          </m:r>
                        </m:sub>
                      </m:sSub>
                      <m:sSub>
                        <m:sSubPr>
                          <m:ctrlPr>
                            <a:rPr lang="en-IN" sz="4000" b="1" i="1">
                              <a:solidFill>
                                <a:srgbClr val="836967"/>
                              </a:solidFill>
                              <a:latin typeface="Cambria Math" panose="02040503050406030204" pitchFamily="18" charset="0"/>
                            </a:rPr>
                          </m:ctrlPr>
                        </m:sSubPr>
                        <m:e>
                          <m:r>
                            <a:rPr lang="en-IN" sz="4000" b="1" i="1">
                              <a:latin typeface="Cambria Math" panose="02040503050406030204" pitchFamily="18" charset="0"/>
                            </a:rPr>
                            <m:t>𝒇</m:t>
                          </m:r>
                        </m:e>
                        <m:sub>
                          <m:r>
                            <a:rPr lang="en-IN" sz="4000" b="1" i="1">
                              <a:latin typeface="Cambria Math" panose="02040503050406030204" pitchFamily="18" charset="0"/>
                            </a:rPr>
                            <m:t>𝒋</m:t>
                          </m:r>
                        </m:sub>
                      </m:sSub>
                      <m:r>
                        <a:rPr lang="en-IN" sz="4000" b="1" i="0">
                          <a:latin typeface="Cambria Math" panose="02040503050406030204" pitchFamily="18" charset="0"/>
                        </a:rPr>
                        <m:t>+</m:t>
                      </m:r>
                      <m:sSub>
                        <m:sSubPr>
                          <m:ctrlPr>
                            <a:rPr lang="en-IN" sz="4000" b="1" i="1">
                              <a:solidFill>
                                <a:srgbClr val="836967"/>
                              </a:solidFill>
                              <a:latin typeface="Cambria Math" panose="02040503050406030204" pitchFamily="18" charset="0"/>
                            </a:rPr>
                          </m:ctrlPr>
                        </m:sSubPr>
                        <m:e>
                          <m:r>
                            <a:rPr lang="en-IN" sz="4000" b="1" i="1">
                              <a:latin typeface="Cambria Math" panose="02040503050406030204" pitchFamily="18" charset="0"/>
                            </a:rPr>
                            <m:t>𝒃</m:t>
                          </m:r>
                        </m:e>
                        <m:sub>
                          <m:r>
                            <a:rPr lang="en-IN" sz="4000" b="1" i="1">
                              <a:latin typeface="Cambria Math" panose="02040503050406030204" pitchFamily="18" charset="0"/>
                            </a:rPr>
                            <m:t>𝒋</m:t>
                          </m:r>
                        </m:sub>
                      </m:sSub>
                    </m:oMath>
                  </m:oMathPara>
                </a14:m>
                <a:endParaRPr lang="en-IN" sz="4000" b="1" dirty="0"/>
              </a:p>
            </p:txBody>
          </p:sp>
        </mc:Choice>
        <mc:Fallback>
          <p:sp>
            <p:nvSpPr>
              <p:cNvPr id="8" name="TextBox 7">
                <a:extLst>
                  <a:ext uri="{FF2B5EF4-FFF2-40B4-BE49-F238E27FC236}">
                    <a16:creationId xmlns:a16="http://schemas.microsoft.com/office/drawing/2014/main" id="{4931BDC2-C1E1-9E81-BEC1-B160377E845D}"/>
                  </a:ext>
                </a:extLst>
              </p:cNvPr>
              <p:cNvSpPr txBox="1">
                <a:spLocks noRot="1" noChangeAspect="1" noMove="1" noResize="1" noEditPoints="1" noAdjustHandles="1" noChangeArrowheads="1" noChangeShapeType="1" noTextEdit="1"/>
              </p:cNvSpPr>
              <p:nvPr/>
            </p:nvSpPr>
            <p:spPr>
              <a:xfrm>
                <a:off x="4041474" y="1487828"/>
                <a:ext cx="3377243" cy="673839"/>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874006475"/>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458</TotalTime>
  <Words>1263</Words>
  <Application>Microsoft Office PowerPoint</Application>
  <PresentationFormat>Widescreen</PresentationFormat>
  <Paragraphs>125</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Avenir Next LT Pro</vt:lpstr>
      <vt:lpstr>AvenirNext LT Pro Medium</vt:lpstr>
      <vt:lpstr>Cambira Math</vt:lpstr>
      <vt:lpstr>Cambria Math</vt:lpstr>
      <vt:lpstr>Sabon Next LT</vt:lpstr>
      <vt:lpstr>Times New Roman</vt:lpstr>
      <vt:lpstr>DappledVTI</vt:lpstr>
      <vt:lpstr>Computer Vision and Deep Learning for Construction Site Anomaly Behavior Detection</vt:lpstr>
      <vt:lpstr>ABSTRACT</vt:lpstr>
      <vt:lpstr>OBJECTIVES</vt:lpstr>
      <vt:lpstr>SYSTEM DESIGN</vt:lpstr>
      <vt:lpstr>PROPOSED APPROACH</vt:lpstr>
      <vt:lpstr>Faster R-CNN for Image Features</vt:lpstr>
      <vt:lpstr>Safety Rules Features Representation</vt:lpstr>
      <vt:lpstr>Feature Fusion Similarity</vt:lpstr>
      <vt:lpstr> Image Features</vt:lpstr>
      <vt:lpstr>Word Features (GRU Output)</vt:lpstr>
      <vt:lpstr>Cosine Similarity (Image-Safety Rule Matching):</vt:lpstr>
      <vt:lpstr>Stacked Cross Attention Weight (Attention Mechanism):</vt:lpstr>
      <vt:lpstr>Weighted Sum of Safety Rule Vectors (Attention Output):</vt:lpstr>
      <vt:lpstr>Cosine Similarity between Image and Safety Rule:</vt:lpstr>
      <vt:lpstr>Final Matching Score (Pooling Function)</vt:lpstr>
      <vt:lpstr>Triplet Loss</vt:lpstr>
      <vt:lpstr>DATASET DESCRIPTION</vt:lpstr>
      <vt:lpstr>DATASET DESCRIPTION</vt:lpstr>
      <vt:lpstr>DATASET DESCRIPTION</vt:lpstr>
      <vt:lpstr>DATASET DESCRIPTION</vt:lpstr>
      <vt:lpstr>DATASET DESCRIPTION</vt:lpstr>
      <vt:lpstr>DATASET DESCRIPTION</vt:lpstr>
      <vt:lpstr>SAMPLE DATA</vt:lpstr>
      <vt:lpstr>SAMPLE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Aslam</dc:creator>
  <cp:lastModifiedBy>Mohamed Aslam</cp:lastModifiedBy>
  <cp:revision>18</cp:revision>
  <dcterms:created xsi:type="dcterms:W3CDTF">2024-07-16T14:14:02Z</dcterms:created>
  <dcterms:modified xsi:type="dcterms:W3CDTF">2024-09-24T17:29:09Z</dcterms:modified>
</cp:coreProperties>
</file>