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C34E-2A57-C90D-853A-553230C86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EE5F3-21E4-E95E-8201-055FB9C6D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889A-8213-BFD3-A9C2-E23DBEDB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E902-034B-0B59-96DB-00576440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6B33-9954-3991-94EC-24B57522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DA54-71C6-764D-1513-179661E8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68306-C164-89C3-13E8-E68BAF31C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F313-07D9-F20E-65A4-9AAAF91C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4534-156B-95BE-5E80-701D400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6D8C-895F-1A75-AEF5-B9CCF682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104DB-DAF1-DEAC-6277-50831CA31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97013-345F-3DEE-C9EB-7074F57E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E269-FFBA-462D-AA9C-F31F4738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2C517-6CCF-9B96-1B0F-D9F93DBF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691B-82C7-E075-11EB-41BD8B06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A6C8-73D1-2AF7-1653-9E19BE82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F28E-D630-ECE7-882D-92AEEAB2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FE48-5885-DC95-02B8-840A557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B122-5BB1-34A1-A68E-964C0E81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358D-22B2-B0B3-CE75-9C9882A5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C1A7-1A26-ECE5-F72A-01DF99C9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1B6C-9913-1045-C5D0-718AAC95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BCFD-B40D-5B7F-7DD0-22A8FD1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0697-AB27-3D8B-4AB3-406F8C37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31677-2102-AE08-D2C4-DA59FAAC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617D-9390-AF3C-A443-D2C570C3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133A-E790-6BA5-C65F-847A5D57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9430C-0C2D-3292-96E6-3E610A74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1C13-142A-0F08-779F-CDF2AE4A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0D987-382D-4BF6-AA78-B8DA94B1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3AB8-2E5E-8940-E674-6E2092B8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C5F4-2985-ED89-D8FB-0FFC8883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8337C-6F00-A435-532C-F573BE4D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7463-44B5-201B-7274-074C19F9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2D672-D82D-B19A-6D84-049B293B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F2EF-402D-86F2-9D0B-BD12586D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EE719-D53A-63FD-CAED-41C9FF8D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F9957-BCAB-EDB4-44BE-882D6F61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014D4-2BEA-5370-AF41-DF5FBCED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2249-4844-025E-2830-F0E0420E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B3380-2437-722D-2A4E-E34C8749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36628-2834-1A0F-B5DB-A9A71335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AA9B-6989-808E-2AFE-F3B79B18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D75C1-D5DB-5CC1-80CB-F8CD5B65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85A11-16DC-85A1-D01B-72B0C803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F2C8-E265-59D6-98A2-40BC5A9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7461-9A9D-10B8-4DC3-CB368BDD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53BA-8586-EDEB-1A7A-C0DA2C93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BA58-7C17-969B-6838-9C5F6F218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EBFE-5A18-20B2-699D-680299E3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DF43-A817-9AF0-1224-F0CAD57D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4F4CE-8B72-073E-E7EC-B2D88E40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6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67BB-6ACB-032A-8E14-0CE73752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FEB28-58A7-D8DB-FB30-3B7C0D06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2902-113D-FD22-219F-7BDDBFB0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38A4-8FE8-0793-C4F5-71465E53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41181-8655-BB89-146B-EC5C1D47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EAC2-3952-CCFB-62C9-FCD3D883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A60E8-041F-A3EB-5554-630FEA34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07BC-7D46-FA6B-94EC-52AE759E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D000-178A-7F67-33DC-7E6BC578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AAA1-5442-4C42-A920-D0E02B53CFE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967-9319-6116-F5B7-FCC7AFB0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BEE4-AD57-1E6B-1E18-5DF10919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78CD-D098-A842-8A26-4CFC9490C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E773E-D4AE-814F-8EE2-0ED5644037D3}"/>
              </a:ext>
            </a:extLst>
          </p:cNvPr>
          <p:cNvSpPr txBox="1"/>
          <p:nvPr/>
        </p:nvSpPr>
        <p:spPr>
          <a:xfrm>
            <a:off x="761420" y="331052"/>
            <a:ext cx="8272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Predictive Model Outcomes: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TP: True Positives (churners correctly predicted as churners)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TN: True Negatives (non-churners correctly predicted as non-churners)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FP: False Positives (non-churners incorrectly predicted as churners)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FN: False Negatives (churners incorrectly predicted as non-churners)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63A2D-3738-28F2-5F5D-28B68BA7EE08}"/>
              </a:ext>
            </a:extLst>
          </p:cNvPr>
          <p:cNvSpPr txBox="1"/>
          <p:nvPr/>
        </p:nvSpPr>
        <p:spPr>
          <a:xfrm>
            <a:off x="880946" y="2062977"/>
            <a:ext cx="9121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Churn Probability Segments: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outputs probabilities, and different retention strategies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​ </a:t>
            </a:r>
          </a:p>
          <a:p>
            <a:pPr lvl="1"/>
            <a:r>
              <a:rPr lang="en-US" dirty="0"/>
              <a:t>(where k ∈ {1,2,3,4}) are applied based on probability thresholds: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≤ P(Ci) &lt; T</a:t>
            </a:r>
            <a:r>
              <a:rPr lang="en-US" baseline="-25000" dirty="0"/>
              <a:t>2</a:t>
            </a:r>
            <a:r>
              <a:rPr lang="en-US" dirty="0"/>
              <a:t> → Apply strategy S</a:t>
            </a:r>
            <a:r>
              <a:rPr lang="en-US" baseline="-25000" dirty="0"/>
              <a:t>1</a:t>
            </a:r>
            <a:r>
              <a:rPr lang="en-US" dirty="0"/>
              <a:t> (low-intensity)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≤ P(Ci) &lt; T</a:t>
            </a:r>
            <a:r>
              <a:rPr lang="en-US" baseline="-25000" dirty="0"/>
              <a:t>3</a:t>
            </a:r>
            <a:r>
              <a:rPr lang="en-US" dirty="0"/>
              <a:t>→ Apply strategy S</a:t>
            </a:r>
            <a:r>
              <a:rPr lang="en-US" baseline="-25000" dirty="0"/>
              <a:t>2</a:t>
            </a:r>
            <a:r>
              <a:rPr lang="en-US" dirty="0"/>
              <a:t>​ (medium-low intensity)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≤ P(Ci) &lt; T</a:t>
            </a:r>
            <a:r>
              <a:rPr lang="en-US" baseline="-25000" dirty="0"/>
              <a:t>4</a:t>
            </a:r>
            <a:r>
              <a:rPr lang="en-US" dirty="0"/>
              <a:t> → Apply strategy S</a:t>
            </a:r>
            <a:r>
              <a:rPr lang="en-US" baseline="-25000" dirty="0"/>
              <a:t>3</a:t>
            </a:r>
            <a:r>
              <a:rPr lang="en-US" dirty="0"/>
              <a:t> (medium-high intensity)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aseline="-25000" dirty="0"/>
              <a:t>4</a:t>
            </a:r>
            <a:r>
              <a:rPr lang="en-US" dirty="0"/>
              <a:t> ≤ P(Ci) → Apply strategy S</a:t>
            </a:r>
            <a:r>
              <a:rPr lang="en-US" baseline="-25000" dirty="0"/>
              <a:t>4</a:t>
            </a:r>
            <a:r>
              <a:rPr lang="en-US" dirty="0"/>
              <a:t> (high-intensity)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E8E87-6352-518E-41B3-163E13D393DE}"/>
              </a:ext>
            </a:extLst>
          </p:cNvPr>
          <p:cNvSpPr txBox="1"/>
          <p:nvPr/>
        </p:nvSpPr>
        <p:spPr>
          <a:xfrm>
            <a:off x="1059366" y="4471639"/>
            <a:ext cx="8162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Financial Parameters: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baseline="-25000" dirty="0" err="1"/>
              <a:t>Sk</a:t>
            </a:r>
            <a:r>
              <a:rPr lang="en-US" baseline="-25000" dirty="0"/>
              <a:t>​</a:t>
            </a:r>
            <a:r>
              <a:rPr lang="en-US" dirty="0"/>
              <a:t>​: Cost per customer for retention strategy </a:t>
            </a:r>
            <a:r>
              <a:rPr lang="en-US" dirty="0" err="1"/>
              <a:t>Sk</a:t>
            </a:r>
            <a:r>
              <a:rPr lang="en-US" dirty="0"/>
              <a:t>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</a:t>
            </a:r>
            <a:r>
              <a:rPr lang="en-US" baseline="-25000" dirty="0" err="1"/>
              <a:t>Sk</a:t>
            </a:r>
            <a:r>
              <a:rPr lang="en-US" dirty="0"/>
              <a:t>​​: Success probability of retaining a customer when applying strategy </a:t>
            </a:r>
            <a:r>
              <a:rPr lang="en-US" dirty="0" err="1"/>
              <a:t>Sk</a:t>
            </a:r>
            <a:r>
              <a:rPr lang="en-US" dirty="0"/>
              <a:t>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(1 –</a:t>
            </a:r>
            <a:r>
              <a:rPr lang="en-US" dirty="0" err="1"/>
              <a:t>PR</a:t>
            </a:r>
            <a:r>
              <a:rPr lang="en-US" baseline="-25000" dirty="0" err="1"/>
              <a:t>Sk</a:t>
            </a:r>
            <a:r>
              <a:rPr lang="en-US" dirty="0"/>
              <a:t>)​​: Probability of </a:t>
            </a:r>
            <a:r>
              <a:rPr lang="en-US" i="1" dirty="0"/>
              <a:t>failure </a:t>
            </a:r>
            <a:r>
              <a:rPr lang="en-US" dirty="0"/>
              <a:t>when retaining a customer and when applying strategy </a:t>
            </a:r>
            <a:r>
              <a:rPr lang="en-US" dirty="0" err="1"/>
              <a:t>Sk</a:t>
            </a:r>
            <a:r>
              <a:rPr lang="en-US" dirty="0"/>
              <a:t>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R: Revenue per successfully retained customer.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CL​: Lost revenue per customer who churns.</a:t>
            </a:r>
          </a:p>
        </p:txBody>
      </p:sp>
    </p:spTree>
    <p:extLst>
      <p:ext uri="{BB962C8B-B14F-4D97-AF65-F5344CB8AC3E}">
        <p14:creationId xmlns:p14="http://schemas.microsoft.com/office/powerpoint/2010/main" val="6682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E720BE-6034-77AF-8010-28D435C8E2EC}"/>
              </a:ext>
            </a:extLst>
          </p:cNvPr>
          <p:cNvSpPr txBox="1"/>
          <p:nvPr/>
        </p:nvSpPr>
        <p:spPr>
          <a:xfrm>
            <a:off x="490654" y="267629"/>
            <a:ext cx="1076092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Expected Revenue</a:t>
            </a:r>
          </a:p>
          <a:p>
            <a:endParaRPr lang="en-US" b="1" dirty="0"/>
          </a:p>
          <a:p>
            <a:r>
              <a:rPr lang="en-US" b="1" dirty="0"/>
              <a:t>Revenue from Retained Churners (TPs Retained)</a:t>
            </a:r>
          </a:p>
          <a:p>
            <a:r>
              <a:rPr lang="en-US" dirty="0"/>
              <a:t>Customers who were correctly identified as churners and received retention efforts that succeeded:</a:t>
            </a:r>
          </a:p>
          <a:p>
            <a:endParaRPr lang="en-US" dirty="0"/>
          </a:p>
          <a:p>
            <a:r>
              <a:rPr lang="en-US" sz="3200" b="1" dirty="0"/>
              <a:t>ER = ∑</a:t>
            </a:r>
            <a:r>
              <a:rPr lang="en-US" sz="3200" b="1" dirty="0" err="1"/>
              <a:t>TP</a:t>
            </a:r>
            <a:r>
              <a:rPr lang="en-US" sz="3200" b="1" baseline="-25000" dirty="0" err="1"/>
              <a:t>k</a:t>
            </a:r>
            <a:r>
              <a:rPr lang="en-US" sz="3200" b="1" dirty="0"/>
              <a:t> x R x </a:t>
            </a:r>
            <a:r>
              <a:rPr lang="en-US" sz="3200" b="1" dirty="0" err="1"/>
              <a:t>PR</a:t>
            </a:r>
            <a:r>
              <a:rPr lang="en-US" sz="3200" b="1" baseline="-25000" dirty="0" err="1"/>
              <a:t>Sk</a:t>
            </a:r>
            <a:endParaRPr lang="en-US" sz="3200" b="1" baseline="-25000" dirty="0"/>
          </a:p>
          <a:p>
            <a:br>
              <a:rPr lang="en-US" dirty="0"/>
            </a:br>
            <a:r>
              <a:rPr lang="en-US" dirty="0"/>
              <a:t>Remember, </a:t>
            </a:r>
            <a:r>
              <a:rPr lang="en-US" dirty="0" err="1"/>
              <a:t>Rsk</a:t>
            </a:r>
            <a:r>
              <a:rPr lang="en-US" dirty="0"/>
              <a:t> being the probability of the each retention succeeding</a:t>
            </a:r>
          </a:p>
          <a:p>
            <a:endParaRPr lang="en-US" dirty="0"/>
          </a:p>
          <a:p>
            <a:r>
              <a:rPr lang="en-US" dirty="0"/>
              <a:t>All for K (1-4)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4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EB7386-2751-E638-FC9B-96B0728EEEF3}"/>
              </a:ext>
            </a:extLst>
          </p:cNvPr>
          <p:cNvSpPr txBox="1"/>
          <p:nvPr/>
        </p:nvSpPr>
        <p:spPr>
          <a:xfrm>
            <a:off x="780585" y="613317"/>
            <a:ext cx="101587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Expected Costs</a:t>
            </a:r>
          </a:p>
          <a:p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 Retention Costs for Predicted Churners (TPs)</a:t>
            </a:r>
          </a:p>
          <a:p>
            <a:r>
              <a:rPr lang="en-US" sz="2000" dirty="0"/>
              <a:t>The company spends money on retention efforts for correctly predicted churners:</a:t>
            </a:r>
          </a:p>
          <a:p>
            <a:endParaRPr lang="en-US" sz="2000" dirty="0"/>
          </a:p>
          <a:p>
            <a:r>
              <a:rPr lang="en-US" sz="2000" dirty="0"/>
              <a:t>RC</a:t>
            </a:r>
            <a:r>
              <a:rPr lang="en-US" sz="2000" baseline="-25000" dirty="0"/>
              <a:t>1</a:t>
            </a:r>
            <a:r>
              <a:rPr lang="en-US" sz="2000" dirty="0"/>
              <a:t> = ∑ </a:t>
            </a:r>
            <a:r>
              <a:rPr lang="en-US" sz="2000" dirty="0" err="1"/>
              <a:t>TP</a:t>
            </a:r>
            <a:r>
              <a:rPr lang="en-US" sz="2000" baseline="-25000" dirty="0" err="1"/>
              <a:t>k</a:t>
            </a:r>
            <a:r>
              <a:rPr lang="en-US" sz="2000" dirty="0"/>
              <a:t> x </a:t>
            </a:r>
            <a:r>
              <a:rPr lang="en-US" sz="2000" dirty="0" err="1"/>
              <a:t>C</a:t>
            </a:r>
            <a:r>
              <a:rPr lang="en-US" sz="2000" baseline="-25000" dirty="0" err="1"/>
              <a:t>Sk</a:t>
            </a:r>
            <a:r>
              <a:rPr lang="en-US" sz="2000" dirty="0"/>
              <a:t> x (1-PR</a:t>
            </a:r>
            <a:r>
              <a:rPr lang="en-US" sz="2000" baseline="-25000" dirty="0"/>
              <a:t>Sk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b="1" dirty="0"/>
              <a:t>2. Retention Costs for False Positives (FPs)</a:t>
            </a:r>
          </a:p>
          <a:p>
            <a:r>
              <a:rPr lang="en-US" sz="2000" dirty="0"/>
              <a:t>The company unnecessarily spends money retaining customers who were actually not going to churn:</a:t>
            </a:r>
          </a:p>
          <a:p>
            <a:endParaRPr lang="en-US" sz="2000" dirty="0"/>
          </a:p>
          <a:p>
            <a:r>
              <a:rPr lang="en-US" sz="2000" dirty="0"/>
              <a:t>RC</a:t>
            </a:r>
            <a:r>
              <a:rPr lang="en-US" sz="2000" baseline="-25000" dirty="0"/>
              <a:t>2</a:t>
            </a:r>
            <a:r>
              <a:rPr lang="en-US" sz="2000" dirty="0"/>
              <a:t> = ∑ </a:t>
            </a:r>
            <a:r>
              <a:rPr lang="en-US" sz="2000" dirty="0" err="1"/>
              <a:t>FP</a:t>
            </a:r>
            <a:r>
              <a:rPr lang="en-US" sz="2000" baseline="-25000" dirty="0" err="1"/>
              <a:t>k</a:t>
            </a:r>
            <a:r>
              <a:rPr lang="en-US" sz="2000" dirty="0"/>
              <a:t> x </a:t>
            </a:r>
            <a:r>
              <a:rPr lang="en-US" sz="2000" dirty="0" err="1"/>
              <a:t>C</a:t>
            </a:r>
            <a:r>
              <a:rPr lang="en-US" sz="2000" baseline="-25000" dirty="0" err="1"/>
              <a:t>Sk</a:t>
            </a:r>
            <a:endParaRPr lang="en-US" sz="2000" baseline="-25000" dirty="0"/>
          </a:p>
          <a:p>
            <a:endParaRPr lang="en-US" sz="2000" dirty="0"/>
          </a:p>
          <a:p>
            <a:r>
              <a:rPr lang="en-US" sz="2000" b="1" dirty="0"/>
              <a:t>3. Lost Revenue from False Negatives (FNs)</a:t>
            </a:r>
          </a:p>
          <a:p>
            <a:r>
              <a:rPr lang="en-US" sz="2000" dirty="0"/>
              <a:t>These churners were missed by the model and are lost revenue:</a:t>
            </a:r>
          </a:p>
          <a:p>
            <a:endParaRPr lang="en-US" sz="2000" dirty="0"/>
          </a:p>
          <a:p>
            <a:r>
              <a:rPr lang="en-US" sz="2000" dirty="0"/>
              <a:t>LR = FN x CL</a:t>
            </a:r>
          </a:p>
        </p:txBody>
      </p:sp>
    </p:spTree>
    <p:extLst>
      <p:ext uri="{BB962C8B-B14F-4D97-AF65-F5344CB8AC3E}">
        <p14:creationId xmlns:p14="http://schemas.microsoft.com/office/powerpoint/2010/main" val="18580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91A785-426B-BD8C-41E2-103F25A43042}"/>
              </a:ext>
            </a:extLst>
          </p:cNvPr>
          <p:cNvSpPr txBox="1"/>
          <p:nvPr/>
        </p:nvSpPr>
        <p:spPr>
          <a:xfrm>
            <a:off x="304848" y="180447"/>
            <a:ext cx="10950497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Breakeven Point</a:t>
            </a:r>
          </a:p>
          <a:p>
            <a:r>
              <a:rPr lang="en-US" dirty="0"/>
              <a:t>The breakeven point occurs when total expected revenue matches total costs for k ∈ {1,2,3,4}:</a:t>
            </a:r>
          </a:p>
          <a:p>
            <a:endParaRPr lang="en-US" dirty="0"/>
          </a:p>
          <a:p>
            <a:r>
              <a:rPr lang="en-US" dirty="0"/>
              <a:t>Total Revenue  = RC1 + RC2 + RC3</a:t>
            </a:r>
          </a:p>
          <a:p>
            <a:endParaRPr lang="en-US" dirty="0"/>
          </a:p>
          <a:p>
            <a:r>
              <a:rPr lang="en-US" sz="2400" b="1" dirty="0"/>
              <a:t>∑</a:t>
            </a:r>
            <a:r>
              <a:rPr lang="en-US" sz="2400" b="1" dirty="0" err="1"/>
              <a:t>TP</a:t>
            </a:r>
            <a:r>
              <a:rPr lang="en-US" sz="2400" b="1" baseline="-25000" dirty="0" err="1"/>
              <a:t>k</a:t>
            </a:r>
            <a:r>
              <a:rPr lang="en-US" sz="2400" b="1" dirty="0"/>
              <a:t> x R x </a:t>
            </a:r>
            <a:r>
              <a:rPr lang="en-US" sz="2400" b="1" dirty="0" err="1"/>
              <a:t>PR</a:t>
            </a:r>
            <a:r>
              <a:rPr lang="en-US" sz="2400" b="1" baseline="-25000" dirty="0" err="1"/>
              <a:t>Sk</a:t>
            </a:r>
            <a:r>
              <a:rPr lang="en-US" sz="2400" b="1" dirty="0"/>
              <a:t> = </a:t>
            </a:r>
            <a:r>
              <a:rPr lang="en-US" sz="2400" dirty="0"/>
              <a:t>∑</a:t>
            </a:r>
            <a:r>
              <a:rPr lang="en-US" sz="2400" dirty="0" err="1"/>
              <a:t>TP</a:t>
            </a:r>
            <a:r>
              <a:rPr lang="en-US" sz="2400" baseline="-25000" dirty="0" err="1"/>
              <a:t>k</a:t>
            </a:r>
            <a:r>
              <a:rPr lang="en-US" sz="2400" dirty="0"/>
              <a:t> x </a:t>
            </a:r>
            <a:r>
              <a:rPr lang="en-US" sz="2400" dirty="0" err="1"/>
              <a:t>C</a:t>
            </a:r>
            <a:r>
              <a:rPr lang="en-US" sz="2400" baseline="-25000" dirty="0" err="1"/>
              <a:t>Sk</a:t>
            </a:r>
            <a:r>
              <a:rPr lang="en-US" sz="2400" dirty="0"/>
              <a:t> x (1-PR</a:t>
            </a:r>
            <a:r>
              <a:rPr lang="en-US" sz="2400" baseline="-25000" dirty="0"/>
              <a:t>Sk</a:t>
            </a:r>
            <a:r>
              <a:rPr lang="en-US" sz="2400" dirty="0"/>
              <a:t>) + ∑</a:t>
            </a:r>
            <a:r>
              <a:rPr lang="en-US" sz="2400" dirty="0" err="1"/>
              <a:t>FP</a:t>
            </a:r>
            <a:r>
              <a:rPr lang="en-US" sz="2400" baseline="-25000" dirty="0" err="1"/>
              <a:t>k</a:t>
            </a:r>
            <a:r>
              <a:rPr lang="en-US" sz="2400" dirty="0"/>
              <a:t> x </a:t>
            </a:r>
            <a:r>
              <a:rPr lang="en-US" sz="2400" dirty="0" err="1"/>
              <a:t>CS</a:t>
            </a:r>
            <a:r>
              <a:rPr lang="en-US" sz="2400" baseline="-25000" dirty="0" err="1"/>
              <a:t>k</a:t>
            </a:r>
            <a:r>
              <a:rPr lang="en-US" sz="2400" dirty="0"/>
              <a:t> + FN x CL</a:t>
            </a:r>
            <a:endParaRPr lang="en-US" sz="2400" baseline="-25000" dirty="0"/>
          </a:p>
          <a:p>
            <a:endParaRPr lang="en-US" dirty="0"/>
          </a:p>
          <a:p>
            <a:r>
              <a:rPr lang="en-US" sz="2000" baseline="-25000" dirty="0"/>
              <a:t>What this essentially means is that:</a:t>
            </a:r>
          </a:p>
          <a:p>
            <a:endParaRPr lang="en-US" sz="2000" baseline="-25000" dirty="0"/>
          </a:p>
          <a:p>
            <a:r>
              <a:rPr lang="en-US" sz="2000" baseline="-25000" dirty="0"/>
              <a:t>In order for the retention campaign to be worth it, we need a threshold for the probability of the retention campaigns working, and by doing the </a:t>
            </a:r>
            <a:r>
              <a:rPr lang="en-US" sz="2000" i="1" baseline="-25000" dirty="0"/>
              <a:t>further steps </a:t>
            </a:r>
            <a:r>
              <a:rPr lang="en-US" sz="2000" baseline="-25000" dirty="0"/>
              <a:t>we can solve the equation for </a:t>
            </a:r>
            <a:r>
              <a:rPr lang="en-US" sz="2000" baseline="-25000" dirty="0" err="1"/>
              <a:t>PRsk</a:t>
            </a:r>
            <a:endParaRPr lang="en-US" sz="2000" baseline="-25000" dirty="0"/>
          </a:p>
          <a:p>
            <a:endParaRPr lang="en-US" sz="2000" baseline="-25000" dirty="0"/>
          </a:p>
          <a:p>
            <a:r>
              <a:rPr lang="en-US" sz="2000" baseline="-25000" dirty="0"/>
              <a:t>Or we can also make further assumptions on the </a:t>
            </a:r>
            <a:r>
              <a:rPr lang="en-US" sz="2000" baseline="-25000" dirty="0" err="1"/>
              <a:t>PRsk</a:t>
            </a:r>
            <a:r>
              <a:rPr lang="en-US" sz="2000" baseline="-25000" dirty="0"/>
              <a:t>, solving the equation for the breakeven point under any given conditions</a:t>
            </a:r>
          </a:p>
          <a:p>
            <a:endParaRPr lang="en-US" sz="2000" baseline="-25000" dirty="0"/>
          </a:p>
          <a:p>
            <a:r>
              <a:rPr lang="en-US" sz="2000" baseline="-25000" dirty="0"/>
              <a:t>Further steps:</a:t>
            </a:r>
          </a:p>
          <a:p>
            <a:r>
              <a:rPr lang="en-US" sz="2000" baseline="-25000" dirty="0"/>
              <a:t>1 - Include weights for CK1, CK2 (cost for each retention strategy)</a:t>
            </a:r>
          </a:p>
          <a:p>
            <a:r>
              <a:rPr lang="en-US" sz="2000" baseline="-25000" dirty="0"/>
              <a:t>2 - Make assumptions for Revenue per customer, CAC or opportunity cost of a churner (maybe by assessing the LTV)</a:t>
            </a:r>
          </a:p>
          <a:p>
            <a:r>
              <a:rPr lang="en-US" sz="2000" baseline="-25000" dirty="0"/>
              <a:t>3 - By using the existing data (TP, FP, TN, FN) , and the assumptions for the weights, we can solve the equation for the probability</a:t>
            </a:r>
          </a:p>
        </p:txBody>
      </p:sp>
    </p:spTree>
    <p:extLst>
      <p:ext uri="{BB962C8B-B14F-4D97-AF65-F5344CB8AC3E}">
        <p14:creationId xmlns:p14="http://schemas.microsoft.com/office/powerpoint/2010/main" val="299264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F7338-4E56-CB50-5B1C-5C173CF6D4D7}"/>
              </a:ext>
            </a:extLst>
          </p:cNvPr>
          <p:cNvSpPr txBox="1"/>
          <p:nvPr/>
        </p:nvSpPr>
        <p:spPr>
          <a:xfrm>
            <a:off x="948047" y="3788228"/>
            <a:ext cx="10295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note (discussion)</a:t>
            </a:r>
          </a:p>
          <a:p>
            <a:endParaRPr lang="en-US" dirty="0"/>
          </a:p>
          <a:p>
            <a:r>
              <a:rPr lang="en-US" dirty="0"/>
              <a:t>If we assume that the data is good, and that our models will indeed predict in a similar manner to other datasets, the breakeven point is as simple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Breakeven -&gt; churners * revenue * probability of retention = churners * cost * 1 - probability of retention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A7908-DF94-D878-C844-657008D43124}"/>
              </a:ext>
            </a:extLst>
          </p:cNvPr>
          <p:cNvSpPr txBox="1"/>
          <p:nvPr/>
        </p:nvSpPr>
        <p:spPr>
          <a:xfrm>
            <a:off x="1690578" y="1038447"/>
            <a:ext cx="8569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Rearranging as a Profit/Loss formula </a:t>
            </a:r>
          </a:p>
          <a:p>
            <a:endParaRPr lang="en-US" baseline="-25000" dirty="0"/>
          </a:p>
          <a:p>
            <a:r>
              <a:rPr lang="en-US" sz="2000" b="1" dirty="0"/>
              <a:t>Profit / Loss = </a:t>
            </a:r>
            <a:r>
              <a:rPr lang="en-US" sz="2000" b="1" dirty="0">
                <a:solidFill>
                  <a:srgbClr val="00B050"/>
                </a:solidFill>
              </a:rPr>
              <a:t>(∑</a:t>
            </a:r>
            <a:r>
              <a:rPr lang="en-US" sz="2000" b="1" dirty="0" err="1">
                <a:solidFill>
                  <a:srgbClr val="00B050"/>
                </a:solidFill>
              </a:rPr>
              <a:t>TP</a:t>
            </a:r>
            <a:r>
              <a:rPr lang="en-US" sz="2000" b="1" baseline="-25000" dirty="0" err="1">
                <a:solidFill>
                  <a:srgbClr val="00B050"/>
                </a:solidFill>
              </a:rPr>
              <a:t>k</a:t>
            </a:r>
            <a:r>
              <a:rPr lang="en-US" sz="2000" b="1" dirty="0">
                <a:solidFill>
                  <a:srgbClr val="00B050"/>
                </a:solidFill>
              </a:rPr>
              <a:t> x R x </a:t>
            </a:r>
            <a:r>
              <a:rPr lang="en-US" sz="2000" b="1" dirty="0" err="1">
                <a:solidFill>
                  <a:srgbClr val="00B050"/>
                </a:solidFill>
              </a:rPr>
              <a:t>PR</a:t>
            </a:r>
            <a:r>
              <a:rPr lang="en-US" sz="2000" b="1" baseline="-25000" dirty="0" err="1">
                <a:solidFill>
                  <a:srgbClr val="00B050"/>
                </a:solidFill>
              </a:rPr>
              <a:t>Sk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– </a:t>
            </a:r>
            <a:r>
              <a:rPr lang="en-US" sz="2000" b="1" dirty="0">
                <a:solidFill>
                  <a:srgbClr val="FF0000"/>
                </a:solidFill>
              </a:rPr>
              <a:t>(∑</a:t>
            </a:r>
            <a:r>
              <a:rPr lang="en-US" sz="2000" b="1" dirty="0" err="1">
                <a:solidFill>
                  <a:srgbClr val="FF0000"/>
                </a:solidFill>
              </a:rPr>
              <a:t>TP</a:t>
            </a:r>
            <a:r>
              <a:rPr lang="en-US" sz="2000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 x </a:t>
            </a:r>
            <a:r>
              <a:rPr lang="en-US" sz="2000" b="1" dirty="0" err="1">
                <a:solidFill>
                  <a:srgbClr val="FF0000"/>
                </a:solidFill>
              </a:rPr>
              <a:t>C</a:t>
            </a:r>
            <a:r>
              <a:rPr lang="en-US" sz="2000" b="1" baseline="-25000" dirty="0" err="1">
                <a:solidFill>
                  <a:srgbClr val="FF0000"/>
                </a:solidFill>
              </a:rPr>
              <a:t>Sk</a:t>
            </a:r>
            <a:r>
              <a:rPr lang="en-US" sz="2000" b="1" dirty="0">
                <a:solidFill>
                  <a:srgbClr val="FF0000"/>
                </a:solidFill>
              </a:rPr>
              <a:t> x (1-PR</a:t>
            </a:r>
            <a:r>
              <a:rPr lang="en-US" sz="2000" b="1" baseline="-25000" dirty="0">
                <a:solidFill>
                  <a:srgbClr val="FF0000"/>
                </a:solidFill>
              </a:rPr>
              <a:t>Sk</a:t>
            </a:r>
            <a:r>
              <a:rPr lang="en-US" sz="2000" b="1" dirty="0">
                <a:solidFill>
                  <a:srgbClr val="FF0000"/>
                </a:solidFill>
              </a:rPr>
              <a:t>) + ∑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r>
              <a:rPr lang="en-US" sz="2000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 x </a:t>
            </a:r>
            <a:r>
              <a:rPr lang="en-US" sz="2000" b="1" dirty="0" err="1">
                <a:solidFill>
                  <a:srgbClr val="FF0000"/>
                </a:solidFill>
              </a:rPr>
              <a:t>CS</a:t>
            </a:r>
            <a:r>
              <a:rPr lang="en-US" sz="2000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 + FN x CL) 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3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636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Santos</dc:creator>
  <cp:lastModifiedBy>Mohamed Atwa</cp:lastModifiedBy>
  <cp:revision>4</cp:revision>
  <dcterms:created xsi:type="dcterms:W3CDTF">2025-03-10T16:43:44Z</dcterms:created>
  <dcterms:modified xsi:type="dcterms:W3CDTF">2025-03-18T09:32:56Z</dcterms:modified>
</cp:coreProperties>
</file>