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F4EC4-4FA7-442B-AA14-B25EF8BC10E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0B8BC083-60E5-4ABE-A05C-2AF28D23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0169349-1243-4B4D-B673-E5E93082091D}"/>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2C00B99C-F047-4B27-8E80-6066134F296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C1D8221-DE91-4918-A7AD-5CE598830261}"/>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379717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91ECB-4873-4143-A4E3-21CDF68AFB2B}"/>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BE6FBA4-CFB5-4951-AA3D-6745DA853FD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7F4F08E-48B0-4F61-AE02-B8B1906091A6}"/>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FD82D59C-A38B-48FB-A1F2-592F780DDFD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BD58188-8E52-4A52-B791-620C255B36F9}"/>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368543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AEC4A6F-5014-47D9-9244-172CC6B8B165}"/>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EA5D4B7-EFF4-452C-B0F6-6AD29DA5D1D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0D78017-385E-4DCF-A0A1-A8FD563BF11D}"/>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A0D8AB5A-3E1C-444A-9E7D-CBC32D0A844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2B776BA-9B6F-4ACF-A638-9C7FC629BD49}"/>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111849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BBA4A-6233-4BBA-A3B1-2BDA05F33B6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82C190D-21DE-45C4-8246-FA069A9FF3F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1B2090A-1CE0-48B7-80E0-90F5A98A8BB9}"/>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01E06A5E-CD96-4010-8224-01F6F177076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FD1242D-5C01-4B25-9B71-F9B3C751AAF0}"/>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36524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08006-BEC5-43A8-AA98-21ED82C4C7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88135129-6B1A-4359-9E3E-64B83FDAC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C77246A-BC8C-452A-9D30-85B0FA1BC500}"/>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5751A177-933E-4E6A-A614-EEB6F8C0407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BBA48CF-08EA-4638-9F32-58D18C10ECB5}"/>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39136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BF715-B39E-42C6-A4C1-E16F27B8990F}"/>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872D866-5B71-493E-A594-9B6B038B884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850CA7FF-32BB-47F5-965D-C8D3BC6D351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8428804-BB9E-41C7-B455-6C1A46CAA9B8}"/>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6" name="Espace réservé du pied de page 5">
            <a:extLst>
              <a:ext uri="{FF2B5EF4-FFF2-40B4-BE49-F238E27FC236}">
                <a16:creationId xmlns:a16="http://schemas.microsoft.com/office/drawing/2014/main" id="{6AE05AF6-E6F0-4121-BB53-CB7F436DF9E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8FFCD31-DD83-4867-BB88-9C31224B9017}"/>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86472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E18F4B-BEE9-42E3-9A11-E407EDAC4884}"/>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B9B2815-90AB-4BDA-BCDF-B17F172C7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28B79E4-D07C-496B-8BDD-235805C043D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07DE133B-9B90-4C1B-8B2E-BC160FAC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C92F010-28C7-4EF4-9E02-8A0BA2851695}"/>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5EC54C07-0921-4132-801C-AA33B8E0A372}"/>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8" name="Espace réservé du pied de page 7">
            <a:extLst>
              <a:ext uri="{FF2B5EF4-FFF2-40B4-BE49-F238E27FC236}">
                <a16:creationId xmlns:a16="http://schemas.microsoft.com/office/drawing/2014/main" id="{9D53A9C3-A169-48FA-ACD8-342513407DF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68002DF-3E0E-4DBB-9150-8C88F6B78E4B}"/>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280282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52C95-BE8F-437F-A69C-2D48ABA9521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9075C930-8B0C-429C-A52A-8AE6929DDA7E}"/>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4" name="Espace réservé du pied de page 3">
            <a:extLst>
              <a:ext uri="{FF2B5EF4-FFF2-40B4-BE49-F238E27FC236}">
                <a16:creationId xmlns:a16="http://schemas.microsoft.com/office/drawing/2014/main" id="{5EA6CADF-E024-4FD8-AD51-4D5782B09482}"/>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768867DC-7964-4543-ACF5-DFE2ED6304FF}"/>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236358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1C9AB6-5907-4AE7-ADBB-6D5902FE30F5}"/>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3" name="Espace réservé du pied de page 2">
            <a:extLst>
              <a:ext uri="{FF2B5EF4-FFF2-40B4-BE49-F238E27FC236}">
                <a16:creationId xmlns:a16="http://schemas.microsoft.com/office/drawing/2014/main" id="{F581AD7D-72B0-41CD-8A1C-B30831CFC7A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BF0D391-5156-431B-B07C-305470983C78}"/>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194327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D4BD9-8863-40BC-8573-98BA07E75F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17DA5BA-F54B-404D-85F9-F2C97F5A7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EE20BE92-B099-444A-AD71-C772436C3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F1AAA20-CB1E-44C3-914D-22246E39544D}"/>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6" name="Espace réservé du pied de page 5">
            <a:extLst>
              <a:ext uri="{FF2B5EF4-FFF2-40B4-BE49-F238E27FC236}">
                <a16:creationId xmlns:a16="http://schemas.microsoft.com/office/drawing/2014/main" id="{C9F32418-46CC-40B4-92E9-8C7EE0BFC05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2D2D3AB-23E6-404D-AEE0-B35317136122}"/>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41206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D7507-1DE8-4779-907F-71ED4DA46AD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07A217D6-5148-4108-B349-1BB913DB5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43FEFECA-EDCB-4FD8-A819-71E9DC09B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4567102-2F62-4D46-A8C1-E10677A87726}"/>
              </a:ext>
            </a:extLst>
          </p:cNvPr>
          <p:cNvSpPr>
            <a:spLocks noGrp="1"/>
          </p:cNvSpPr>
          <p:nvPr>
            <p:ph type="dt" sz="half" idx="10"/>
          </p:nvPr>
        </p:nvSpPr>
        <p:spPr/>
        <p:txBody>
          <a:bodyPr/>
          <a:lstStyle/>
          <a:p>
            <a:fld id="{03FC2087-A412-45C5-A04D-BE4E2A6A07A5}" type="datetimeFigureOut">
              <a:rPr lang="en-US" smtClean="0"/>
              <a:t>12/28/2018</a:t>
            </a:fld>
            <a:endParaRPr lang="en-US"/>
          </a:p>
        </p:txBody>
      </p:sp>
      <p:sp>
        <p:nvSpPr>
          <p:cNvPr id="6" name="Espace réservé du pied de page 5">
            <a:extLst>
              <a:ext uri="{FF2B5EF4-FFF2-40B4-BE49-F238E27FC236}">
                <a16:creationId xmlns:a16="http://schemas.microsoft.com/office/drawing/2014/main" id="{41D45DFA-334C-4BB9-8974-3D2858C1E29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FE6D22C-76E2-4440-8A27-9587C37DDF9F}"/>
              </a:ext>
            </a:extLst>
          </p:cNvPr>
          <p:cNvSpPr>
            <a:spLocks noGrp="1"/>
          </p:cNvSpPr>
          <p:nvPr>
            <p:ph type="sldNum" sz="quarter" idx="12"/>
          </p:nvPr>
        </p:nvSpPr>
        <p:spPr/>
        <p:txBody>
          <a:bodyPr/>
          <a:lstStyle/>
          <a:p>
            <a:fld id="{714AA282-3153-4013-AC93-37D8451590D8}" type="slidenum">
              <a:rPr lang="en-US" smtClean="0"/>
              <a:t>‹N°›</a:t>
            </a:fld>
            <a:endParaRPr lang="en-US"/>
          </a:p>
        </p:txBody>
      </p:sp>
    </p:spTree>
    <p:extLst>
      <p:ext uri="{BB962C8B-B14F-4D97-AF65-F5344CB8AC3E}">
        <p14:creationId xmlns:p14="http://schemas.microsoft.com/office/powerpoint/2010/main" val="203661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DCCFA2-BD29-4063-9E6D-8298FE6424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1B2EB6E-38CD-4C36-928C-5F88699B4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3A65206-9DDF-4DAE-B5FB-D5504344F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C2087-A412-45C5-A04D-BE4E2A6A07A5}" type="datetimeFigureOut">
              <a:rPr lang="en-US" smtClean="0"/>
              <a:t>12/28/2018</a:t>
            </a:fld>
            <a:endParaRPr lang="en-US"/>
          </a:p>
        </p:txBody>
      </p:sp>
      <p:sp>
        <p:nvSpPr>
          <p:cNvPr id="5" name="Espace réservé du pied de page 4">
            <a:extLst>
              <a:ext uri="{FF2B5EF4-FFF2-40B4-BE49-F238E27FC236}">
                <a16:creationId xmlns:a16="http://schemas.microsoft.com/office/drawing/2014/main" id="{332DFA57-E342-4DCB-8927-F2C55631F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79C43941-4CCA-4106-AEAA-61F3CD6F0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AA282-3153-4013-AC93-37D8451590D8}" type="slidenum">
              <a:rPr lang="en-US" smtClean="0"/>
              <a:t>‹N°›</a:t>
            </a:fld>
            <a:endParaRPr lang="en-US"/>
          </a:p>
        </p:txBody>
      </p:sp>
    </p:spTree>
    <p:extLst>
      <p:ext uri="{BB962C8B-B14F-4D97-AF65-F5344CB8AC3E}">
        <p14:creationId xmlns:p14="http://schemas.microsoft.com/office/powerpoint/2010/main" val="247392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E5776E-4FCC-4DE6-80CE-29D8DACD7116}"/>
              </a:ext>
            </a:extLst>
          </p:cNvPr>
          <p:cNvSpPr>
            <a:spLocks noGrp="1"/>
          </p:cNvSpPr>
          <p:nvPr>
            <p:ph type="ctrTitle"/>
          </p:nvPr>
        </p:nvSpPr>
        <p:spPr>
          <a:xfrm>
            <a:off x="351693" y="953086"/>
            <a:ext cx="10958732" cy="4951828"/>
          </a:xfrm>
        </p:spPr>
        <p:txBody>
          <a:bodyPr>
            <a:normAutofit/>
          </a:bodyPr>
          <a:lstStyle/>
          <a:p>
            <a:pPr algn="l"/>
            <a:r>
              <a:rPr lang="en-US" sz="2800" b="1" dirty="0"/>
              <a:t>1. Introduction</a:t>
            </a:r>
            <a:br>
              <a:rPr lang="en-US" sz="2800" b="1" dirty="0"/>
            </a:br>
            <a:r>
              <a:rPr lang="en-US" sz="2800" dirty="0"/>
              <a:t>There are many different kinds of restaurants and catering services. Whether you are interested in starting a café, a bar, family-style restaurant or event catering business, you will be part of the food services industry. For a restaurant, location is very important. Since location will decide how many potential customers will be and what price they will pay. We will use Foursquare data to find these two things. In Foursquare Places API, we can Get Details of a Venue. Here we try to find the best venue location in Toronto to open a restaurant The result may be useful for people to open their own restaurant, or may lend some thoughts to other business location finding.</a:t>
            </a:r>
            <a:br>
              <a:rPr lang="en-US" sz="2800" dirty="0"/>
            </a:br>
            <a:endParaRPr lang="en-US" sz="2800" dirty="0"/>
          </a:p>
        </p:txBody>
      </p:sp>
    </p:spTree>
    <p:extLst>
      <p:ext uri="{BB962C8B-B14F-4D97-AF65-F5344CB8AC3E}">
        <p14:creationId xmlns:p14="http://schemas.microsoft.com/office/powerpoint/2010/main" val="73928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D4FA9-F6F3-4CAD-91CB-5A50519FCA36}"/>
              </a:ext>
            </a:extLst>
          </p:cNvPr>
          <p:cNvSpPr>
            <a:spLocks noGrp="1"/>
          </p:cNvSpPr>
          <p:nvPr>
            <p:ph type="title"/>
          </p:nvPr>
        </p:nvSpPr>
        <p:spPr>
          <a:xfrm>
            <a:off x="838200" y="365126"/>
            <a:ext cx="10515600" cy="704020"/>
          </a:xfrm>
        </p:spPr>
        <p:txBody>
          <a:bodyPr/>
          <a:lstStyle/>
          <a:p>
            <a:r>
              <a:rPr lang="en-US" dirty="0"/>
              <a:t>2. DATA</a:t>
            </a:r>
          </a:p>
        </p:txBody>
      </p:sp>
      <p:sp>
        <p:nvSpPr>
          <p:cNvPr id="3" name="Espace réservé du contenu 2">
            <a:extLst>
              <a:ext uri="{FF2B5EF4-FFF2-40B4-BE49-F238E27FC236}">
                <a16:creationId xmlns:a16="http://schemas.microsoft.com/office/drawing/2014/main" id="{A464ECCF-C842-4A4A-A74B-F0F488B722BF}"/>
              </a:ext>
            </a:extLst>
          </p:cNvPr>
          <p:cNvSpPr>
            <a:spLocks noGrp="1"/>
          </p:cNvSpPr>
          <p:nvPr>
            <p:ph idx="1"/>
          </p:nvPr>
        </p:nvSpPr>
        <p:spPr>
          <a:xfrm>
            <a:off x="838200" y="1069146"/>
            <a:ext cx="10515600" cy="5107817"/>
          </a:xfrm>
        </p:spPr>
        <p:txBody>
          <a:bodyPr/>
          <a:lstStyle/>
          <a:p>
            <a:r>
              <a:rPr lang="en-US" dirty="0"/>
              <a:t>For the Toronto neighborhood data, a Wikipedia page exists that has all the information we need to explore and cluster the neighborhoods in Toronto. </a:t>
            </a:r>
          </a:p>
        </p:txBody>
      </p:sp>
      <p:pic>
        <p:nvPicPr>
          <p:cNvPr id="4" name="Image 3">
            <a:extLst>
              <a:ext uri="{FF2B5EF4-FFF2-40B4-BE49-F238E27FC236}">
                <a16:creationId xmlns:a16="http://schemas.microsoft.com/office/drawing/2014/main" id="{6C632340-521E-49D5-9A3B-F582EAD224A8}"/>
              </a:ext>
            </a:extLst>
          </p:cNvPr>
          <p:cNvPicPr>
            <a:picLocks noChangeAspect="1"/>
          </p:cNvPicPr>
          <p:nvPr/>
        </p:nvPicPr>
        <p:blipFill>
          <a:blip r:embed="rId2"/>
          <a:stretch>
            <a:fillRect/>
          </a:stretch>
        </p:blipFill>
        <p:spPr>
          <a:xfrm>
            <a:off x="3518901" y="2008724"/>
            <a:ext cx="6448425" cy="4484150"/>
          </a:xfrm>
          <a:prstGeom prst="rect">
            <a:avLst/>
          </a:prstGeom>
        </p:spPr>
      </p:pic>
    </p:spTree>
    <p:extLst>
      <p:ext uri="{BB962C8B-B14F-4D97-AF65-F5344CB8AC3E}">
        <p14:creationId xmlns:p14="http://schemas.microsoft.com/office/powerpoint/2010/main" val="157737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27DEE5-76E6-44B3-8008-1C0C08C90DDF}"/>
              </a:ext>
            </a:extLst>
          </p:cNvPr>
          <p:cNvSpPr>
            <a:spLocks noGrp="1"/>
          </p:cNvSpPr>
          <p:nvPr>
            <p:ph type="title"/>
          </p:nvPr>
        </p:nvSpPr>
        <p:spPr>
          <a:xfrm>
            <a:off x="838200" y="365125"/>
            <a:ext cx="10515600" cy="900967"/>
          </a:xfrm>
        </p:spPr>
        <p:txBody>
          <a:bodyPr/>
          <a:lstStyle/>
          <a:p>
            <a:r>
              <a:rPr lang="en-US" dirty="0"/>
              <a:t>3 . METHODOLOGY</a:t>
            </a:r>
          </a:p>
        </p:txBody>
      </p:sp>
      <p:sp>
        <p:nvSpPr>
          <p:cNvPr id="3" name="Espace réservé du contenu 2">
            <a:extLst>
              <a:ext uri="{FF2B5EF4-FFF2-40B4-BE49-F238E27FC236}">
                <a16:creationId xmlns:a16="http://schemas.microsoft.com/office/drawing/2014/main" id="{85E9EB67-D1AA-4ABC-A242-60313BFE26B9}"/>
              </a:ext>
            </a:extLst>
          </p:cNvPr>
          <p:cNvSpPr>
            <a:spLocks noGrp="1"/>
          </p:cNvSpPr>
          <p:nvPr>
            <p:ph idx="1"/>
          </p:nvPr>
        </p:nvSpPr>
        <p:spPr>
          <a:xfrm>
            <a:off x="838200" y="1266092"/>
            <a:ext cx="10515600" cy="4910871"/>
          </a:xfrm>
        </p:spPr>
        <p:txBody>
          <a:bodyPr/>
          <a:lstStyle/>
          <a:p>
            <a:r>
              <a:rPr lang="en-US" sz="2400" dirty="0"/>
              <a:t>Use the Notebook to build the code to scrape the following Wikipedia page, </a:t>
            </a:r>
            <a:r>
              <a:rPr lang="en-US" sz="2400" u="sng" dirty="0">
                <a:hlinkClick r:id="rId2"/>
              </a:rPr>
              <a:t>https://en.wikipedia.org/wiki/List_of_postal_codes_of_Canada:_M,</a:t>
            </a:r>
            <a:r>
              <a:rPr lang="en-US" sz="2400" dirty="0"/>
              <a:t> in order to obtain the data that is in the table of postal codes and to transform the data into a </a:t>
            </a:r>
            <a:r>
              <a:rPr lang="en-US" sz="2400" i="1" dirty="0"/>
              <a:t>pandas </a:t>
            </a:r>
            <a:r>
              <a:rPr lang="en-US" sz="2400" dirty="0" err="1"/>
              <a:t>dataframe</a:t>
            </a:r>
            <a:r>
              <a:rPr lang="en-US" sz="2400" dirty="0"/>
              <a:t> </a:t>
            </a:r>
          </a:p>
          <a:p>
            <a:r>
              <a:rPr lang="en-US" sz="2400" dirty="0"/>
              <a:t>Get The latitude and the longitude coordinates of each neighborhood.</a:t>
            </a:r>
          </a:p>
          <a:p>
            <a:r>
              <a:rPr lang="en-US" sz="2400" dirty="0"/>
              <a:t>Explore the neighborhoods in Toronto.</a:t>
            </a:r>
          </a:p>
          <a:p>
            <a:r>
              <a:rPr lang="en-US" sz="2400" dirty="0"/>
              <a:t>Using a radius of 5km to identify for nearby venues</a:t>
            </a:r>
          </a:p>
          <a:p>
            <a:r>
              <a:rPr lang="en-US" sz="2400" dirty="0"/>
              <a:t>Identifying the top 10 venue by Borough (i.e. Postcode)</a:t>
            </a:r>
          </a:p>
          <a:p>
            <a:endParaRPr lang="en-US" b="1" dirty="0"/>
          </a:p>
          <a:p>
            <a:endParaRPr lang="en-US" sz="1600" dirty="0"/>
          </a:p>
          <a:p>
            <a:endParaRPr lang="en-US" sz="1600" dirty="0"/>
          </a:p>
          <a:p>
            <a:endParaRPr lang="en-US" dirty="0"/>
          </a:p>
        </p:txBody>
      </p:sp>
    </p:spTree>
    <p:extLst>
      <p:ext uri="{BB962C8B-B14F-4D97-AF65-F5344CB8AC3E}">
        <p14:creationId xmlns:p14="http://schemas.microsoft.com/office/powerpoint/2010/main" val="136018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97D71-3197-4869-980C-A66F98E53FBC}"/>
              </a:ext>
            </a:extLst>
          </p:cNvPr>
          <p:cNvSpPr>
            <a:spLocks noGrp="1"/>
          </p:cNvSpPr>
          <p:nvPr>
            <p:ph type="title"/>
          </p:nvPr>
        </p:nvSpPr>
        <p:spPr>
          <a:xfrm>
            <a:off x="838200" y="365125"/>
            <a:ext cx="10515600" cy="732155"/>
          </a:xfrm>
        </p:spPr>
        <p:txBody>
          <a:bodyPr>
            <a:normAutofit/>
          </a:bodyPr>
          <a:lstStyle/>
          <a:p>
            <a:r>
              <a:rPr lang="en-US" dirty="0"/>
              <a:t>4 . RESULTS</a:t>
            </a:r>
          </a:p>
        </p:txBody>
      </p:sp>
      <p:sp>
        <p:nvSpPr>
          <p:cNvPr id="3" name="Espace réservé du contenu 2">
            <a:extLst>
              <a:ext uri="{FF2B5EF4-FFF2-40B4-BE49-F238E27FC236}">
                <a16:creationId xmlns:a16="http://schemas.microsoft.com/office/drawing/2014/main" id="{5B26D5F9-4C1C-4473-BBFD-CB40E3D3880D}"/>
              </a:ext>
            </a:extLst>
          </p:cNvPr>
          <p:cNvSpPr>
            <a:spLocks noGrp="1"/>
          </p:cNvSpPr>
          <p:nvPr>
            <p:ph idx="1"/>
          </p:nvPr>
        </p:nvSpPr>
        <p:spPr/>
        <p:txBody>
          <a:bodyPr/>
          <a:lstStyle/>
          <a:p>
            <a:r>
              <a:rPr lang="en-US" dirty="0"/>
              <a:t>Identifying the top 10 venue by Borough (i.e. Postcode)</a:t>
            </a:r>
          </a:p>
        </p:txBody>
      </p:sp>
      <p:pic>
        <p:nvPicPr>
          <p:cNvPr id="4" name="Image 3">
            <a:extLst>
              <a:ext uri="{FF2B5EF4-FFF2-40B4-BE49-F238E27FC236}">
                <a16:creationId xmlns:a16="http://schemas.microsoft.com/office/drawing/2014/main" id="{26788B49-9AAE-41B3-809B-55E19DDFF576}"/>
              </a:ext>
            </a:extLst>
          </p:cNvPr>
          <p:cNvPicPr>
            <a:picLocks noChangeAspect="1"/>
          </p:cNvPicPr>
          <p:nvPr/>
        </p:nvPicPr>
        <p:blipFill>
          <a:blip r:embed="rId2"/>
          <a:stretch>
            <a:fillRect/>
          </a:stretch>
        </p:blipFill>
        <p:spPr>
          <a:xfrm>
            <a:off x="0" y="2572189"/>
            <a:ext cx="12192000" cy="3604773"/>
          </a:xfrm>
          <a:prstGeom prst="rect">
            <a:avLst/>
          </a:prstGeom>
        </p:spPr>
      </p:pic>
    </p:spTree>
    <p:extLst>
      <p:ext uri="{BB962C8B-B14F-4D97-AF65-F5344CB8AC3E}">
        <p14:creationId xmlns:p14="http://schemas.microsoft.com/office/powerpoint/2010/main" val="115432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CF2AF-4A17-472E-A1C9-B23F486E7DD2}"/>
              </a:ext>
            </a:extLst>
          </p:cNvPr>
          <p:cNvSpPr>
            <a:spLocks noGrp="1"/>
          </p:cNvSpPr>
          <p:nvPr>
            <p:ph type="title"/>
          </p:nvPr>
        </p:nvSpPr>
        <p:spPr/>
        <p:txBody>
          <a:bodyPr/>
          <a:lstStyle/>
          <a:p>
            <a:r>
              <a:rPr lang="en-US" dirty="0"/>
              <a:t>5. </a:t>
            </a:r>
            <a:r>
              <a:rPr lang="en-US" dirty="0" err="1"/>
              <a:t>DiISCUSSION</a:t>
            </a:r>
            <a:endParaRPr lang="en-US" dirty="0"/>
          </a:p>
        </p:txBody>
      </p:sp>
      <p:sp>
        <p:nvSpPr>
          <p:cNvPr id="3" name="Espace réservé du contenu 2">
            <a:extLst>
              <a:ext uri="{FF2B5EF4-FFF2-40B4-BE49-F238E27FC236}">
                <a16:creationId xmlns:a16="http://schemas.microsoft.com/office/drawing/2014/main" id="{42A15335-07A7-42BC-9E9F-ABBCC4027881}"/>
              </a:ext>
            </a:extLst>
          </p:cNvPr>
          <p:cNvSpPr>
            <a:spLocks noGrp="1"/>
          </p:cNvSpPr>
          <p:nvPr>
            <p:ph idx="1"/>
          </p:nvPr>
        </p:nvSpPr>
        <p:spPr/>
        <p:txBody>
          <a:bodyPr>
            <a:normAutofit fontScale="77500" lnSpcReduction="20000"/>
          </a:bodyPr>
          <a:lstStyle/>
          <a:p>
            <a:pPr marL="0" indent="0">
              <a:buNone/>
            </a:pPr>
            <a:r>
              <a:rPr lang="en-US" dirty="0"/>
              <a:t>• Coordinate(latitude/longitude) are very important. Some borough/neighborhood are close, some are far. Map will make more under stand and clear.</a:t>
            </a:r>
          </a:p>
          <a:p>
            <a:pPr marL="0" indent="0">
              <a:buNone/>
            </a:pPr>
            <a:r>
              <a:rPr lang="en-US" dirty="0"/>
              <a:t>• When get request venues from foursquare, </a:t>
            </a:r>
            <a:r>
              <a:rPr lang="en-US" dirty="0" err="1"/>
              <a:t>alway</a:t>
            </a:r>
            <a:r>
              <a:rPr lang="en-US" dirty="0"/>
              <a:t> need to send latitude and longitude to explore venues of destination.</a:t>
            </a:r>
          </a:p>
          <a:p>
            <a:pPr marL="0" indent="0">
              <a:buNone/>
            </a:pPr>
            <a:r>
              <a:rPr lang="en-US" dirty="0"/>
              <a:t>• In case of lack of coordinates, geocoder library can find lat./long. by use only name of destination.</a:t>
            </a:r>
          </a:p>
          <a:p>
            <a:pPr marL="0" indent="0">
              <a:buNone/>
            </a:pPr>
            <a:r>
              <a:rPr lang="en-US" dirty="0"/>
              <a:t>• Completely and correctly of data from Foursquare is effect to quality of project directly.</a:t>
            </a:r>
          </a:p>
          <a:p>
            <a:pPr marL="0" indent="0">
              <a:buNone/>
            </a:pPr>
            <a:r>
              <a:rPr lang="en-US" dirty="0"/>
              <a:t>• This project can help reduce time to find suitable location and make decision base on real</a:t>
            </a:r>
          </a:p>
          <a:p>
            <a:pPr marL="0" indent="0">
              <a:buNone/>
            </a:pPr>
            <a:r>
              <a:rPr lang="en-US" dirty="0"/>
              <a:t>data.</a:t>
            </a:r>
          </a:p>
          <a:p>
            <a:pPr marL="0" indent="0">
              <a:buNone/>
            </a:pPr>
            <a:r>
              <a:rPr lang="en-US" dirty="0"/>
              <a:t>• No only restaurants, we can change business, city, borough and neighborhood by this</a:t>
            </a:r>
          </a:p>
          <a:p>
            <a:pPr marL="0" indent="0">
              <a:buNone/>
            </a:pPr>
            <a:r>
              <a:rPr lang="en-US" dirty="0"/>
              <a:t>concept.</a:t>
            </a:r>
          </a:p>
        </p:txBody>
      </p:sp>
    </p:spTree>
    <p:extLst>
      <p:ext uri="{BB962C8B-B14F-4D97-AF65-F5344CB8AC3E}">
        <p14:creationId xmlns:p14="http://schemas.microsoft.com/office/powerpoint/2010/main" val="294847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B7CB3-1365-427D-B995-07FF2B1282E4}"/>
              </a:ext>
            </a:extLst>
          </p:cNvPr>
          <p:cNvSpPr>
            <a:spLocks noGrp="1"/>
          </p:cNvSpPr>
          <p:nvPr>
            <p:ph type="title"/>
          </p:nvPr>
        </p:nvSpPr>
        <p:spPr/>
        <p:txBody>
          <a:bodyPr/>
          <a:lstStyle/>
          <a:p>
            <a:r>
              <a:rPr lang="en-US" dirty="0"/>
              <a:t>6 . Conclusion</a:t>
            </a:r>
          </a:p>
        </p:txBody>
      </p:sp>
      <p:sp>
        <p:nvSpPr>
          <p:cNvPr id="3" name="Espace réservé du contenu 2">
            <a:extLst>
              <a:ext uri="{FF2B5EF4-FFF2-40B4-BE49-F238E27FC236}">
                <a16:creationId xmlns:a16="http://schemas.microsoft.com/office/drawing/2014/main" id="{6231F2A6-8FF3-45E3-B186-3D741A73C1F7}"/>
              </a:ext>
            </a:extLst>
          </p:cNvPr>
          <p:cNvSpPr>
            <a:spLocks noGrp="1"/>
          </p:cNvSpPr>
          <p:nvPr>
            <p:ph idx="1"/>
          </p:nvPr>
        </p:nvSpPr>
        <p:spPr/>
        <p:txBody>
          <a:bodyPr/>
          <a:lstStyle/>
          <a:p>
            <a:pPr marL="0" indent="0">
              <a:buNone/>
            </a:pPr>
            <a:r>
              <a:rPr lang="en-US" dirty="0"/>
              <a:t>Although, there are a lot of restaurants in Toronto, this project can help to find space and recommend the potential by ranking. It help to reduce process time and cost of business. It make advantage for business competition and can applied to other business.</a:t>
            </a:r>
          </a:p>
        </p:txBody>
      </p:sp>
    </p:spTree>
    <p:extLst>
      <p:ext uri="{BB962C8B-B14F-4D97-AF65-F5344CB8AC3E}">
        <p14:creationId xmlns:p14="http://schemas.microsoft.com/office/powerpoint/2010/main" val="20370206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250</Words>
  <Application>Microsoft Office PowerPoint</Application>
  <PresentationFormat>Grand écran</PresentationFormat>
  <Paragraphs>24</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1. Introduction There are many different kinds of restaurants and catering services. Whether you are interested in starting a café, a bar, family-style restaurant or event catering business, you will be part of the food services industry. For a restaurant, location is very important. Since location will decide how many potential customers will be and what price they will pay. We will use Foursquare data to find these two things. In Foursquare Places API, we can Get Details of a Venue. Here we try to find the best venue location in Toronto to open a restaurant The result may be useful for people to open their own restaurant, or may lend some thoughts to other business location finding. </vt:lpstr>
      <vt:lpstr>2. DATA</vt:lpstr>
      <vt:lpstr>3 . METHODOLOGY</vt:lpstr>
      <vt:lpstr>4 . RESULTS</vt:lpstr>
      <vt:lpstr>5. DiISCUSSION</vt:lpstr>
      <vt:lpstr>6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BALLOUCH</dc:creator>
  <cp:lastModifiedBy>BALLOUCH</cp:lastModifiedBy>
  <cp:revision>3</cp:revision>
  <dcterms:created xsi:type="dcterms:W3CDTF">2018-12-28T18:20:29Z</dcterms:created>
  <dcterms:modified xsi:type="dcterms:W3CDTF">2018-12-28T18:45:25Z</dcterms:modified>
</cp:coreProperties>
</file>