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24"/>
  </p:notesMasterIdLst>
  <p:handoutMasterIdLst>
    <p:handoutMasterId r:id="rId25"/>
  </p:handoutMasterIdLst>
  <p:sldIdLst>
    <p:sldId id="282" r:id="rId5"/>
    <p:sldId id="273" r:id="rId6"/>
    <p:sldId id="288" r:id="rId7"/>
    <p:sldId id="271" r:id="rId8"/>
    <p:sldId id="384" r:id="rId9"/>
    <p:sldId id="376" r:id="rId10"/>
    <p:sldId id="377" r:id="rId11"/>
    <p:sldId id="378" r:id="rId12"/>
    <p:sldId id="379" r:id="rId13"/>
    <p:sldId id="380" r:id="rId14"/>
    <p:sldId id="381" r:id="rId15"/>
    <p:sldId id="382" r:id="rId16"/>
    <p:sldId id="383" r:id="rId17"/>
    <p:sldId id="388" r:id="rId18"/>
    <p:sldId id="389" r:id="rId19"/>
    <p:sldId id="390" r:id="rId20"/>
    <p:sldId id="280" r:id="rId21"/>
    <p:sldId id="386" r:id="rId22"/>
    <p:sldId id="387" r:id="rId23"/>
  </p:sldIdLst>
  <p:sldSz cx="12192000" cy="6858000"/>
  <p:notesSz cx="6858000" cy="9144000"/>
  <p:defaultTextStyle>
    <a:defPPr rtl="0"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aycir Bouasker" initials="TB" lastIdx="2" clrIdx="0">
    <p:extLst>
      <p:ext uri="{19B8F6BF-5375-455C-9EA6-DF929625EA0E}">
        <p15:presenceInfo xmlns:p15="http://schemas.microsoft.com/office/powerpoint/2012/main" userId="245caaa8c52f6c7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60399" autoAdjust="0"/>
  </p:normalViewPr>
  <p:slideViewPr>
    <p:cSldViewPr snapToGrid="0">
      <p:cViewPr varScale="1">
        <p:scale>
          <a:sx n="41" d="100"/>
          <a:sy n="41" d="100"/>
        </p:scale>
        <p:origin x="1860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02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>
            <a:extLst>
              <a:ext uri="{FF2B5EF4-FFF2-40B4-BE49-F238E27FC236}">
                <a16:creationId xmlns:a16="http://schemas.microsoft.com/office/drawing/2014/main" id="{C703FB87-790C-4850-A90C-12C5FF4B94D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8127921-F9C4-44F3-AC5F-130B6A406C0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DB1847A-0CC2-4008-8C1F-4CB2549424F0}" type="datetime1">
              <a:rPr lang="fr-FR" smtClean="0"/>
              <a:t>26/09/2024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765E047-F1CB-4066-A459-9EDC95F2E61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8A77EF5-5277-4BAF-8BB4-2E02103988E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B668C69-0C3E-40A2-B4A0-B2C8B71D8E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158627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3ED5736-AEC1-4353-A59E-C1D97F8135E3}" type="datetime1">
              <a:rPr lang="fr-FR" noProof="0" smtClean="0"/>
              <a:t>26/09/2024</a:t>
            </a:fld>
            <a:endParaRPr lang="fr-FR" noProof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/>
          </a:p>
        </p:txBody>
      </p:sp>
      <p:sp>
        <p:nvSpPr>
          <p:cNvPr id="5" name="Espace réservé des commentaires 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E000EEB-8338-48D7-8EE8-EE0082EF7602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76777018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E000EEB-8338-48D7-8EE8-EE0082EF7602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50424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7">
            <a:extLst>
              <a:ext uri="{FF2B5EF4-FFF2-40B4-BE49-F238E27FC236}">
                <a16:creationId xmlns:a16="http://schemas.microsoft.com/office/drawing/2014/main" id="{6DAA8A8B-12C8-40E0-8D12-792E56E9D0DB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F24B54A-B837-4ABE-ACFA-EE07EA51362C}" type="slidenum">
              <a:rPr lang="en-GB" altLang="fr-FR"/>
              <a:pPr/>
              <a:t>18</a:t>
            </a:fld>
            <a:endParaRPr lang="en-GB" altLang="fr-FR"/>
          </a:p>
        </p:txBody>
      </p:sp>
      <p:sp>
        <p:nvSpPr>
          <p:cNvPr id="114689" name="Text Box 1">
            <a:extLst>
              <a:ext uri="{FF2B5EF4-FFF2-40B4-BE49-F238E27FC236}">
                <a16:creationId xmlns:a16="http://schemas.microsoft.com/office/drawing/2014/main" id="{9921DC3F-85FF-47D8-BA81-C63EAE0215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14690" name="Rectangle 2">
            <a:extLst>
              <a:ext uri="{FF2B5EF4-FFF2-40B4-BE49-F238E27FC236}">
                <a16:creationId xmlns:a16="http://schemas.microsoft.com/office/drawing/2014/main" id="{AAE2A56B-44F9-4F4A-A1E7-F5FA7B007299}"/>
              </a:ext>
            </a:extLst>
          </p:cNvPr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70525" cy="41116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7">
            <a:extLst>
              <a:ext uri="{FF2B5EF4-FFF2-40B4-BE49-F238E27FC236}">
                <a16:creationId xmlns:a16="http://schemas.microsoft.com/office/drawing/2014/main" id="{7A3663A5-B931-46B0-9190-F96110B8C02F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284BDA2-3D08-407B-8099-7A2D3F8625C9}" type="slidenum">
              <a:rPr lang="en-GB" altLang="fr-FR"/>
              <a:pPr/>
              <a:t>19</a:t>
            </a:fld>
            <a:endParaRPr lang="en-GB" altLang="fr-FR"/>
          </a:p>
        </p:txBody>
      </p:sp>
      <p:sp>
        <p:nvSpPr>
          <p:cNvPr id="115713" name="Text Box 1">
            <a:extLst>
              <a:ext uri="{FF2B5EF4-FFF2-40B4-BE49-F238E27FC236}">
                <a16:creationId xmlns:a16="http://schemas.microsoft.com/office/drawing/2014/main" id="{45C56F8F-6FF9-4C4C-B29A-B84A231A29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15714" name="Rectangle 2">
            <a:extLst>
              <a:ext uri="{FF2B5EF4-FFF2-40B4-BE49-F238E27FC236}">
                <a16:creationId xmlns:a16="http://schemas.microsoft.com/office/drawing/2014/main" id="{7E7681F8-CCD6-4A7A-8D57-DAFD8AF65F5A}"/>
              </a:ext>
            </a:extLst>
          </p:cNvPr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70525" cy="41116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 alt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E000EEB-8338-48D7-8EE8-EE0082EF7602}" type="slidenum">
              <a:rPr lang="fr-FR" noProof="0" smtClean="0"/>
              <a:t>5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0866954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Fin S1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E000EEB-8338-48D7-8EE8-EE0082EF7602}" type="slidenum">
              <a:rPr lang="fr-FR" noProof="0" smtClean="0"/>
              <a:t>10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0982326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E000EEB-8338-48D7-8EE8-EE0082EF7602}" type="slidenum">
              <a:rPr lang="fr-FR" noProof="0" smtClean="0"/>
              <a:t>12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9482752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3gl, 3bi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E000EEB-8338-48D7-8EE8-EE0082EF7602}" type="slidenum">
              <a:rPr lang="fr-FR" noProof="0" smtClean="0"/>
              <a:t>13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3761263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E000EEB-8338-48D7-8EE8-EE0082EF7602}" type="slidenum">
              <a:rPr lang="fr-FR" noProof="0" smtClean="0"/>
              <a:t>14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675959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E000EEB-8338-48D7-8EE8-EE0082EF7602}" type="slidenum">
              <a:rPr lang="fr-FR" noProof="0" smtClean="0"/>
              <a:t>15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0517855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E000EEB-8338-48D7-8EE8-EE0082EF7602}" type="slidenum">
              <a:rPr lang="fr-FR" noProof="0" smtClean="0"/>
              <a:t>16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9083212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https://www.youtube.com/watch?v=fO3JG1XurWM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E000EEB-8338-48D7-8EE8-EE0082EF7602}" type="slidenum">
              <a:rPr lang="fr-FR" noProof="0" smtClean="0"/>
              <a:t>17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708634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rtlCol="0" anchor="b"/>
          <a:lstStyle>
            <a:lvl1pPr>
              <a:defRPr sz="72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rtlCol="0"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fr-FR" noProof="0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0A65593-0304-4672-8F46-C13D4BBFBC29}" type="datetime1">
              <a:rPr lang="fr-FR" noProof="0" smtClean="0"/>
              <a:t>26/09/2024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’imag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154956" y="5367325"/>
            <a:ext cx="8825656" cy="493712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C104C69-EFBA-486A-B544-77AC3C815B9B}" type="datetime1">
              <a:rPr lang="fr-FR" noProof="0" smtClean="0"/>
              <a:t>26/09/2024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 rtlCol="0"/>
          <a:lstStyle>
            <a:lvl1pPr>
              <a:defRPr sz="48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8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3657600"/>
            <a:ext cx="8825659" cy="2362200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37ED1BF-51B7-4B54-A4CF-6471B8487017}" type="datetime1">
              <a:rPr lang="fr-FR" noProof="0" smtClean="0"/>
              <a:t>26/09/2024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 rtlCol="0"/>
          <a:lstStyle>
            <a:lvl1pPr>
              <a:defRPr sz="48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14" name="Espace réservé du texte 3"/>
          <p:cNvSpPr>
            <a:spLocks noGrp="1"/>
          </p:cNvSpPr>
          <p:nvPr>
            <p:ph type="body" sz="half" idx="13" hasCustomPrompt="1"/>
          </p:nvPr>
        </p:nvSpPr>
        <p:spPr>
          <a:xfrm>
            <a:off x="1930400" y="3771174"/>
            <a:ext cx="7279649" cy="342174"/>
          </a:xfrm>
        </p:spPr>
        <p:txBody>
          <a:bodyPr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10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4350657"/>
            <a:ext cx="8825659" cy="1676400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A3896D3-11E7-4C6E-82EB-2354CA96B0D9}" type="datetime1">
              <a:rPr lang="fr-FR" noProof="0" smtClean="0"/>
              <a:t>26/09/2024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fr-FR" noProof="0" smtClean="0"/>
              <a:t>‹N°›</a:t>
            </a:fld>
            <a:endParaRPr lang="fr-FR" noProof="0"/>
          </a:p>
        </p:txBody>
      </p:sp>
      <p:sp>
        <p:nvSpPr>
          <p:cNvPr id="9" name="Zone de texte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 rtl="0"/>
            <a:r>
              <a:rPr lang="fr-FR" noProof="0"/>
              <a:t>“</a:t>
            </a:r>
          </a:p>
        </p:txBody>
      </p:sp>
      <p:sp>
        <p:nvSpPr>
          <p:cNvPr id="13" name="Zone de texte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 rtl="0"/>
            <a:r>
              <a:rPr lang="fr-FR" noProof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professionn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rtlCol="0" anchor="b"/>
          <a:lstStyle>
            <a:lvl1pPr algn="l">
              <a:defRPr sz="4000" b="0" cap="none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154954" y="4777381"/>
            <a:ext cx="8825659" cy="860400"/>
          </a:xfrm>
        </p:spPr>
        <p:txBody>
          <a:bodyPr rtlCol="0"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1D3D2B6-9434-4248-9A6A-301D7DB07729}" type="datetime1">
              <a:rPr lang="fr-FR" noProof="0" smtClean="0"/>
              <a:t>26/09/2024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sz="42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632947" y="1981200"/>
            <a:ext cx="2946866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16" name="Espace réservé du texte 3"/>
          <p:cNvSpPr>
            <a:spLocks noGrp="1"/>
          </p:cNvSpPr>
          <p:nvPr>
            <p:ph type="body" sz="half" idx="15" hasCustomPrompt="1"/>
          </p:nvPr>
        </p:nvSpPr>
        <p:spPr>
          <a:xfrm>
            <a:off x="652463" y="2667000"/>
            <a:ext cx="2927350" cy="358933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3883659" y="1981200"/>
            <a:ext cx="2936241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19" name="Espace réservé du texte 3"/>
          <p:cNvSpPr>
            <a:spLocks noGrp="1"/>
          </p:cNvSpPr>
          <p:nvPr>
            <p:ph type="body" sz="half" idx="16" hasCustomPrompt="1"/>
          </p:nvPr>
        </p:nvSpPr>
        <p:spPr>
          <a:xfrm>
            <a:off x="3873106" y="2667000"/>
            <a:ext cx="2946794" cy="358933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14" name="Espace réservé du texte 4"/>
          <p:cNvSpPr>
            <a:spLocks noGrp="1"/>
          </p:cNvSpPr>
          <p:nvPr>
            <p:ph type="body" sz="quarter" idx="13" hasCustomPrompt="1"/>
          </p:nvPr>
        </p:nvSpPr>
        <p:spPr>
          <a:xfrm>
            <a:off x="7124700" y="1981200"/>
            <a:ext cx="29321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20" name="Espace réservé du texte 3"/>
          <p:cNvSpPr>
            <a:spLocks noGrp="1"/>
          </p:cNvSpPr>
          <p:nvPr>
            <p:ph type="body" sz="half" idx="17" hasCustomPrompt="1"/>
          </p:nvPr>
        </p:nvSpPr>
        <p:spPr>
          <a:xfrm>
            <a:off x="7124700" y="2667000"/>
            <a:ext cx="2932113" cy="358933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cxnSp>
        <p:nvCxnSpPr>
          <p:cNvPr id="17" name="Connecteur droit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1C1BAC1-F38F-4CE8-8030-7441E229654C}" type="datetime1">
              <a:rPr lang="fr-FR" noProof="0" smtClean="0"/>
              <a:t>26/09/2024</a:t>
            </a:fld>
            <a:endParaRPr lang="fr-FR" noProof="0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nne 3 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sz="42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652463" y="4250949"/>
            <a:ext cx="2940050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29" name="Espace réservé d’image 2"/>
          <p:cNvSpPr>
            <a:spLocks noGrp="1" noChangeAspect="1"/>
          </p:cNvSpPr>
          <p:nvPr>
            <p:ph type="pic" idx="15" hasCustomPrompt="1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22" name="Espace réservé du texte 3"/>
          <p:cNvSpPr>
            <a:spLocks noGrp="1"/>
          </p:cNvSpPr>
          <p:nvPr>
            <p:ph type="body" sz="half" idx="18" hasCustomPrompt="1"/>
          </p:nvPr>
        </p:nvSpPr>
        <p:spPr>
          <a:xfrm>
            <a:off x="652463" y="4827211"/>
            <a:ext cx="2940050" cy="659189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3889375" y="4250949"/>
            <a:ext cx="2930525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30" name="Espace réservé d’image 2"/>
          <p:cNvSpPr>
            <a:spLocks noGrp="1" noChangeAspect="1"/>
          </p:cNvSpPr>
          <p:nvPr>
            <p:ph type="pic" idx="21" hasCustomPrompt="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23" name="Espace réservé du texte 3"/>
          <p:cNvSpPr>
            <a:spLocks noGrp="1"/>
          </p:cNvSpPr>
          <p:nvPr>
            <p:ph type="body" sz="half" idx="19" hasCustomPrompt="1"/>
          </p:nvPr>
        </p:nvSpPr>
        <p:spPr>
          <a:xfrm>
            <a:off x="3888022" y="4827210"/>
            <a:ext cx="2934406" cy="659189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14" name="Espace réservé du texte 4"/>
          <p:cNvSpPr>
            <a:spLocks noGrp="1"/>
          </p:cNvSpPr>
          <p:nvPr>
            <p:ph type="body" sz="quarter" idx="13" hasCustomPrompt="1"/>
          </p:nvPr>
        </p:nvSpPr>
        <p:spPr>
          <a:xfrm>
            <a:off x="7124700" y="4250949"/>
            <a:ext cx="29321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31" name="Espace réservé d’image 2"/>
          <p:cNvSpPr>
            <a:spLocks noGrp="1" noChangeAspect="1"/>
          </p:cNvSpPr>
          <p:nvPr>
            <p:ph type="pic" idx="22" hasCustomPrompt="1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24" name="Espace réservé du texte 3"/>
          <p:cNvSpPr>
            <a:spLocks noGrp="1"/>
          </p:cNvSpPr>
          <p:nvPr>
            <p:ph type="body" sz="half" idx="20" hasCustomPrompt="1"/>
          </p:nvPr>
        </p:nvSpPr>
        <p:spPr>
          <a:xfrm>
            <a:off x="7124575" y="4827208"/>
            <a:ext cx="2935997" cy="659189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cxnSp>
        <p:nvCxnSpPr>
          <p:cNvPr id="17" name="Connecteur droit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F2C746B-64CA-437A-957A-DEBDB17A77E1}" type="datetime1">
              <a:rPr lang="fr-FR" noProof="0" smtClean="0"/>
              <a:t>26/09/2024</a:t>
            </a:fld>
            <a:endParaRPr lang="fr-FR" noProof="0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 anchorCtr="0"/>
          <a:lstStyle>
            <a:lvl1pPr>
              <a:buNone/>
              <a:defRPr/>
            </a:lvl1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tabLst/>
              <a:defRPr/>
            </a:pPr>
            <a:r>
              <a:rPr lang="fr-FR" noProof="0" dirty="0"/>
              <a:t>Modifiez les styles du texte </a:t>
            </a:r>
            <a:r>
              <a:rPr lang="fr-FR" noProof="0"/>
              <a:t>du masque</a:t>
            </a:r>
            <a:endParaRPr lang="fr-FR"/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04AC68F-05F9-408F-A601-8070D754BFB3}" type="datetime1">
              <a:rPr lang="fr-FR" smtClean="0"/>
              <a:t>26/09/2024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fr-FR" smtClean="0"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rtlCol="0" anchor="b" anchorCtr="0"/>
          <a:lstStyle/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 hasCustomPrompt="1"/>
          </p:nvPr>
        </p:nvSpPr>
        <p:spPr>
          <a:xfrm>
            <a:off x="652463" y="887414"/>
            <a:ext cx="7423149" cy="5368924"/>
          </a:xfrm>
        </p:spPr>
        <p:txBody>
          <a:bodyPr vert="eaVert" rtlCol="0"/>
          <a:lstStyle>
            <a:lvl1pPr>
              <a:buNone/>
              <a:defRPr/>
            </a:lvl1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tabLst/>
              <a:defRPr/>
            </a:pPr>
            <a:r>
              <a:rPr lang="fr-FR" noProof="0" dirty="0"/>
              <a:t>Modifiez les styles du texte </a:t>
            </a:r>
            <a:r>
              <a:rPr lang="fr-FR" noProof="0"/>
              <a:t>du masque</a:t>
            </a:r>
            <a:endParaRPr lang="fr-FR"/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C59271A-F7E2-4380-A7BB-006E5CB490A1}" type="datetime1">
              <a:rPr lang="fr-FR" smtClean="0"/>
              <a:t>26/09/2024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fr-FR" smtClean="0"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FBF56C6-64A4-41EF-A63F-60C2FBB9291F}" type="datetime1">
              <a:rPr lang="fr-FR" noProof="0" smtClean="0"/>
              <a:t>26/09/2024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rtlCol="0" anchor="b"/>
          <a:lstStyle>
            <a:lvl1pPr algn="l">
              <a:defRPr sz="4000" b="0" cap="none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154955" y="4777381"/>
            <a:ext cx="8825658" cy="860400"/>
          </a:xfrm>
        </p:spPr>
        <p:txBody>
          <a:bodyPr rtlCol="0"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B10CFFA-8728-4B25-A9E6-A72FD525F160}" type="datetime1">
              <a:rPr lang="fr-FR" noProof="0" smtClean="0"/>
              <a:t>26/09/2024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1103312" y="2060575"/>
            <a:ext cx="4396339" cy="4195763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5654493" y="2056092"/>
            <a:ext cx="4396341" cy="4200245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E7CC88D-0136-46A7-AD8B-EB7613FCF3EE}" type="datetime1">
              <a:rPr lang="fr-FR" noProof="0" smtClean="0"/>
              <a:t>26/09/2024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103313" y="1905000"/>
            <a:ext cx="4396338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1103312" y="2514600"/>
            <a:ext cx="4396339" cy="3741738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5654495" y="1905000"/>
            <a:ext cx="4396339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 hasCustomPrompt="1"/>
          </p:nvPr>
        </p:nvSpPr>
        <p:spPr>
          <a:xfrm>
            <a:off x="5654495" y="2514600"/>
            <a:ext cx="4396339" cy="3741738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1F15FB1-4291-4064-8A3E-065778CB4D06}" type="datetime1">
              <a:rPr lang="fr-FR" noProof="0" smtClean="0"/>
              <a:t>26/09/2024</a:t>
            </a:fld>
            <a:endParaRPr lang="fr-FR" noProof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7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BA52D79-BCAE-4E3E-A3A1-5E253949D8B3}" type="datetime1">
              <a:rPr lang="fr-FR" noProof="0" smtClean="0"/>
              <a:t>26/09/2024</a:t>
            </a:fld>
            <a:endParaRPr lang="fr-FR" noProof="0"/>
          </a:p>
        </p:txBody>
      </p:sp>
      <p:sp>
        <p:nvSpPr>
          <p:cNvPr id="5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9DDEFF8-9183-4B39-8FB9-4378AFF3AA63}" type="datetime1">
              <a:rPr lang="fr-FR" noProof="0" smtClean="0"/>
              <a:t>26/09/2024</a:t>
            </a:fld>
            <a:endParaRPr lang="fr-FR" noProof="0"/>
          </a:p>
        </p:txBody>
      </p:sp>
      <p:sp>
        <p:nvSpPr>
          <p:cNvPr id="5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rtlCol="0" anchor="b"/>
          <a:lstStyle>
            <a:lvl1pPr algn="l">
              <a:defRPr sz="2400" b="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4784616" y="1447800"/>
            <a:ext cx="5195997" cy="4572000"/>
          </a:xfrm>
        </p:spPr>
        <p:txBody>
          <a:bodyPr rtlCol="0"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3129280"/>
            <a:ext cx="3401063" cy="2895599"/>
          </a:xfrm>
        </p:spPr>
        <p:txBody>
          <a:bodyPr rtlCol="0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7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9A5529D-D9D7-43BF-89D2-B6EB4A37BFDA}" type="datetime1">
              <a:rPr lang="fr-FR" noProof="0" smtClean="0"/>
              <a:t>26/09/2024</a:t>
            </a:fld>
            <a:endParaRPr lang="fr-FR" noProof="0"/>
          </a:p>
        </p:txBody>
      </p:sp>
      <p:sp>
        <p:nvSpPr>
          <p:cNvPr id="5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rtlCol="0" anchor="b">
            <a:normAutofit/>
          </a:bodyPr>
          <a:lstStyle>
            <a:lvl1pPr algn="l">
              <a:defRPr sz="3600" b="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’imag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3657600"/>
            <a:ext cx="5084979" cy="1371600"/>
          </a:xfrm>
        </p:spPr>
        <p:txBody>
          <a:bodyPr rtlCol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8D02560-6939-493D-B2DB-A71F4E2E6577}" type="datetime1">
              <a:rPr lang="fr-FR" noProof="0" smtClean="0"/>
              <a:t>26/09/2024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e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Imag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 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 rtl="0"/>
            <a:fld id="{9F8ACE09-6375-4D23-9637-CCFF9D8C154F}" type="datetime1">
              <a:rPr lang="fr-FR" noProof="0" smtClean="0"/>
              <a:t>26/09/2024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D57F1E4F-1CFF-5643-939E-02111984F565}" type="slidenum">
              <a:rPr lang="fr-FR" noProof="0" smtClean="0"/>
              <a:t>‹N°›</a:t>
            </a:fld>
            <a:endParaRPr lang="fr-FR" noProof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A3_QlYJRVvk?feature=oembed" TargetMode="External"/><Relationship Id="rId5" Type="http://schemas.openxmlformats.org/officeDocument/2006/relationships/image" Target="../media/image19.jpeg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upload.wikimedia.org/wikipedia/commons/1/1b/Concept_SOA.JPG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liens de chaîne">
            <a:extLst>
              <a:ext uri="{FF2B5EF4-FFF2-40B4-BE49-F238E27FC236}">
                <a16:creationId xmlns:a16="http://schemas.microsoft.com/office/drawing/2014/main" id="{A4511EBC-2F3C-446D-867B-7DC328517A4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t="23391" r="90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3D30D32A-359B-41BB-9746-2CF3A21EEF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8388" y="842889"/>
            <a:ext cx="8825658" cy="3329581"/>
          </a:xfrm>
        </p:spPr>
        <p:txBody>
          <a:bodyPr rtlCol="0">
            <a:normAutofit/>
          </a:bodyPr>
          <a:lstStyle/>
          <a:p>
            <a:pPr rtl="0"/>
            <a:r>
              <a:rPr lang="fr-FR" dirty="0"/>
              <a:t>Architecture Orientée Services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4CA222A-88BC-48F4-9AE8-2115B7D1E6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5391974"/>
            <a:ext cx="8825658" cy="861420"/>
          </a:xfrm>
        </p:spPr>
        <p:txBody>
          <a:bodyPr rtlCol="0">
            <a:normAutofit/>
          </a:bodyPr>
          <a:lstStyle/>
          <a:p>
            <a:pPr rtl="0"/>
            <a:r>
              <a:rPr lang="fr-FR" dirty="0"/>
              <a:t>Dr. Taycir Bouasker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18E9D62-7BA3-4D5E-8915-0D0E8661E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DF843315-34C0-4C73-8050-66CD701ACDE2}"/>
              </a:ext>
            </a:extLst>
          </p:cNvPr>
          <p:cNvSpPr txBox="1"/>
          <p:nvPr/>
        </p:nvSpPr>
        <p:spPr>
          <a:xfrm>
            <a:off x="1466850" y="3600866"/>
            <a:ext cx="1072513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Eléments de base et principe de fonctionnement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601542B-79F6-42E8-8D06-CFE2FD405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02111984F565}" type="slidenum">
              <a:rPr lang="fr-FR" noProof="0" smtClean="0"/>
              <a:t>1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77592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7.40741E-7 L 0.00052 -0.1446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-72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5CEE18-4003-49C2-9300-2313C834B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524" y="363151"/>
            <a:ext cx="9706429" cy="1400530"/>
          </a:xfrm>
        </p:spPr>
        <p:txBody>
          <a:bodyPr/>
          <a:lstStyle/>
          <a:p>
            <a:r>
              <a:rPr lang="fr-FR" dirty="0"/>
              <a:t>ESB : Enterprise Service Bus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3829B6E-437A-4F77-8143-30B7D2242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02111984F565}" type="slidenum">
              <a:rPr lang="fr-FR" noProof="0" smtClean="0"/>
              <a:t>10</a:t>
            </a:fld>
            <a:endParaRPr lang="fr-FR" noProof="0"/>
          </a:p>
        </p:txBody>
      </p:sp>
      <p:sp>
        <p:nvSpPr>
          <p:cNvPr id="7" name="object 19">
            <a:extLst>
              <a:ext uri="{FF2B5EF4-FFF2-40B4-BE49-F238E27FC236}">
                <a16:creationId xmlns:a16="http://schemas.microsoft.com/office/drawing/2014/main" id="{5A5A940B-25AD-4211-8198-CF39EABDAC64}"/>
              </a:ext>
            </a:extLst>
          </p:cNvPr>
          <p:cNvSpPr/>
          <p:nvPr/>
        </p:nvSpPr>
        <p:spPr>
          <a:xfrm>
            <a:off x="7647708" y="2114896"/>
            <a:ext cx="4544291" cy="47015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17">
            <a:extLst>
              <a:ext uri="{FF2B5EF4-FFF2-40B4-BE49-F238E27FC236}">
                <a16:creationId xmlns:a16="http://schemas.microsoft.com/office/drawing/2014/main" id="{0CD20897-3477-4F22-BA2F-DDF7B4B4A4C6}"/>
              </a:ext>
            </a:extLst>
          </p:cNvPr>
          <p:cNvSpPr txBox="1"/>
          <p:nvPr/>
        </p:nvSpPr>
        <p:spPr>
          <a:xfrm>
            <a:off x="393924" y="2815161"/>
            <a:ext cx="7253784" cy="2283894"/>
          </a:xfrm>
          <a:prstGeom prst="rect">
            <a:avLst/>
          </a:prstGeom>
        </p:spPr>
        <p:txBody>
          <a:bodyPr vert="horz" wrap="square" lIns="0" tIns="129539" rIns="0" bIns="0" rtlCol="0">
            <a:spAutoFit/>
          </a:bodyPr>
          <a:lstStyle/>
          <a:p>
            <a:pPr marL="355600" indent="-342900">
              <a:lnSpc>
                <a:spcPct val="150000"/>
              </a:lnSpc>
              <a:spcBef>
                <a:spcPts val="745"/>
              </a:spcBef>
              <a:buClr>
                <a:srgbClr val="B31166"/>
              </a:buClr>
              <a:buSzPct val="80555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pc="-5" dirty="0">
                <a:latin typeface="Century Gothic"/>
                <a:cs typeface="Century Gothic"/>
              </a:rPr>
              <a:t>ESB</a:t>
            </a:r>
            <a:r>
              <a:rPr spc="-10" dirty="0">
                <a:latin typeface="Century Gothic"/>
                <a:cs typeface="Century Gothic"/>
              </a:rPr>
              <a:t> </a:t>
            </a:r>
            <a:r>
              <a:rPr lang="fr-FR" spc="-10" dirty="0">
                <a:latin typeface="Century Gothic"/>
                <a:cs typeface="Century Gothic"/>
              </a:rPr>
              <a:t>: </a:t>
            </a:r>
            <a:r>
              <a:rPr lang="fr-FR" spc="-5" dirty="0">
                <a:latin typeface="Century Gothic"/>
                <a:cs typeface="Century Gothic"/>
              </a:rPr>
              <a:t>Colonne</a:t>
            </a:r>
            <a:r>
              <a:rPr spc="-5" dirty="0">
                <a:latin typeface="Century Gothic"/>
                <a:cs typeface="Century Gothic"/>
              </a:rPr>
              <a:t> vertébrale reliant </a:t>
            </a:r>
            <a:r>
              <a:rPr dirty="0">
                <a:latin typeface="Century Gothic"/>
                <a:cs typeface="Century Gothic"/>
              </a:rPr>
              <a:t>les </a:t>
            </a:r>
            <a:r>
              <a:rPr spc="-10" dirty="0">
                <a:latin typeface="Century Gothic"/>
                <a:cs typeface="Century Gothic"/>
              </a:rPr>
              <a:t>participants </a:t>
            </a:r>
            <a:r>
              <a:rPr spc="-5" dirty="0">
                <a:latin typeface="Century Gothic"/>
                <a:cs typeface="Century Gothic"/>
              </a:rPr>
              <a:t>à travers </a:t>
            </a:r>
            <a:r>
              <a:rPr dirty="0">
                <a:latin typeface="Century Gothic"/>
                <a:cs typeface="Century Gothic"/>
              </a:rPr>
              <a:t>les  </a:t>
            </a:r>
            <a:r>
              <a:rPr spc="-5" dirty="0">
                <a:latin typeface="Century Gothic"/>
                <a:cs typeface="Century Gothic"/>
              </a:rPr>
              <a:t>interfaces </a:t>
            </a:r>
            <a:r>
              <a:rPr spc="-10" dirty="0">
                <a:latin typeface="Century Gothic"/>
                <a:cs typeface="Century Gothic"/>
              </a:rPr>
              <a:t>de</a:t>
            </a:r>
            <a:r>
              <a:rPr spc="30" dirty="0">
                <a:latin typeface="Century Gothic"/>
                <a:cs typeface="Century Gothic"/>
              </a:rPr>
              <a:t> </a:t>
            </a:r>
            <a:r>
              <a:rPr spc="-5" dirty="0">
                <a:latin typeface="Century Gothic"/>
                <a:cs typeface="Century Gothic"/>
              </a:rPr>
              <a:t>service</a:t>
            </a:r>
            <a:endParaRPr dirty="0">
              <a:latin typeface="Century Gothic"/>
              <a:cs typeface="Century Gothic"/>
            </a:endParaRPr>
          </a:p>
          <a:p>
            <a:pPr marL="756285" marR="5080" lvl="1" indent="-287020">
              <a:lnSpc>
                <a:spcPct val="150000"/>
              </a:lnSpc>
              <a:spcBef>
                <a:spcPts val="1010"/>
              </a:spcBef>
              <a:buClr>
                <a:srgbClr val="B31166"/>
              </a:buClr>
              <a:buSzPct val="78125"/>
              <a:buFont typeface="Courier New"/>
              <a:buChar char="o"/>
              <a:tabLst>
                <a:tab pos="756285" algn="l"/>
                <a:tab pos="756920" algn="l"/>
              </a:tabLst>
            </a:pPr>
            <a:r>
              <a:rPr spc="-5" dirty="0">
                <a:latin typeface="Century Gothic"/>
                <a:cs typeface="Century Gothic"/>
              </a:rPr>
              <a:t>Possibilité </a:t>
            </a:r>
            <a:r>
              <a:rPr spc="-10" dirty="0">
                <a:latin typeface="Century Gothic"/>
                <a:cs typeface="Century Gothic"/>
              </a:rPr>
              <a:t>de </a:t>
            </a:r>
            <a:r>
              <a:rPr spc="-5" dirty="0">
                <a:latin typeface="Century Gothic"/>
                <a:cs typeface="Century Gothic"/>
              </a:rPr>
              <a:t>modifier </a:t>
            </a:r>
            <a:r>
              <a:rPr dirty="0">
                <a:latin typeface="Century Gothic"/>
                <a:cs typeface="Century Gothic"/>
              </a:rPr>
              <a:t>les </a:t>
            </a:r>
            <a:r>
              <a:rPr spc="-5" dirty="0">
                <a:latin typeface="Century Gothic"/>
                <a:cs typeface="Century Gothic"/>
              </a:rPr>
              <a:t>implémentations ou </a:t>
            </a:r>
            <a:r>
              <a:rPr spc="-10" dirty="0">
                <a:latin typeface="Century Gothic"/>
                <a:cs typeface="Century Gothic"/>
              </a:rPr>
              <a:t>de </a:t>
            </a:r>
            <a:r>
              <a:rPr spc="-5" dirty="0">
                <a:latin typeface="Century Gothic"/>
                <a:cs typeface="Century Gothic"/>
              </a:rPr>
              <a:t>remplacer  </a:t>
            </a:r>
            <a:r>
              <a:rPr dirty="0">
                <a:latin typeface="Century Gothic"/>
                <a:cs typeface="Century Gothic"/>
              </a:rPr>
              <a:t>les </a:t>
            </a:r>
            <a:r>
              <a:rPr spc="-5" dirty="0">
                <a:latin typeface="Century Gothic"/>
                <a:cs typeface="Century Gothic"/>
              </a:rPr>
              <a:t>composants sans changer </a:t>
            </a:r>
            <a:r>
              <a:rPr spc="5" dirty="0">
                <a:latin typeface="Century Gothic"/>
                <a:cs typeface="Century Gothic"/>
              </a:rPr>
              <a:t>la </a:t>
            </a:r>
            <a:r>
              <a:rPr spc="-10" dirty="0">
                <a:latin typeface="Century Gothic"/>
                <a:cs typeface="Century Gothic"/>
              </a:rPr>
              <a:t>structure du</a:t>
            </a:r>
            <a:r>
              <a:rPr spc="45" dirty="0">
                <a:latin typeface="Century Gothic"/>
                <a:cs typeface="Century Gothic"/>
              </a:rPr>
              <a:t> </a:t>
            </a:r>
            <a:r>
              <a:rPr spc="-5" dirty="0">
                <a:latin typeface="Century Gothic"/>
                <a:cs typeface="Century Gothic"/>
              </a:rPr>
              <a:t>système</a:t>
            </a:r>
            <a:endParaRPr dirty="0"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2172658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0F6CD8-7C3D-43D7-9A53-2FE7600A5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385296"/>
            <a:ext cx="9404723" cy="1400530"/>
          </a:xfrm>
        </p:spPr>
        <p:txBody>
          <a:bodyPr/>
          <a:lstStyle/>
          <a:p>
            <a:r>
              <a:rPr lang="fr-FR" sz="4400" dirty="0">
                <a:latin typeface="Century Gothic"/>
                <a:cs typeface="Century Gothic"/>
              </a:rPr>
              <a:t>Contrat </a:t>
            </a:r>
            <a:r>
              <a:rPr lang="fr-FR" sz="4400" spc="-5" dirty="0">
                <a:latin typeface="Century Gothic"/>
                <a:cs typeface="Century Gothic"/>
              </a:rPr>
              <a:t>de</a:t>
            </a:r>
            <a:r>
              <a:rPr lang="fr-FR" sz="4400" spc="-10" dirty="0">
                <a:latin typeface="Century Gothic"/>
                <a:cs typeface="Century Gothic"/>
              </a:rPr>
              <a:t> </a:t>
            </a:r>
            <a:r>
              <a:rPr lang="fr-FR" sz="4400" dirty="0">
                <a:latin typeface="Century Gothic"/>
                <a:cs typeface="Century Gothic"/>
              </a:rPr>
              <a:t>Service</a:t>
            </a:r>
            <a:br>
              <a:rPr lang="fr-FR" sz="4400" dirty="0">
                <a:latin typeface="Century Gothic"/>
                <a:cs typeface="Century Gothic"/>
              </a:rPr>
            </a:b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EA92B90-6A0D-4765-9B79-A417ACC34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02111984F565}" type="slidenum">
              <a:rPr lang="fr-FR" noProof="0" smtClean="0"/>
              <a:t>11</a:t>
            </a:fld>
            <a:endParaRPr lang="fr-FR" noProof="0"/>
          </a:p>
        </p:txBody>
      </p:sp>
      <p:sp>
        <p:nvSpPr>
          <p:cNvPr id="5" name="object 18">
            <a:extLst>
              <a:ext uri="{FF2B5EF4-FFF2-40B4-BE49-F238E27FC236}">
                <a16:creationId xmlns:a16="http://schemas.microsoft.com/office/drawing/2014/main" id="{61BB3216-D681-49C8-9649-5EB50F085E44}"/>
              </a:ext>
            </a:extLst>
          </p:cNvPr>
          <p:cNvSpPr/>
          <p:nvPr/>
        </p:nvSpPr>
        <p:spPr>
          <a:xfrm>
            <a:off x="6951966" y="2354183"/>
            <a:ext cx="5189220" cy="42912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3116907-2008-49A1-B457-75F8ADC55713}"/>
              </a:ext>
            </a:extLst>
          </p:cNvPr>
          <p:cNvSpPr txBox="1"/>
          <p:nvPr/>
        </p:nvSpPr>
        <p:spPr>
          <a:xfrm>
            <a:off x="50814" y="1879867"/>
            <a:ext cx="6620150" cy="37483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55600" indent="-342900">
              <a:lnSpc>
                <a:spcPct val="150000"/>
              </a:lnSpc>
              <a:spcBef>
                <a:spcPts val="2115"/>
              </a:spcBef>
              <a:buClr>
                <a:srgbClr val="B31166"/>
              </a:buClr>
              <a:buSzPct val="80555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lang="fr-FR" spc="-5" dirty="0">
                <a:latin typeface="Century Gothic"/>
                <a:cs typeface="Century Gothic"/>
              </a:rPr>
              <a:t>Détaille les </a:t>
            </a:r>
            <a:r>
              <a:rPr lang="fr-FR" dirty="0">
                <a:latin typeface="Century Gothic"/>
                <a:cs typeface="Century Gothic"/>
              </a:rPr>
              <a:t>conditions d’utilisation </a:t>
            </a:r>
            <a:r>
              <a:rPr lang="fr-FR" spc="-5" dirty="0">
                <a:latin typeface="Century Gothic"/>
                <a:cs typeface="Century Gothic"/>
              </a:rPr>
              <a:t>du </a:t>
            </a:r>
            <a:r>
              <a:rPr lang="fr-FR" dirty="0">
                <a:latin typeface="Century Gothic"/>
                <a:cs typeface="Century Gothic"/>
              </a:rPr>
              <a:t>service </a:t>
            </a:r>
            <a:r>
              <a:rPr lang="fr-FR" spc="-5" dirty="0">
                <a:latin typeface="Century Gothic"/>
                <a:cs typeface="Century Gothic"/>
              </a:rPr>
              <a:t>sous forme</a:t>
            </a:r>
            <a:r>
              <a:rPr lang="fr-FR" spc="-85" dirty="0">
                <a:latin typeface="Century Gothic"/>
                <a:cs typeface="Century Gothic"/>
              </a:rPr>
              <a:t> </a:t>
            </a:r>
            <a:r>
              <a:rPr lang="fr-FR" spc="-5" dirty="0">
                <a:latin typeface="Century Gothic"/>
                <a:cs typeface="Century Gothic"/>
              </a:rPr>
              <a:t>de:</a:t>
            </a:r>
            <a:endParaRPr lang="fr-FR" dirty="0">
              <a:latin typeface="Century Gothic"/>
              <a:cs typeface="Century Gothic"/>
            </a:endParaRPr>
          </a:p>
          <a:p>
            <a:pPr marL="756285" lvl="1" indent="-287020">
              <a:lnSpc>
                <a:spcPct val="150000"/>
              </a:lnSpc>
              <a:spcBef>
                <a:spcPts val="1005"/>
              </a:spcBef>
              <a:buClr>
                <a:srgbClr val="B31166"/>
              </a:buClr>
              <a:buSzPct val="78125"/>
              <a:buFont typeface="Courier New"/>
              <a:buChar char="o"/>
              <a:tabLst>
                <a:tab pos="756285" algn="l"/>
                <a:tab pos="756920" algn="l"/>
              </a:tabLst>
            </a:pPr>
            <a:r>
              <a:rPr lang="fr-FR" b="1" spc="-5" dirty="0">
                <a:latin typeface="Century Gothic"/>
                <a:cs typeface="Century Gothic"/>
              </a:rPr>
              <a:t>Pré- et Post- </a:t>
            </a:r>
            <a:r>
              <a:rPr lang="fr-FR" b="1" spc="-10" dirty="0">
                <a:latin typeface="Century Gothic"/>
                <a:cs typeface="Century Gothic"/>
              </a:rPr>
              <a:t>conditions </a:t>
            </a:r>
            <a:r>
              <a:rPr lang="fr-FR" spc="-5" dirty="0">
                <a:latin typeface="Century Gothic"/>
                <a:cs typeface="Century Gothic"/>
              </a:rPr>
              <a:t>: Détaillent </a:t>
            </a:r>
            <a:r>
              <a:rPr lang="fr-FR" dirty="0">
                <a:latin typeface="Century Gothic"/>
                <a:cs typeface="Century Gothic"/>
              </a:rPr>
              <a:t>les </a:t>
            </a:r>
            <a:r>
              <a:rPr lang="fr-FR" spc="-5" dirty="0">
                <a:latin typeface="Century Gothic"/>
                <a:cs typeface="Century Gothic"/>
              </a:rPr>
              <a:t>conditions d’utilisation sur </a:t>
            </a:r>
            <a:r>
              <a:rPr lang="fr-FR" dirty="0">
                <a:latin typeface="Century Gothic"/>
                <a:cs typeface="Century Gothic"/>
              </a:rPr>
              <a:t>les </a:t>
            </a:r>
            <a:r>
              <a:rPr lang="fr-FR" spc="-5" dirty="0">
                <a:latin typeface="Century Gothic"/>
                <a:cs typeface="Century Gothic"/>
              </a:rPr>
              <a:t>opérations </a:t>
            </a:r>
            <a:r>
              <a:rPr lang="fr-FR" spc="-10" dirty="0">
                <a:latin typeface="Century Gothic"/>
                <a:cs typeface="Century Gothic"/>
              </a:rPr>
              <a:t>de</a:t>
            </a:r>
            <a:r>
              <a:rPr lang="fr-FR" spc="220" dirty="0">
                <a:latin typeface="Century Gothic"/>
                <a:cs typeface="Century Gothic"/>
              </a:rPr>
              <a:t> </a:t>
            </a:r>
            <a:r>
              <a:rPr lang="fr-FR" spc="-5" dirty="0">
                <a:latin typeface="Century Gothic"/>
                <a:cs typeface="Century Gothic"/>
              </a:rPr>
              <a:t>service</a:t>
            </a:r>
            <a:endParaRPr lang="fr-FR" dirty="0">
              <a:latin typeface="Century Gothic"/>
              <a:cs typeface="Century Gothic"/>
            </a:endParaRPr>
          </a:p>
          <a:p>
            <a:pPr marL="756285" lvl="1" indent="-287020">
              <a:lnSpc>
                <a:spcPct val="150000"/>
              </a:lnSpc>
              <a:spcBef>
                <a:spcPts val="994"/>
              </a:spcBef>
              <a:buClr>
                <a:srgbClr val="B31166"/>
              </a:buClr>
              <a:buSzPct val="78125"/>
              <a:buFont typeface="Courier New"/>
              <a:buChar char="o"/>
              <a:tabLst>
                <a:tab pos="756285" algn="l"/>
                <a:tab pos="756920" algn="l"/>
              </a:tabLst>
            </a:pPr>
            <a:r>
              <a:rPr lang="fr-FR" b="1" spc="-10" dirty="0">
                <a:latin typeface="Century Gothic"/>
                <a:cs typeface="Century Gothic"/>
              </a:rPr>
              <a:t>Protocole </a:t>
            </a:r>
            <a:r>
              <a:rPr lang="fr-FR" b="1" spc="-5" dirty="0">
                <a:latin typeface="Century Gothic"/>
                <a:cs typeface="Century Gothic"/>
              </a:rPr>
              <a:t>d’utilisation</a:t>
            </a:r>
            <a:r>
              <a:rPr lang="fr-FR" spc="-5" dirty="0">
                <a:latin typeface="Century Gothic"/>
                <a:cs typeface="Century Gothic"/>
              </a:rPr>
              <a:t>: </a:t>
            </a:r>
            <a:r>
              <a:rPr lang="fr-FR" dirty="0">
                <a:latin typeface="Century Gothic"/>
                <a:cs typeface="Century Gothic"/>
              </a:rPr>
              <a:t>les </a:t>
            </a:r>
            <a:r>
              <a:rPr lang="fr-FR" spc="-10" dirty="0">
                <a:latin typeface="Century Gothic"/>
                <a:cs typeface="Century Gothic"/>
              </a:rPr>
              <a:t>séquences </a:t>
            </a:r>
            <a:r>
              <a:rPr lang="fr-FR" dirty="0">
                <a:latin typeface="Century Gothic"/>
                <a:cs typeface="Century Gothic"/>
              </a:rPr>
              <a:t>valides </a:t>
            </a:r>
            <a:r>
              <a:rPr lang="fr-FR" spc="-5" dirty="0">
                <a:latin typeface="Century Gothic"/>
                <a:cs typeface="Century Gothic"/>
              </a:rPr>
              <a:t>d’invocation </a:t>
            </a:r>
            <a:r>
              <a:rPr lang="fr-FR" spc="-10" dirty="0">
                <a:latin typeface="Century Gothic"/>
                <a:cs typeface="Century Gothic"/>
              </a:rPr>
              <a:t>de </a:t>
            </a:r>
            <a:r>
              <a:rPr lang="fr-FR" spc="-5" dirty="0">
                <a:latin typeface="Century Gothic"/>
                <a:cs typeface="Century Gothic"/>
              </a:rPr>
              <a:t>ses</a:t>
            </a:r>
            <a:r>
              <a:rPr lang="fr-FR" spc="60" dirty="0">
                <a:latin typeface="Century Gothic"/>
                <a:cs typeface="Century Gothic"/>
              </a:rPr>
              <a:t> </a:t>
            </a:r>
            <a:r>
              <a:rPr lang="fr-FR" spc="-5" dirty="0">
                <a:latin typeface="Century Gothic"/>
                <a:cs typeface="Century Gothic"/>
              </a:rPr>
              <a:t>opérations</a:t>
            </a:r>
            <a:endParaRPr lang="fr-FR" dirty="0">
              <a:latin typeface="Century Gothic"/>
              <a:cs typeface="Century Gothic"/>
            </a:endParaRPr>
          </a:p>
          <a:p>
            <a:pPr marL="756285" lvl="1" indent="-287020">
              <a:lnSpc>
                <a:spcPct val="150000"/>
              </a:lnSpc>
              <a:spcBef>
                <a:spcPts val="1010"/>
              </a:spcBef>
              <a:buClr>
                <a:srgbClr val="B31166"/>
              </a:buClr>
              <a:buSzPct val="78125"/>
              <a:buFont typeface="Courier New"/>
              <a:buChar char="o"/>
              <a:tabLst>
                <a:tab pos="756285" algn="l"/>
                <a:tab pos="756920" algn="l"/>
              </a:tabLst>
            </a:pPr>
            <a:r>
              <a:rPr lang="fr-FR" b="1" spc="-5" dirty="0">
                <a:latin typeface="Century Gothic"/>
                <a:cs typeface="Century Gothic"/>
              </a:rPr>
              <a:t>Contraintes </a:t>
            </a:r>
            <a:r>
              <a:rPr lang="fr-FR" spc="-15" dirty="0">
                <a:latin typeface="Century Gothic"/>
                <a:cs typeface="Century Gothic"/>
              </a:rPr>
              <a:t>(QoS, </a:t>
            </a:r>
            <a:r>
              <a:rPr lang="fr-FR" spc="-5" dirty="0">
                <a:latin typeface="Century Gothic"/>
                <a:cs typeface="Century Gothic"/>
              </a:rPr>
              <a:t>SLA: </a:t>
            </a:r>
            <a:r>
              <a:rPr lang="fr-FR" i="1" spc="-5" dirty="0">
                <a:latin typeface="Century Gothic"/>
                <a:cs typeface="Century Gothic"/>
              </a:rPr>
              <a:t>Service </a:t>
            </a:r>
            <a:r>
              <a:rPr lang="fr-FR" i="1" spc="-10" dirty="0" err="1">
                <a:latin typeface="Century Gothic"/>
                <a:cs typeface="Century Gothic"/>
              </a:rPr>
              <a:t>Level</a:t>
            </a:r>
            <a:r>
              <a:rPr lang="fr-FR" i="1" spc="-10" dirty="0">
                <a:latin typeface="Century Gothic"/>
                <a:cs typeface="Century Gothic"/>
              </a:rPr>
              <a:t> </a:t>
            </a:r>
            <a:r>
              <a:rPr lang="fr-FR" i="1" spc="-5" dirty="0">
                <a:latin typeface="Century Gothic"/>
                <a:cs typeface="Century Gothic"/>
              </a:rPr>
              <a:t>Agreement</a:t>
            </a:r>
            <a:r>
              <a:rPr lang="fr-FR" spc="-5" dirty="0">
                <a:latin typeface="Century Gothic"/>
                <a:cs typeface="Century Gothic"/>
              </a:rPr>
              <a:t>, </a:t>
            </a:r>
            <a:r>
              <a:rPr lang="fr-FR" spc="-10" dirty="0">
                <a:latin typeface="Century Gothic"/>
                <a:cs typeface="Century Gothic"/>
              </a:rPr>
              <a:t>sécurité,</a:t>
            </a:r>
            <a:r>
              <a:rPr lang="fr-FR" spc="160" dirty="0">
                <a:latin typeface="Century Gothic"/>
                <a:cs typeface="Century Gothic"/>
              </a:rPr>
              <a:t> </a:t>
            </a:r>
            <a:r>
              <a:rPr lang="fr-FR" spc="-5" dirty="0">
                <a:latin typeface="Century Gothic"/>
                <a:cs typeface="Century Gothic"/>
              </a:rPr>
              <a:t>fiabilité…)</a:t>
            </a:r>
            <a:endParaRPr lang="fr-FR" dirty="0"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106722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0F6CD8-7C3D-43D7-9A53-2FE7600A5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385296"/>
            <a:ext cx="9404723" cy="1400530"/>
          </a:xfrm>
        </p:spPr>
        <p:txBody>
          <a:bodyPr/>
          <a:lstStyle/>
          <a:p>
            <a:r>
              <a:rPr lang="fr-FR" sz="4400" dirty="0">
                <a:latin typeface="Century Gothic"/>
              </a:rPr>
              <a:t>Données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EA92B90-6A0D-4765-9B79-A417ACC34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02111984F565}" type="slidenum">
              <a:rPr lang="fr-FR" noProof="0" smtClean="0"/>
              <a:t>12</a:t>
            </a:fld>
            <a:endParaRPr lang="fr-FR" noProof="0"/>
          </a:p>
        </p:txBody>
      </p:sp>
      <p:sp>
        <p:nvSpPr>
          <p:cNvPr id="6" name="object 18">
            <a:extLst>
              <a:ext uri="{FF2B5EF4-FFF2-40B4-BE49-F238E27FC236}">
                <a16:creationId xmlns:a16="http://schemas.microsoft.com/office/drawing/2014/main" id="{EF7F0CA9-F610-48AF-9117-0377AE3ADE10}"/>
              </a:ext>
            </a:extLst>
          </p:cNvPr>
          <p:cNvSpPr/>
          <p:nvPr/>
        </p:nvSpPr>
        <p:spPr>
          <a:xfrm>
            <a:off x="6515100" y="1785826"/>
            <a:ext cx="5676900" cy="50594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25EABB2-4CFE-4CFF-B2C8-86E9EE67E0AA}"/>
              </a:ext>
            </a:extLst>
          </p:cNvPr>
          <p:cNvSpPr txBox="1"/>
          <p:nvPr/>
        </p:nvSpPr>
        <p:spPr>
          <a:xfrm>
            <a:off x="0" y="2217289"/>
            <a:ext cx="6577813" cy="39835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55600" indent="-342900">
              <a:lnSpc>
                <a:spcPct val="150000"/>
              </a:lnSpc>
              <a:spcBef>
                <a:spcPts val="2310"/>
              </a:spcBef>
              <a:buClr>
                <a:srgbClr val="B31166"/>
              </a:buClr>
              <a:buSzPct val="80555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lang="fr-FR" sz="2000" b="1" spc="-10" dirty="0"/>
              <a:t>Données</a:t>
            </a:r>
            <a:r>
              <a:rPr lang="fr-FR" sz="2000" b="1" spc="30" dirty="0"/>
              <a:t> </a:t>
            </a:r>
            <a:r>
              <a:rPr lang="fr-FR" sz="2000" b="1" spc="-5" dirty="0"/>
              <a:t>d’échange</a:t>
            </a:r>
            <a:endParaRPr lang="fr-FR" sz="2000" b="1" dirty="0"/>
          </a:p>
          <a:p>
            <a:pPr marL="756285" lvl="1" indent="-287020">
              <a:lnSpc>
                <a:spcPct val="150000"/>
              </a:lnSpc>
              <a:spcBef>
                <a:spcPts val="1005"/>
              </a:spcBef>
              <a:buClr>
                <a:srgbClr val="B31166"/>
              </a:buClr>
              <a:buSzPct val="78125"/>
              <a:buFont typeface="Courier New"/>
              <a:buChar char="o"/>
              <a:tabLst>
                <a:tab pos="756285" algn="l"/>
                <a:tab pos="756920" algn="l"/>
              </a:tabLst>
            </a:pPr>
            <a:r>
              <a:rPr lang="fr-FR" sz="2000" spc="-5" dirty="0">
                <a:cs typeface="Century Gothic"/>
              </a:rPr>
              <a:t>Informations véhiculées </a:t>
            </a:r>
            <a:r>
              <a:rPr lang="fr-FR" sz="2000" spc="-10" dirty="0">
                <a:cs typeface="Century Gothic"/>
              </a:rPr>
              <a:t>entre </a:t>
            </a:r>
            <a:r>
              <a:rPr lang="fr-FR" sz="2000" spc="-5" dirty="0">
                <a:cs typeface="Century Gothic"/>
              </a:rPr>
              <a:t>les </a:t>
            </a:r>
            <a:r>
              <a:rPr lang="fr-FR" sz="2000" spc="-10" dirty="0">
                <a:cs typeface="Century Gothic"/>
              </a:rPr>
              <a:t>participants</a:t>
            </a:r>
            <a:r>
              <a:rPr lang="fr-FR" sz="2000" spc="80" dirty="0">
                <a:cs typeface="Century Gothic"/>
              </a:rPr>
              <a:t> </a:t>
            </a:r>
            <a:r>
              <a:rPr lang="fr-FR" sz="2000" spc="-5" dirty="0">
                <a:cs typeface="Century Gothic"/>
              </a:rPr>
              <a:t>à</a:t>
            </a:r>
            <a:r>
              <a:rPr lang="fr-FR" sz="2000" dirty="0">
                <a:cs typeface="Century Gothic"/>
              </a:rPr>
              <a:t> </a:t>
            </a:r>
            <a:r>
              <a:rPr lang="fr-FR" sz="2000" spc="-5" dirty="0"/>
              <a:t>travers l’invocation </a:t>
            </a:r>
            <a:r>
              <a:rPr lang="fr-FR" sz="2000" spc="-10" dirty="0"/>
              <a:t>des </a:t>
            </a:r>
            <a:r>
              <a:rPr lang="fr-FR" sz="2000" spc="-5" dirty="0"/>
              <a:t>opérations </a:t>
            </a:r>
            <a:r>
              <a:rPr lang="fr-FR" sz="2000" spc="-10" dirty="0"/>
              <a:t>de</a:t>
            </a:r>
            <a:r>
              <a:rPr lang="fr-FR" sz="2000" spc="65" dirty="0"/>
              <a:t> </a:t>
            </a:r>
            <a:r>
              <a:rPr lang="fr-FR" sz="2000" spc="-5" dirty="0"/>
              <a:t>service</a:t>
            </a:r>
            <a:endParaRPr lang="fr-FR" sz="2000" dirty="0"/>
          </a:p>
          <a:p>
            <a:pPr marL="756285" marR="5080" lvl="1" indent="-287020">
              <a:lnSpc>
                <a:spcPct val="150000"/>
              </a:lnSpc>
              <a:spcBef>
                <a:spcPts val="994"/>
              </a:spcBef>
              <a:buClr>
                <a:srgbClr val="B31166"/>
              </a:buClr>
              <a:buSzPct val="78125"/>
              <a:buFont typeface="Courier New"/>
              <a:buChar char="o"/>
              <a:tabLst>
                <a:tab pos="756285" algn="l"/>
                <a:tab pos="756920" algn="l"/>
              </a:tabLst>
            </a:pPr>
            <a:r>
              <a:rPr lang="fr-FR" sz="2000" b="1" spc="-5" dirty="0">
                <a:cs typeface="Century Gothic"/>
              </a:rPr>
              <a:t>TDE </a:t>
            </a:r>
            <a:r>
              <a:rPr lang="fr-FR" sz="2000" spc="-5" dirty="0">
                <a:cs typeface="Century Gothic"/>
              </a:rPr>
              <a:t>: </a:t>
            </a:r>
            <a:r>
              <a:rPr lang="fr-FR" sz="2000" spc="-10" dirty="0">
                <a:cs typeface="Century Gothic"/>
              </a:rPr>
              <a:t>Types de donnée d’échange </a:t>
            </a:r>
            <a:r>
              <a:rPr lang="fr-FR" sz="2000" spc="-5" dirty="0">
                <a:cs typeface="Century Gothic"/>
              </a:rPr>
              <a:t>: établissent  </a:t>
            </a:r>
            <a:r>
              <a:rPr lang="fr-FR" sz="2000" spc="5" dirty="0">
                <a:cs typeface="Century Gothic"/>
              </a:rPr>
              <a:t>la </a:t>
            </a:r>
            <a:r>
              <a:rPr lang="fr-FR" sz="2000" spc="-10" dirty="0">
                <a:cs typeface="Century Gothic"/>
              </a:rPr>
              <a:t>sémantique, structure </a:t>
            </a:r>
            <a:r>
              <a:rPr lang="fr-FR" sz="2000" spc="-5" dirty="0">
                <a:cs typeface="Century Gothic"/>
              </a:rPr>
              <a:t>et format </a:t>
            </a:r>
            <a:r>
              <a:rPr lang="fr-FR" sz="2000" spc="-10" dirty="0">
                <a:cs typeface="Century Gothic"/>
              </a:rPr>
              <a:t>de </a:t>
            </a:r>
            <a:r>
              <a:rPr lang="fr-FR" sz="2000" spc="-5" dirty="0">
                <a:cs typeface="Century Gothic"/>
              </a:rPr>
              <a:t>ces  </a:t>
            </a:r>
            <a:r>
              <a:rPr lang="fr-FR" sz="2000" spc="-10" dirty="0">
                <a:cs typeface="Century Gothic"/>
              </a:rPr>
              <a:t>données, </a:t>
            </a:r>
            <a:r>
              <a:rPr lang="fr-FR" sz="2000" spc="-5" dirty="0">
                <a:cs typeface="Century Gothic"/>
              </a:rPr>
              <a:t>définis à l’aide </a:t>
            </a:r>
            <a:r>
              <a:rPr lang="fr-FR" sz="2000" spc="-10" dirty="0">
                <a:cs typeface="Century Gothic"/>
              </a:rPr>
              <a:t>de schémas </a:t>
            </a:r>
            <a:r>
              <a:rPr lang="fr-FR" sz="2000" spc="-5" dirty="0">
                <a:cs typeface="Century Gothic"/>
              </a:rPr>
              <a:t>XML ou  classes</a:t>
            </a:r>
            <a:r>
              <a:rPr lang="fr-FR" sz="2000" spc="-15" dirty="0">
                <a:cs typeface="Century Gothic"/>
              </a:rPr>
              <a:t> UML</a:t>
            </a:r>
            <a:endParaRPr lang="fr-FR" sz="2000" dirty="0">
              <a:cs typeface="Century Gothic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88EA71D-DD3D-4497-8E19-168E892A422B}"/>
              </a:ext>
            </a:extLst>
          </p:cNvPr>
          <p:cNvSpPr/>
          <p:nvPr/>
        </p:nvSpPr>
        <p:spPr>
          <a:xfrm>
            <a:off x="6515100" y="1785826"/>
            <a:ext cx="3106882" cy="497660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75428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0F6CD8-7C3D-43D7-9A53-2FE7600A5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385296"/>
            <a:ext cx="9404723" cy="1400530"/>
          </a:xfrm>
        </p:spPr>
        <p:txBody>
          <a:bodyPr/>
          <a:lstStyle/>
          <a:p>
            <a:r>
              <a:rPr lang="fr-FR" sz="4400" dirty="0">
                <a:latin typeface="Century Gothic"/>
              </a:rPr>
              <a:t>Données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EA92B90-6A0D-4765-9B79-A417ACC34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02111984F565}" type="slidenum">
              <a:rPr lang="fr-FR" noProof="0" smtClean="0"/>
              <a:t>13</a:t>
            </a:fld>
            <a:endParaRPr lang="fr-FR" noProof="0"/>
          </a:p>
        </p:txBody>
      </p:sp>
      <p:sp>
        <p:nvSpPr>
          <p:cNvPr id="6" name="object 18">
            <a:extLst>
              <a:ext uri="{FF2B5EF4-FFF2-40B4-BE49-F238E27FC236}">
                <a16:creationId xmlns:a16="http://schemas.microsoft.com/office/drawing/2014/main" id="{EF7F0CA9-F610-48AF-9117-0377AE3ADE10}"/>
              </a:ext>
            </a:extLst>
          </p:cNvPr>
          <p:cNvSpPr/>
          <p:nvPr/>
        </p:nvSpPr>
        <p:spPr>
          <a:xfrm>
            <a:off x="6515100" y="1785826"/>
            <a:ext cx="5676900" cy="50594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25EABB2-4CFE-4CFF-B2C8-86E9EE67E0AA}"/>
              </a:ext>
            </a:extLst>
          </p:cNvPr>
          <p:cNvSpPr txBox="1"/>
          <p:nvPr/>
        </p:nvSpPr>
        <p:spPr>
          <a:xfrm>
            <a:off x="291699" y="2905973"/>
            <a:ext cx="6577813" cy="25985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55600" indent="-342900">
              <a:lnSpc>
                <a:spcPct val="150000"/>
              </a:lnSpc>
              <a:spcBef>
                <a:spcPts val="2310"/>
              </a:spcBef>
              <a:buClr>
                <a:srgbClr val="B31166"/>
              </a:buClr>
              <a:buSzPct val="80555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lang="fr-FR" sz="2000" b="1" spc="-10" dirty="0"/>
              <a:t>Données</a:t>
            </a:r>
            <a:r>
              <a:rPr lang="fr-FR" sz="2000" b="1" spc="30" dirty="0"/>
              <a:t> </a:t>
            </a:r>
            <a:r>
              <a:rPr lang="fr-FR" sz="2000" b="1" spc="-10" dirty="0"/>
              <a:t>persistantes</a:t>
            </a:r>
            <a:endParaRPr lang="fr-FR" sz="2000" b="1" dirty="0"/>
          </a:p>
          <a:p>
            <a:pPr marL="756285" marR="475615" lvl="1" indent="-287020">
              <a:lnSpc>
                <a:spcPct val="150000"/>
              </a:lnSpc>
              <a:spcBef>
                <a:spcPts val="1005"/>
              </a:spcBef>
              <a:buClr>
                <a:srgbClr val="B31166"/>
              </a:buClr>
              <a:buSzPct val="78125"/>
              <a:buFont typeface="Courier New"/>
              <a:buChar char="o"/>
              <a:tabLst>
                <a:tab pos="756285" algn="l"/>
                <a:tab pos="756920" algn="l"/>
              </a:tabLst>
            </a:pPr>
            <a:r>
              <a:rPr lang="fr-FR" sz="2000" spc="-5" dirty="0">
                <a:cs typeface="Century Gothic"/>
              </a:rPr>
              <a:t>Informations </a:t>
            </a:r>
            <a:r>
              <a:rPr lang="fr-FR" sz="2000" spc="-10" dirty="0">
                <a:cs typeface="Century Gothic"/>
              </a:rPr>
              <a:t>contenues </a:t>
            </a:r>
            <a:r>
              <a:rPr lang="fr-FR" sz="2000" spc="-5" dirty="0">
                <a:cs typeface="Century Gothic"/>
              </a:rPr>
              <a:t>et </a:t>
            </a:r>
            <a:r>
              <a:rPr lang="fr-FR" sz="2000" spc="-10" dirty="0">
                <a:cs typeface="Century Gothic"/>
              </a:rPr>
              <a:t>gérées dans </a:t>
            </a:r>
            <a:r>
              <a:rPr lang="fr-FR" sz="2000" dirty="0">
                <a:cs typeface="Century Gothic"/>
              </a:rPr>
              <a:t>les  </a:t>
            </a:r>
            <a:r>
              <a:rPr lang="fr-FR" sz="2000" spc="-10" dirty="0">
                <a:cs typeface="Century Gothic"/>
              </a:rPr>
              <a:t>bases de</a:t>
            </a:r>
            <a:r>
              <a:rPr lang="fr-FR" sz="2000" dirty="0">
                <a:cs typeface="Century Gothic"/>
              </a:rPr>
              <a:t> </a:t>
            </a:r>
            <a:r>
              <a:rPr lang="fr-FR" sz="2000" spc="-10" dirty="0">
                <a:cs typeface="Century Gothic"/>
              </a:rPr>
              <a:t>données</a:t>
            </a:r>
            <a:endParaRPr lang="fr-FR" sz="2000" dirty="0">
              <a:cs typeface="Century Gothic"/>
            </a:endParaRPr>
          </a:p>
          <a:p>
            <a:pPr marL="756285" marR="848360" lvl="1" indent="-287020">
              <a:lnSpc>
                <a:spcPct val="150000"/>
              </a:lnSpc>
              <a:spcBef>
                <a:spcPts val="994"/>
              </a:spcBef>
              <a:buClr>
                <a:srgbClr val="B31166"/>
              </a:buClr>
              <a:buSzPct val="78125"/>
              <a:buFont typeface="Courier New"/>
              <a:buChar char="o"/>
              <a:tabLst>
                <a:tab pos="756285" algn="l"/>
                <a:tab pos="756920" algn="l"/>
              </a:tabLst>
            </a:pPr>
            <a:r>
              <a:rPr lang="fr-FR" sz="2000" spc="-10" dirty="0">
                <a:cs typeface="Century Gothic"/>
              </a:rPr>
              <a:t>Structurées de </a:t>
            </a:r>
            <a:r>
              <a:rPr lang="fr-FR" sz="2000" spc="-5" dirty="0">
                <a:cs typeface="Century Gothic"/>
              </a:rPr>
              <a:t>façon habituelle </a:t>
            </a:r>
            <a:r>
              <a:rPr lang="fr-FR" sz="2000" spc="-15" dirty="0">
                <a:cs typeface="Century Gothic"/>
              </a:rPr>
              <a:t>(SGBD  </a:t>
            </a:r>
            <a:r>
              <a:rPr lang="fr-FR" sz="2000" spc="-5" dirty="0">
                <a:cs typeface="Century Gothic"/>
              </a:rPr>
              <a:t>relationnel, par</a:t>
            </a:r>
            <a:r>
              <a:rPr lang="fr-FR" sz="2000" spc="-15" dirty="0">
                <a:cs typeface="Century Gothic"/>
              </a:rPr>
              <a:t> </a:t>
            </a:r>
            <a:r>
              <a:rPr lang="fr-FR" sz="2000" spc="-5" dirty="0">
                <a:cs typeface="Century Gothic"/>
              </a:rPr>
              <a:t>exemple)</a:t>
            </a:r>
            <a:endParaRPr lang="fr-FR" sz="2000" dirty="0">
              <a:cs typeface="Century Gothic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88EA71D-DD3D-4497-8E19-168E892A422B}"/>
              </a:ext>
            </a:extLst>
          </p:cNvPr>
          <p:cNvSpPr/>
          <p:nvPr/>
        </p:nvSpPr>
        <p:spPr>
          <a:xfrm>
            <a:off x="6515100" y="1785826"/>
            <a:ext cx="2919845" cy="497660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9986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1.85185E-6 L 0.25 1.85185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D7CB7C-C2C3-433F-A13D-4AE990406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Client / Serveur VS SOA</a:t>
            </a:r>
          </a:p>
        </p:txBody>
      </p:sp>
      <p:graphicFrame>
        <p:nvGraphicFramePr>
          <p:cNvPr id="5" name="Tableau 5">
            <a:extLst>
              <a:ext uri="{FF2B5EF4-FFF2-40B4-BE49-F238E27FC236}">
                <a16:creationId xmlns:a16="http://schemas.microsoft.com/office/drawing/2014/main" id="{139A494A-AAD8-4A00-BF0C-AFDEA397C2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2474083"/>
              </p:ext>
            </p:extLst>
          </p:nvPr>
        </p:nvGraphicFramePr>
        <p:xfrm>
          <a:off x="1610096" y="1839596"/>
          <a:ext cx="8742444" cy="429450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371222">
                  <a:extLst>
                    <a:ext uri="{9D8B030D-6E8A-4147-A177-3AD203B41FA5}">
                      <a16:colId xmlns:a16="http://schemas.microsoft.com/office/drawing/2014/main" val="3280682902"/>
                    </a:ext>
                  </a:extLst>
                </a:gridCol>
                <a:gridCol w="4371222">
                  <a:extLst>
                    <a:ext uri="{9D8B030D-6E8A-4147-A177-3AD203B41FA5}">
                      <a16:colId xmlns:a16="http://schemas.microsoft.com/office/drawing/2014/main" val="3465795627"/>
                    </a:ext>
                  </a:extLst>
                </a:gridCol>
              </a:tblGrid>
              <a:tr h="593089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Client / Serveur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SOA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8462419"/>
                  </a:ext>
                </a:extLst>
              </a:tr>
              <a:tr h="593089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Intra-entreprise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Interentreprises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2749695"/>
                  </a:ext>
                </a:extLst>
              </a:tr>
              <a:tr h="640716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Limitée à un ensemble de langages de programmation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Indépendante du langage de programmation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198971"/>
                  </a:ext>
                </a:extLst>
              </a:tr>
              <a:tr h="640716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Procédurale, OO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Pilotée par les messages</a:t>
                      </a:r>
                    </a:p>
                    <a:p>
                      <a:pPr algn="ctr"/>
                      <a:endParaRPr lang="fr-F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7609609"/>
                  </a:ext>
                </a:extLst>
              </a:tr>
              <a:tr h="640716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Protocole de transport propriétaire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Protocole de transport au choix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3880948"/>
                  </a:ext>
                </a:extLst>
              </a:tr>
              <a:tr h="593089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Fortement couplé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Faiblement couplé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0786892"/>
                  </a:ext>
                </a:extLst>
              </a:tr>
              <a:tr h="593089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Traitement efficace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Traitement lourd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1251355"/>
                  </a:ext>
                </a:extLst>
              </a:tr>
            </a:tbl>
          </a:graphicData>
        </a:graphic>
      </p:graphicFrame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3B68ED5-D091-45CC-AFF1-B96CBD4A1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02111984F565}" type="slidenum">
              <a:rPr lang="fr-FR" noProof="0" smtClean="0"/>
              <a:t>14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5483804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D7CB7C-C2C3-433F-A13D-4AE990406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Architecture Web VS SOA</a:t>
            </a:r>
          </a:p>
        </p:txBody>
      </p:sp>
      <p:graphicFrame>
        <p:nvGraphicFramePr>
          <p:cNvPr id="5" name="Tableau 5">
            <a:extLst>
              <a:ext uri="{FF2B5EF4-FFF2-40B4-BE49-F238E27FC236}">
                <a16:creationId xmlns:a16="http://schemas.microsoft.com/office/drawing/2014/main" id="{139A494A-AAD8-4A00-BF0C-AFDEA397C2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1709732"/>
              </p:ext>
            </p:extLst>
          </p:nvPr>
        </p:nvGraphicFramePr>
        <p:xfrm>
          <a:off x="1724778" y="1978025"/>
          <a:ext cx="8742444" cy="310832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387560">
                  <a:extLst>
                    <a:ext uri="{9D8B030D-6E8A-4147-A177-3AD203B41FA5}">
                      <a16:colId xmlns:a16="http://schemas.microsoft.com/office/drawing/2014/main" val="3280682902"/>
                    </a:ext>
                  </a:extLst>
                </a:gridCol>
                <a:gridCol w="4354884">
                  <a:extLst>
                    <a:ext uri="{9D8B030D-6E8A-4147-A177-3AD203B41FA5}">
                      <a16:colId xmlns:a16="http://schemas.microsoft.com/office/drawing/2014/main" val="3465795627"/>
                    </a:ext>
                  </a:extLst>
                </a:gridCol>
              </a:tblGrid>
              <a:tr h="593089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Architecture Web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SOA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8462419"/>
                  </a:ext>
                </a:extLst>
              </a:tr>
              <a:tr h="593089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Interaction Programme/Utilisateur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Interaction Programme/Programme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2749695"/>
                  </a:ext>
                </a:extLst>
              </a:tr>
              <a:tr h="640716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Intégration statique des composants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Intégration dynamique des services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198971"/>
                  </a:ext>
                </a:extLst>
              </a:tr>
              <a:tr h="640716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Service monolithique (1 bloc)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Plusieurs services réutilisables et composables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7609609"/>
                  </a:ext>
                </a:extLst>
              </a:tr>
              <a:tr h="640716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Référencement via des annuaires de sites non standardisés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Annuaires standardisées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3880948"/>
                  </a:ext>
                </a:extLst>
              </a:tr>
            </a:tbl>
          </a:graphicData>
        </a:graphic>
      </p:graphicFrame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3B68ED5-D091-45CC-AFF1-B96CBD4A1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02111984F565}" type="slidenum">
              <a:rPr lang="fr-FR" noProof="0" smtClean="0"/>
              <a:t>15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0491328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D7CB7C-C2C3-433F-A13D-4AE990406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319368"/>
            <a:ext cx="9404723" cy="1400530"/>
          </a:xfrm>
        </p:spPr>
        <p:txBody>
          <a:bodyPr/>
          <a:lstStyle/>
          <a:p>
            <a:r>
              <a:rPr lang="fr-FR" dirty="0"/>
              <a:t>Arch OO (</a:t>
            </a:r>
            <a:r>
              <a:rPr lang="fr-FR" dirty="0" err="1"/>
              <a:t>tq</a:t>
            </a:r>
            <a:r>
              <a:rPr lang="fr-FR" dirty="0"/>
              <a:t> CORBA) VS SOA</a:t>
            </a:r>
          </a:p>
        </p:txBody>
      </p:sp>
      <p:graphicFrame>
        <p:nvGraphicFramePr>
          <p:cNvPr id="5" name="Tableau 5">
            <a:extLst>
              <a:ext uri="{FF2B5EF4-FFF2-40B4-BE49-F238E27FC236}">
                <a16:creationId xmlns:a16="http://schemas.microsoft.com/office/drawing/2014/main" id="{139A494A-AAD8-4A00-BF0C-AFDEA397C2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7835496"/>
              </p:ext>
            </p:extLst>
          </p:nvPr>
        </p:nvGraphicFramePr>
        <p:xfrm>
          <a:off x="1219200" y="1276350"/>
          <a:ext cx="10053928" cy="550889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026964">
                  <a:extLst>
                    <a:ext uri="{9D8B030D-6E8A-4147-A177-3AD203B41FA5}">
                      <a16:colId xmlns:a16="http://schemas.microsoft.com/office/drawing/2014/main" val="3280682902"/>
                    </a:ext>
                  </a:extLst>
                </a:gridCol>
                <a:gridCol w="5026964">
                  <a:extLst>
                    <a:ext uri="{9D8B030D-6E8A-4147-A177-3AD203B41FA5}">
                      <a16:colId xmlns:a16="http://schemas.microsoft.com/office/drawing/2014/main" val="3465795627"/>
                    </a:ext>
                  </a:extLst>
                </a:gridCol>
              </a:tblGrid>
              <a:tr h="562838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Arch. OO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SOA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8462419"/>
                  </a:ext>
                </a:extLst>
              </a:tr>
              <a:tr h="562838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Grain trop fin (Pb de scalabilité)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 Grain plus gros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2749695"/>
                  </a:ext>
                </a:extLst>
              </a:tr>
              <a:tr h="608036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Conçue pour durer (Évolution / modification difficile)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Conçue pour changer (couplage faible)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198971"/>
                  </a:ext>
                </a:extLst>
              </a:tr>
              <a:tr h="608036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 Orientée fonctionnalité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Orientée processus</a:t>
                      </a:r>
                    </a:p>
                    <a:p>
                      <a:pPr algn="ctr"/>
                      <a:endParaRPr lang="fr-F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7609609"/>
                  </a:ext>
                </a:extLst>
              </a:tr>
              <a:tr h="608036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Orientée objet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Orientée message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3880948"/>
                  </a:ext>
                </a:extLst>
              </a:tr>
              <a:tr h="607432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Cycle de développement long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Développement et déploiement interactif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0786892"/>
                  </a:ext>
                </a:extLst>
              </a:tr>
              <a:tr h="607432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Couplage fort (réutilisation difficile et système complexe)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Couplage faible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1251355"/>
                  </a:ext>
                </a:extLst>
              </a:tr>
              <a:tr h="607432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Langage de programmation spécifique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Multi langage (indépendance)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0866570"/>
                  </a:ext>
                </a:extLst>
              </a:tr>
              <a:tr h="607432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Applications monolithiques Services réutilisables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Applications C/S isolées Services intégrables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8703510"/>
                  </a:ext>
                </a:extLst>
              </a:tr>
            </a:tbl>
          </a:graphicData>
        </a:graphic>
      </p:graphicFrame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3B68ED5-D091-45CC-AFF1-B96CBD4A1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02111984F565}" type="slidenum">
              <a:rPr lang="fr-FR" noProof="0" smtClean="0"/>
              <a:t>16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0930631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4ED1FB-406B-4B33-8FF0-A9ACA6D66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Architecture orientée services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865069B-A548-4C15-8136-8131BFECA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02111984F565}" type="slidenum">
              <a:rPr lang="fr-FR" noProof="0" smtClean="0"/>
              <a:t>17</a:t>
            </a:fld>
            <a:endParaRPr lang="fr-FR" noProof="0"/>
          </a:p>
        </p:txBody>
      </p:sp>
      <p:pic>
        <p:nvPicPr>
          <p:cNvPr id="6" name="Picture 10" descr="\\fpms.ac.be\users\pardoj\Mes documents\SVR - Promotion Doctorat\Images PNG\Fotolia_201180_L.png">
            <a:extLst>
              <a:ext uri="{FF2B5EF4-FFF2-40B4-BE49-F238E27FC236}">
                <a16:creationId xmlns:a16="http://schemas.microsoft.com/office/drawing/2014/main" id="{5D7670F4-A044-4AAB-AC78-70F35E2E7C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703263" y="3287289"/>
            <a:ext cx="3298554" cy="2546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93191035-2DFA-417E-B420-7C1EAB77CE66}"/>
              </a:ext>
            </a:extLst>
          </p:cNvPr>
          <p:cNvSpPr txBox="1"/>
          <p:nvPr/>
        </p:nvSpPr>
        <p:spPr>
          <a:xfrm rot="21225299">
            <a:off x="8905017" y="3940126"/>
            <a:ext cx="28950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rgbClr val="C00000"/>
                </a:solidFill>
              </a:rPr>
              <a:t>Qu’est ce que c’est? </a:t>
            </a:r>
          </a:p>
        </p:txBody>
      </p:sp>
      <p:pic>
        <p:nvPicPr>
          <p:cNvPr id="5" name="Média en ligne 4" title="what is service oriented architecture SOA?">
            <a:hlinkClick r:id="" action="ppaction://media"/>
            <a:extLst>
              <a:ext uri="{FF2B5EF4-FFF2-40B4-BE49-F238E27FC236}">
                <a16:creationId xmlns:a16="http://schemas.microsoft.com/office/drawing/2014/main" id="{D7D38E1A-D6D9-4B0B-8019-0392A3270CAD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5"/>
          <a:stretch>
            <a:fillRect/>
          </a:stretch>
        </p:blipFill>
        <p:spPr>
          <a:xfrm>
            <a:off x="239213" y="1614487"/>
            <a:ext cx="11762604" cy="5021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395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0.04259 L -0.25091 -0.04259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52" y="0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0.03473 L -0.25 -0.03473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44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45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46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7" fill="hold">
                      <p:stCondLst>
                        <p:cond delay="0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50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  <p:bldLst>
      <p:bldP spid="7" grpId="0"/>
      <p:bldP spid="7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>
            <a:extLst>
              <a:ext uri="{FF2B5EF4-FFF2-40B4-BE49-F238E27FC236}">
                <a16:creationId xmlns:a16="http://schemas.microsoft.com/office/drawing/2014/main" id="{A1571EB6-D2D8-4E98-A2B7-56A4268754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92112"/>
            <a:ext cx="9144000" cy="650876"/>
          </a:xfrm>
          <a:ln/>
        </p:spPr>
        <p:txBody>
          <a:bodyPr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FR" altLang="fr-FR" dirty="0"/>
              <a:t>Bénéfices métier</a:t>
            </a:r>
          </a:p>
        </p:txBody>
      </p:sp>
      <p:sp>
        <p:nvSpPr>
          <p:cNvPr id="34818" name="Rectangle 2">
            <a:extLst>
              <a:ext uri="{FF2B5EF4-FFF2-40B4-BE49-F238E27FC236}">
                <a16:creationId xmlns:a16="http://schemas.microsoft.com/office/drawing/2014/main" id="{3CBAAD92-8756-4E29-A062-434041750F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58128" y="1447800"/>
            <a:ext cx="9833721" cy="5184775"/>
          </a:xfrm>
          <a:ln/>
        </p:spPr>
        <p:txBody>
          <a:bodyPr/>
          <a:lstStyle/>
          <a:p>
            <a:pPr>
              <a:lnSpc>
                <a:spcPct val="15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fr-FR" altLang="fr-FR" dirty="0"/>
              <a:t>Améliorer l’agilité et la flexibilité du métier</a:t>
            </a:r>
          </a:p>
          <a:p>
            <a:pPr>
              <a:lnSpc>
                <a:spcPct val="15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fr-FR" altLang="fr-FR" dirty="0"/>
              <a:t>Faciliter la gestion des processus métier</a:t>
            </a:r>
          </a:p>
          <a:p>
            <a:pPr>
              <a:lnSpc>
                <a:spcPct val="150000"/>
              </a:lnSpc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fr-FR" altLang="fr-FR" dirty="0"/>
          </a:p>
          <a:p>
            <a:pPr>
              <a:lnSpc>
                <a:spcPct val="15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fr-FR" altLang="fr-FR" dirty="0"/>
              <a:t>Offrir la capacité à casser les barrières organisationnelles (silos) </a:t>
            </a:r>
          </a:p>
          <a:p>
            <a:pPr>
              <a:lnSpc>
                <a:spcPct val="15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fr-FR" altLang="fr-FR" dirty="0"/>
              <a:t>Réduire en temps le cycle de développement des produits</a:t>
            </a:r>
          </a:p>
          <a:p>
            <a:pPr>
              <a:lnSpc>
                <a:spcPct val="150000"/>
              </a:lnSpc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fr-FR" altLang="fr-FR" dirty="0"/>
          </a:p>
          <a:p>
            <a:pPr>
              <a:lnSpc>
                <a:spcPct val="15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fr-FR" altLang="fr-FR" dirty="0"/>
              <a:t>Améliorer le retour sur investissement </a:t>
            </a:r>
          </a:p>
          <a:p>
            <a:pPr>
              <a:lnSpc>
                <a:spcPct val="15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fr-FR" altLang="fr-FR" dirty="0"/>
              <a:t>Accroître les opportunités de revenu 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5CE24396-73BD-410A-BF37-9A9D259EE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02111984F565}" type="slidenum">
              <a:rPr lang="fr-FR" noProof="0" smtClean="0"/>
              <a:t>18</a:t>
            </a:fld>
            <a:endParaRPr lang="fr-FR" noProof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>
            <a:extLst>
              <a:ext uri="{FF2B5EF4-FFF2-40B4-BE49-F238E27FC236}">
                <a16:creationId xmlns:a16="http://schemas.microsoft.com/office/drawing/2014/main" id="{B3CFDB98-2A41-495D-A3BD-CB75BAB3A5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90550" y="284162"/>
            <a:ext cx="9144000" cy="650876"/>
          </a:xfrm>
          <a:ln/>
        </p:spPr>
        <p:txBody>
          <a:bodyPr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fr-FR" altLang="fr-FR" dirty="0"/>
              <a:t>Bénéfices techniques</a:t>
            </a:r>
          </a:p>
        </p:txBody>
      </p:sp>
      <p:sp>
        <p:nvSpPr>
          <p:cNvPr id="35842" name="Rectangle 2">
            <a:extLst>
              <a:ext uri="{FF2B5EF4-FFF2-40B4-BE49-F238E27FC236}">
                <a16:creationId xmlns:a16="http://schemas.microsoft.com/office/drawing/2014/main" id="{AD506F19-909F-4A14-93F3-C7828CC271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66800" y="1665288"/>
            <a:ext cx="9810750" cy="4754562"/>
          </a:xfrm>
          <a:ln/>
        </p:spPr>
        <p:txBody>
          <a:bodyPr/>
          <a:lstStyle/>
          <a:p>
            <a:pPr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fr-FR" altLang="fr-FR" dirty="0"/>
              <a:t>Réduire la complexité de la solution </a:t>
            </a:r>
          </a:p>
          <a:p>
            <a:pPr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fr-FR" altLang="fr-FR" dirty="0"/>
          </a:p>
          <a:p>
            <a:pPr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fr-FR" altLang="fr-FR" dirty="0"/>
              <a:t>Construire les services une seule fois et les utiliser fréquemment</a:t>
            </a:r>
          </a:p>
          <a:p>
            <a:pPr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fr-FR" altLang="fr-FR" dirty="0"/>
          </a:p>
          <a:p>
            <a:pPr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fr-FR" altLang="fr-FR" dirty="0"/>
              <a:t>Garantir une intégration standardisée et le support de clients hétérogènes</a:t>
            </a:r>
          </a:p>
          <a:p>
            <a:pPr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fr-FR" altLang="fr-FR" dirty="0"/>
          </a:p>
          <a:p>
            <a:pPr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fr-FR" altLang="fr-FR" dirty="0"/>
              <a:t>Faciliter la maintenabilité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7EC5EFFD-E4FD-4533-8C0A-80637B72D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02111984F565}" type="slidenum">
              <a:rPr lang="fr-FR" noProof="0" smtClean="0"/>
              <a:t>19</a:t>
            </a:fld>
            <a:endParaRPr lang="fr-FR" noProof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1D3E603-049D-462F-92DC-D7E71710D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02111984F565}" type="slidenum">
              <a:rPr lang="fr-FR" noProof="0" smtClean="0"/>
              <a:t>2</a:t>
            </a:fld>
            <a:endParaRPr lang="fr-FR" noProof="0"/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9326D36F-06AC-4B97-BD65-FCDFA31DC815}"/>
              </a:ext>
            </a:extLst>
          </p:cNvPr>
          <p:cNvSpPr txBox="1"/>
          <p:nvPr/>
        </p:nvSpPr>
        <p:spPr>
          <a:xfrm>
            <a:off x="464733" y="905285"/>
            <a:ext cx="11262533" cy="4529125"/>
          </a:xfrm>
          <a:prstGeom prst="rect">
            <a:avLst/>
          </a:prstGeom>
        </p:spPr>
        <p:txBody>
          <a:bodyPr vert="horz" wrap="square" lIns="0" tIns="1377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85"/>
              </a:spcBef>
              <a:buClr>
                <a:srgbClr val="B31166"/>
              </a:buClr>
              <a:buSzPct val="80555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00B0F0"/>
                </a:solidFill>
                <a:latin typeface="Century Gothic"/>
                <a:cs typeface="Century Gothic"/>
              </a:rPr>
              <a:t>SOA (</a:t>
            </a:r>
            <a:r>
              <a:rPr sz="2400" i="1" spc="-5" dirty="0">
                <a:solidFill>
                  <a:srgbClr val="00B0F0"/>
                </a:solidFill>
                <a:latin typeface="Century Gothic"/>
                <a:cs typeface="Century Gothic"/>
              </a:rPr>
              <a:t>Service </a:t>
            </a:r>
            <a:r>
              <a:rPr sz="2400" i="1" dirty="0">
                <a:solidFill>
                  <a:srgbClr val="00B0F0"/>
                </a:solidFill>
                <a:latin typeface="Century Gothic"/>
                <a:cs typeface="Century Gothic"/>
              </a:rPr>
              <a:t>Oriented</a:t>
            </a:r>
            <a:r>
              <a:rPr sz="2400" i="1" spc="-25" dirty="0">
                <a:solidFill>
                  <a:srgbClr val="00B0F0"/>
                </a:solidFill>
                <a:latin typeface="Century Gothic"/>
                <a:cs typeface="Century Gothic"/>
              </a:rPr>
              <a:t> </a:t>
            </a:r>
            <a:r>
              <a:rPr sz="2400" i="1" spc="-5" dirty="0">
                <a:solidFill>
                  <a:srgbClr val="00B0F0"/>
                </a:solidFill>
                <a:latin typeface="Century Gothic"/>
                <a:cs typeface="Century Gothic"/>
              </a:rPr>
              <a:t>Architecture</a:t>
            </a:r>
            <a:r>
              <a:rPr sz="2400" spc="-5" dirty="0">
                <a:solidFill>
                  <a:srgbClr val="00B0F0"/>
                </a:solidFill>
                <a:latin typeface="Century Gothic"/>
                <a:cs typeface="Century Gothic"/>
              </a:rPr>
              <a:t>)</a:t>
            </a:r>
            <a:endParaRPr lang="fr-FR" sz="2400" spc="-5" dirty="0">
              <a:solidFill>
                <a:srgbClr val="00B0F0"/>
              </a:solidFill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1085"/>
              </a:spcBef>
              <a:buClr>
                <a:srgbClr val="B31166"/>
              </a:buClr>
              <a:buSzPct val="80555"/>
              <a:tabLst>
                <a:tab pos="354965" algn="l"/>
                <a:tab pos="355600" algn="l"/>
              </a:tabLst>
            </a:pPr>
            <a:endParaRPr sz="2400" dirty="0">
              <a:solidFill>
                <a:srgbClr val="00B0F0"/>
              </a:solidFill>
              <a:latin typeface="Century Gothic"/>
              <a:cs typeface="Century Gothic"/>
            </a:endParaRPr>
          </a:p>
          <a:p>
            <a:pPr marL="355600" marR="592455" indent="-342900">
              <a:lnSpc>
                <a:spcPct val="150000"/>
              </a:lnSpc>
              <a:spcBef>
                <a:spcPts val="969"/>
              </a:spcBef>
              <a:buClr>
                <a:srgbClr val="B31166"/>
              </a:buClr>
              <a:buSzPct val="80555"/>
              <a:buFont typeface="Wingdings"/>
              <a:buChar char=""/>
              <a:tabLst>
                <a:tab pos="354965" algn="l"/>
                <a:tab pos="355600" algn="l"/>
                <a:tab pos="3831590" algn="l"/>
              </a:tabLst>
            </a:pPr>
            <a:r>
              <a:rPr sz="2400" spc="-5" dirty="0">
                <a:latin typeface="Century Gothic"/>
                <a:cs typeface="Century Gothic"/>
              </a:rPr>
              <a:t>Style</a:t>
            </a:r>
            <a:r>
              <a:rPr lang="fr-FR" sz="2400" spc="-5" dirty="0">
                <a:latin typeface="Century Gothic"/>
                <a:cs typeface="Century Gothic"/>
              </a:rPr>
              <a:t> d’architecture distribuée pour partir</a:t>
            </a:r>
            <a:r>
              <a:rPr sz="2400" spc="-5" dirty="0">
                <a:latin typeface="Century Gothic"/>
                <a:cs typeface="Century Gothic"/>
              </a:rPr>
              <a:t> </a:t>
            </a:r>
            <a:r>
              <a:rPr sz="2400" dirty="0">
                <a:latin typeface="Century Gothic"/>
                <a:cs typeface="Century Gothic"/>
              </a:rPr>
              <a:t>de </a:t>
            </a:r>
            <a:r>
              <a:rPr sz="2400" spc="-5" dirty="0">
                <a:latin typeface="Century Gothic"/>
                <a:cs typeface="Century Gothic"/>
              </a:rPr>
              <a:t>services métiers</a:t>
            </a:r>
            <a:r>
              <a:rPr lang="fr-FR" sz="2400" spc="-5" dirty="0">
                <a:latin typeface="Century Gothic"/>
                <a:cs typeface="Century Gothic"/>
              </a:rPr>
              <a:t> </a:t>
            </a:r>
            <a:r>
              <a:rPr lang="fr-FR" sz="2400" dirty="0">
                <a:latin typeface="Century Gothic"/>
                <a:cs typeface="Century Gothic"/>
              </a:rPr>
              <a:t>communs</a:t>
            </a:r>
            <a:r>
              <a:rPr sz="2400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mutualisés pour </a:t>
            </a:r>
            <a:r>
              <a:rPr sz="2400" dirty="0">
                <a:latin typeface="Century Gothic"/>
                <a:cs typeface="Century Gothic"/>
              </a:rPr>
              <a:t>un </a:t>
            </a:r>
            <a:r>
              <a:rPr sz="2400" spc="-5" dirty="0">
                <a:latin typeface="Century Gothic"/>
                <a:cs typeface="Century Gothic"/>
              </a:rPr>
              <a:t>ensemble de </a:t>
            </a:r>
            <a:r>
              <a:rPr sz="2400" dirty="0">
                <a:latin typeface="Century Gothic"/>
                <a:cs typeface="Century Gothic"/>
              </a:rPr>
              <a:t>lignes </a:t>
            </a:r>
            <a:r>
              <a:rPr sz="2400" spc="-5" dirty="0">
                <a:latin typeface="Century Gothic"/>
                <a:cs typeface="Century Gothic"/>
              </a:rPr>
              <a:t>métiers </a:t>
            </a:r>
            <a:r>
              <a:rPr sz="2400" dirty="0" err="1">
                <a:latin typeface="Century Gothic"/>
                <a:cs typeface="Century Gothic"/>
              </a:rPr>
              <a:t>ou</a:t>
            </a:r>
            <a:r>
              <a:rPr lang="fr-FR" sz="2400" dirty="0">
                <a:latin typeface="Century Gothic"/>
                <a:cs typeface="Century Gothic"/>
              </a:rPr>
              <a:t> </a:t>
            </a:r>
            <a:r>
              <a:rPr sz="2400" spc="-5" dirty="0" err="1">
                <a:latin typeface="Century Gothic"/>
                <a:cs typeface="Century Gothic"/>
              </a:rPr>
              <a:t>d’applications</a:t>
            </a:r>
            <a:r>
              <a:rPr sz="2400" spc="-5" dirty="0">
                <a:latin typeface="Century Gothic"/>
                <a:cs typeface="Century Gothic"/>
              </a:rPr>
              <a:t>.</a:t>
            </a:r>
            <a:endParaRPr sz="2400" dirty="0">
              <a:latin typeface="Century Gothic"/>
              <a:cs typeface="Century Gothic"/>
            </a:endParaRPr>
          </a:p>
          <a:p>
            <a:pPr marL="355600" marR="5080" indent="-342900">
              <a:lnSpc>
                <a:spcPct val="150000"/>
              </a:lnSpc>
              <a:spcBef>
                <a:spcPts val="1000"/>
              </a:spcBef>
              <a:buClr>
                <a:srgbClr val="B31166"/>
              </a:buClr>
              <a:buSzPct val="80555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400" spc="-5" dirty="0">
                <a:latin typeface="Century Gothic"/>
                <a:cs typeface="Century Gothic"/>
              </a:rPr>
              <a:t>Permet d’intégrer et de manipuler </a:t>
            </a:r>
            <a:r>
              <a:rPr sz="2400" dirty="0">
                <a:latin typeface="Century Gothic"/>
                <a:cs typeface="Century Gothic"/>
              </a:rPr>
              <a:t>les </a:t>
            </a:r>
            <a:r>
              <a:rPr sz="2400" spc="-5" dirty="0">
                <a:latin typeface="Century Gothic"/>
                <a:cs typeface="Century Gothic"/>
              </a:rPr>
              <a:t>différentes briques et composants  </a:t>
            </a:r>
            <a:r>
              <a:rPr sz="2400" dirty="0">
                <a:latin typeface="Century Gothic"/>
                <a:cs typeface="Century Gothic"/>
              </a:rPr>
              <a:t>applicatifs d’un </a:t>
            </a:r>
            <a:r>
              <a:rPr sz="2400" spc="-10" dirty="0">
                <a:latin typeface="Century Gothic"/>
                <a:cs typeface="Century Gothic"/>
              </a:rPr>
              <a:t>système </a:t>
            </a:r>
            <a:r>
              <a:rPr sz="2400" spc="-5" dirty="0">
                <a:latin typeface="Century Gothic"/>
                <a:cs typeface="Century Gothic"/>
              </a:rPr>
              <a:t>informatique et de gérer </a:t>
            </a:r>
            <a:r>
              <a:rPr sz="2400" dirty="0">
                <a:latin typeface="Century Gothic"/>
                <a:cs typeface="Century Gothic"/>
              </a:rPr>
              <a:t>les liens </a:t>
            </a:r>
            <a:r>
              <a:rPr lang="fr-FR" sz="2400" dirty="0">
                <a:latin typeface="Century Gothic"/>
                <a:cs typeface="Century Gothic"/>
              </a:rPr>
              <a:t>q</a:t>
            </a:r>
            <a:r>
              <a:rPr sz="2400" dirty="0">
                <a:latin typeface="Century Gothic"/>
                <a:cs typeface="Century Gothic"/>
              </a:rPr>
              <a:t>u</a:t>
            </a:r>
            <a:r>
              <a:rPr lang="fr-FR" sz="2400" dirty="0">
                <a:latin typeface="Century Gothic"/>
                <a:cs typeface="Century Gothic"/>
              </a:rPr>
              <a:t>’</a:t>
            </a:r>
            <a:r>
              <a:rPr sz="2400" dirty="0">
                <a:latin typeface="Century Gothic"/>
                <a:cs typeface="Century Gothic"/>
              </a:rPr>
              <a:t>il</a:t>
            </a:r>
            <a:r>
              <a:rPr lang="fr-FR" sz="2400" dirty="0">
                <a:latin typeface="Century Gothic"/>
                <a:cs typeface="Century Gothic"/>
              </a:rPr>
              <a:t>s </a:t>
            </a:r>
            <a:r>
              <a:rPr sz="2400" spc="-5" dirty="0" err="1">
                <a:latin typeface="Century Gothic"/>
                <a:cs typeface="Century Gothic"/>
              </a:rPr>
              <a:t>entretiennent</a:t>
            </a:r>
            <a:endParaRPr sz="2400" dirty="0"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436098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1D3E603-049D-462F-92DC-D7E71710D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02111984F565}" type="slidenum">
              <a:rPr lang="fr-FR" noProof="0" smtClean="0"/>
              <a:t>3</a:t>
            </a:fld>
            <a:endParaRPr lang="fr-FR" noProof="0"/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9326D36F-06AC-4B97-BD65-FCDFA31DC815}"/>
              </a:ext>
            </a:extLst>
          </p:cNvPr>
          <p:cNvSpPr txBox="1"/>
          <p:nvPr/>
        </p:nvSpPr>
        <p:spPr>
          <a:xfrm>
            <a:off x="719916" y="1539666"/>
            <a:ext cx="11262533" cy="2541401"/>
          </a:xfrm>
          <a:prstGeom prst="rect">
            <a:avLst/>
          </a:prstGeom>
        </p:spPr>
        <p:txBody>
          <a:bodyPr vert="horz" wrap="square" lIns="0" tIns="137795" rIns="0" bIns="0" rtlCol="0">
            <a:spAutoFit/>
          </a:bodyPr>
          <a:lstStyle/>
          <a:p>
            <a:pPr marL="355600" indent="-342900">
              <a:lnSpc>
                <a:spcPct val="150000"/>
              </a:lnSpc>
              <a:spcBef>
                <a:spcPts val="1010"/>
              </a:spcBef>
              <a:buClr>
                <a:srgbClr val="B31166"/>
              </a:buClr>
              <a:buSzPct val="80555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400" spc="-5" dirty="0" err="1">
                <a:solidFill>
                  <a:srgbClr val="00B0F0"/>
                </a:solidFill>
                <a:latin typeface="Century Gothic"/>
                <a:cs typeface="Century Gothic"/>
              </a:rPr>
              <a:t>Objectifs</a:t>
            </a:r>
            <a:endParaRPr sz="2400" dirty="0">
              <a:solidFill>
                <a:srgbClr val="00B0F0"/>
              </a:solidFill>
              <a:latin typeface="Century Gothic"/>
              <a:cs typeface="Century Gothic"/>
            </a:endParaRPr>
          </a:p>
          <a:p>
            <a:pPr marL="756285" marR="493395" lvl="1" indent="-287020">
              <a:lnSpc>
                <a:spcPct val="150000"/>
              </a:lnSpc>
              <a:spcBef>
                <a:spcPts val="1000"/>
              </a:spcBef>
              <a:buClr>
                <a:srgbClr val="B31166"/>
              </a:buClr>
              <a:buSzPct val="78125"/>
              <a:buFont typeface="Courier New"/>
              <a:buChar char="o"/>
              <a:tabLst>
                <a:tab pos="756285" algn="l"/>
                <a:tab pos="756920" algn="l"/>
              </a:tabLst>
            </a:pPr>
            <a:r>
              <a:rPr sz="2400" spc="-5" dirty="0">
                <a:latin typeface="Century Gothic"/>
                <a:cs typeface="Century Gothic"/>
              </a:rPr>
              <a:t>Décomposer une fonctionnalités en un ensemble </a:t>
            </a:r>
            <a:r>
              <a:rPr sz="2400" spc="-10" dirty="0">
                <a:latin typeface="Century Gothic"/>
                <a:cs typeface="Century Gothic"/>
              </a:rPr>
              <a:t>de </a:t>
            </a:r>
            <a:r>
              <a:rPr sz="2400" spc="-5" dirty="0">
                <a:latin typeface="Century Gothic"/>
                <a:cs typeface="Century Gothic"/>
              </a:rPr>
              <a:t>fonctions basiques  </a:t>
            </a:r>
            <a:r>
              <a:rPr sz="2400" spc="-10" dirty="0">
                <a:latin typeface="Century Gothic"/>
                <a:cs typeface="Century Gothic"/>
              </a:rPr>
              <a:t>(services) </a:t>
            </a:r>
            <a:r>
              <a:rPr sz="2400" spc="-5" dirty="0">
                <a:latin typeface="Century Gothic"/>
                <a:cs typeface="Century Gothic"/>
              </a:rPr>
              <a:t>fournies par </a:t>
            </a:r>
            <a:r>
              <a:rPr sz="2400" spc="-10" dirty="0">
                <a:latin typeface="Century Gothic"/>
                <a:cs typeface="Century Gothic"/>
              </a:rPr>
              <a:t>des</a:t>
            </a:r>
            <a:r>
              <a:rPr sz="2400" spc="55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composants</a:t>
            </a:r>
            <a:endParaRPr sz="2400" dirty="0">
              <a:latin typeface="Century Gothic"/>
              <a:cs typeface="Century Gothic"/>
            </a:endParaRPr>
          </a:p>
          <a:p>
            <a:pPr marL="756285" lvl="1" indent="-287020">
              <a:lnSpc>
                <a:spcPct val="150000"/>
              </a:lnSpc>
              <a:spcBef>
                <a:spcPts val="1000"/>
              </a:spcBef>
              <a:buClr>
                <a:srgbClr val="B31166"/>
              </a:buClr>
              <a:buSzPct val="78125"/>
              <a:buFont typeface="Courier New"/>
              <a:buChar char="o"/>
              <a:tabLst>
                <a:tab pos="756285" algn="l"/>
                <a:tab pos="756920" algn="l"/>
              </a:tabLst>
            </a:pPr>
            <a:r>
              <a:rPr sz="2400" spc="-5" dirty="0">
                <a:latin typeface="Century Gothic"/>
                <a:cs typeface="Century Gothic"/>
              </a:rPr>
              <a:t>Décrire finement </a:t>
            </a:r>
            <a:r>
              <a:rPr sz="2400" spc="5" dirty="0">
                <a:latin typeface="Century Gothic"/>
                <a:cs typeface="Century Gothic"/>
              </a:rPr>
              <a:t>le </a:t>
            </a:r>
            <a:r>
              <a:rPr sz="2400" spc="-10" dirty="0">
                <a:latin typeface="Century Gothic"/>
                <a:cs typeface="Century Gothic"/>
              </a:rPr>
              <a:t>schéma </a:t>
            </a:r>
            <a:r>
              <a:rPr sz="2400" spc="-5" dirty="0">
                <a:latin typeface="Century Gothic"/>
                <a:cs typeface="Century Gothic"/>
              </a:rPr>
              <a:t>d’interaction </a:t>
            </a:r>
            <a:r>
              <a:rPr sz="2400" spc="-10" dirty="0">
                <a:latin typeface="Century Gothic"/>
                <a:cs typeface="Century Gothic"/>
              </a:rPr>
              <a:t>entre ces</a:t>
            </a:r>
            <a:r>
              <a:rPr sz="2400" spc="70" dirty="0">
                <a:latin typeface="Century Gothic"/>
                <a:cs typeface="Century Gothic"/>
              </a:rPr>
              <a:t> </a:t>
            </a:r>
            <a:r>
              <a:rPr sz="2400" spc="-5" dirty="0">
                <a:latin typeface="Century Gothic"/>
                <a:cs typeface="Century Gothic"/>
              </a:rPr>
              <a:t>services</a:t>
            </a:r>
            <a:endParaRPr sz="2400" dirty="0"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598720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8769" y="311281"/>
            <a:ext cx="9275762" cy="6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Du point </a:t>
            </a:r>
            <a:r>
              <a:rPr dirty="0"/>
              <a:t>de </a:t>
            </a:r>
            <a:r>
              <a:rPr spc="-5" dirty="0"/>
              <a:t>vue des</a:t>
            </a:r>
            <a:r>
              <a:rPr spc="-90" dirty="0"/>
              <a:t> </a:t>
            </a:r>
            <a:r>
              <a:rPr spc="-5" dirty="0"/>
              <a:t>acteurs…</a:t>
            </a:r>
          </a:p>
        </p:txBody>
      </p:sp>
      <p:sp>
        <p:nvSpPr>
          <p:cNvPr id="4" name="object 4"/>
          <p:cNvSpPr/>
          <p:nvPr/>
        </p:nvSpPr>
        <p:spPr>
          <a:xfrm>
            <a:off x="686701" y="2236736"/>
            <a:ext cx="1131811" cy="11318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01395" y="3362705"/>
            <a:ext cx="81153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latin typeface="Century Gothic"/>
                <a:cs typeface="Century Gothic"/>
              </a:rPr>
              <a:t>D</a:t>
            </a:r>
            <a:r>
              <a:rPr sz="1400" spc="15" dirty="0">
                <a:latin typeface="Century Gothic"/>
                <a:cs typeface="Century Gothic"/>
              </a:rPr>
              <a:t>i</a:t>
            </a:r>
            <a:r>
              <a:rPr sz="1400" dirty="0">
                <a:latin typeface="Century Gothic"/>
                <a:cs typeface="Century Gothic"/>
              </a:rPr>
              <a:t>ri</a:t>
            </a:r>
            <a:r>
              <a:rPr sz="1400" spc="-10" dirty="0">
                <a:latin typeface="Century Gothic"/>
                <a:cs typeface="Century Gothic"/>
              </a:rPr>
              <a:t>g</a:t>
            </a:r>
            <a:r>
              <a:rPr sz="1400" dirty="0">
                <a:latin typeface="Century Gothic"/>
                <a:cs typeface="Century Gothic"/>
              </a:rPr>
              <a:t>eant</a:t>
            </a:r>
            <a:endParaRPr sz="1400">
              <a:latin typeface="Century Gothic"/>
              <a:cs typeface="Century Gothic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667715" y="2374785"/>
            <a:ext cx="10528300" cy="3978275"/>
            <a:chOff x="667715" y="2374785"/>
            <a:chExt cx="10528300" cy="3978275"/>
          </a:xfrm>
        </p:grpSpPr>
        <p:sp>
          <p:nvSpPr>
            <p:cNvPr id="7" name="object 7"/>
            <p:cNvSpPr/>
            <p:nvPr/>
          </p:nvSpPr>
          <p:spPr>
            <a:xfrm>
              <a:off x="9543923" y="2374785"/>
              <a:ext cx="1424813" cy="100189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67715" y="4868468"/>
              <a:ext cx="1237399" cy="123383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54312" y="4155833"/>
              <a:ext cx="1841500" cy="21971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9772268" y="3486150"/>
            <a:ext cx="938530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15" dirty="0">
                <a:latin typeface="Century Gothic"/>
                <a:cs typeface="Century Gothic"/>
              </a:rPr>
              <a:t>A</a:t>
            </a:r>
            <a:r>
              <a:rPr sz="1400" dirty="0">
                <a:latin typeface="Century Gothic"/>
                <a:cs typeface="Century Gothic"/>
              </a:rPr>
              <a:t>rchit</a:t>
            </a:r>
            <a:r>
              <a:rPr sz="1400" spc="-5" dirty="0">
                <a:latin typeface="Century Gothic"/>
                <a:cs typeface="Century Gothic"/>
              </a:rPr>
              <a:t>e</a:t>
            </a:r>
            <a:r>
              <a:rPr sz="1400" spc="-10" dirty="0">
                <a:latin typeface="Century Gothic"/>
                <a:cs typeface="Century Gothic"/>
              </a:rPr>
              <a:t>ct</a:t>
            </a:r>
            <a:r>
              <a:rPr sz="1400" dirty="0">
                <a:latin typeface="Century Gothic"/>
                <a:cs typeface="Century Gothic"/>
              </a:rPr>
              <a:t>e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736498" y="6011976"/>
            <a:ext cx="116141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entury Gothic"/>
                <a:cs typeface="Century Gothic"/>
              </a:rPr>
              <a:t>Dé</a:t>
            </a:r>
            <a:r>
              <a:rPr sz="1400" spc="10" dirty="0">
                <a:latin typeface="Century Gothic"/>
                <a:cs typeface="Century Gothic"/>
              </a:rPr>
              <a:t>v</a:t>
            </a:r>
            <a:r>
              <a:rPr sz="1400" dirty="0">
                <a:latin typeface="Century Gothic"/>
                <a:cs typeface="Century Gothic"/>
              </a:rPr>
              <a:t>e</a:t>
            </a:r>
            <a:r>
              <a:rPr sz="1400" spc="5" dirty="0">
                <a:latin typeface="Century Gothic"/>
                <a:cs typeface="Century Gothic"/>
              </a:rPr>
              <a:t>l</a:t>
            </a:r>
            <a:r>
              <a:rPr sz="1400" spc="-10" dirty="0">
                <a:latin typeface="Century Gothic"/>
                <a:cs typeface="Century Gothic"/>
              </a:rPr>
              <a:t>opp</a:t>
            </a:r>
            <a:r>
              <a:rPr sz="1400" dirty="0">
                <a:latin typeface="Century Gothic"/>
                <a:cs typeface="Century Gothic"/>
              </a:rPr>
              <a:t>eur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9844531" y="6111922"/>
            <a:ext cx="98488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15" dirty="0">
                <a:solidFill>
                  <a:srgbClr val="800000"/>
                </a:solidFill>
                <a:latin typeface="Century Gothic"/>
                <a:cs typeface="Century Gothic"/>
              </a:rPr>
              <a:t>I</a:t>
            </a:r>
            <a:r>
              <a:rPr sz="1400" spc="-5" dirty="0">
                <a:solidFill>
                  <a:srgbClr val="800000"/>
                </a:solidFill>
                <a:latin typeface="Century Gothic"/>
                <a:cs typeface="Century Gothic"/>
              </a:rPr>
              <a:t>n</a:t>
            </a:r>
            <a:r>
              <a:rPr sz="1400" spc="-10" dirty="0">
                <a:solidFill>
                  <a:srgbClr val="800000"/>
                </a:solidFill>
                <a:latin typeface="Century Gothic"/>
                <a:cs typeface="Century Gothic"/>
              </a:rPr>
              <a:t>t</a:t>
            </a:r>
            <a:r>
              <a:rPr sz="1400" dirty="0">
                <a:solidFill>
                  <a:srgbClr val="800000"/>
                </a:solidFill>
                <a:latin typeface="Century Gothic"/>
                <a:cs typeface="Century Gothic"/>
              </a:rPr>
              <a:t>égra</a:t>
            </a:r>
            <a:r>
              <a:rPr sz="1400" spc="-10" dirty="0">
                <a:solidFill>
                  <a:srgbClr val="800000"/>
                </a:solidFill>
                <a:latin typeface="Century Gothic"/>
                <a:cs typeface="Century Gothic"/>
              </a:rPr>
              <a:t>t</a:t>
            </a:r>
            <a:r>
              <a:rPr sz="1400" dirty="0">
                <a:solidFill>
                  <a:srgbClr val="800000"/>
                </a:solidFill>
                <a:latin typeface="Century Gothic"/>
                <a:cs typeface="Century Gothic"/>
              </a:rPr>
              <a:t>eur</a:t>
            </a:r>
            <a:endParaRPr sz="1400" dirty="0">
              <a:latin typeface="Century Gothic"/>
              <a:cs typeface="Century Gothic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571878" y="2235144"/>
            <a:ext cx="8012684" cy="419021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637282" y="2356866"/>
            <a:ext cx="2766060" cy="8794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065" marR="5080" indent="-2540" algn="ctr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latin typeface="Century Gothic"/>
                <a:cs typeface="Century Gothic"/>
              </a:rPr>
              <a:t>Des </a:t>
            </a:r>
            <a:r>
              <a:rPr sz="1400" dirty="0">
                <a:latin typeface="Century Gothic"/>
                <a:cs typeface="Century Gothic"/>
              </a:rPr>
              <a:t>services </a:t>
            </a:r>
            <a:r>
              <a:rPr sz="1400" spc="-5" dirty="0">
                <a:latin typeface="Century Gothic"/>
                <a:cs typeface="Century Gothic"/>
              </a:rPr>
              <a:t>que </a:t>
            </a:r>
            <a:r>
              <a:rPr sz="1400" dirty="0">
                <a:latin typeface="Century Gothic"/>
                <a:cs typeface="Century Gothic"/>
              </a:rPr>
              <a:t>l’entreprise  souhaite exposer à </a:t>
            </a:r>
            <a:r>
              <a:rPr sz="1400" spc="-5" dirty="0">
                <a:latin typeface="Century Gothic"/>
                <a:cs typeface="Century Gothic"/>
              </a:rPr>
              <a:t>ses </a:t>
            </a:r>
            <a:r>
              <a:rPr sz="1400" dirty="0">
                <a:latin typeface="Century Gothic"/>
                <a:cs typeface="Century Gothic"/>
              </a:rPr>
              <a:t>clients</a:t>
            </a:r>
            <a:r>
              <a:rPr sz="1400" spc="-185" dirty="0">
                <a:latin typeface="Century Gothic"/>
                <a:cs typeface="Century Gothic"/>
              </a:rPr>
              <a:t> </a:t>
            </a:r>
            <a:r>
              <a:rPr sz="1400" dirty="0">
                <a:latin typeface="Century Gothic"/>
                <a:cs typeface="Century Gothic"/>
              </a:rPr>
              <a:t>et  </a:t>
            </a:r>
            <a:r>
              <a:rPr sz="1400" spc="-5" dirty="0">
                <a:latin typeface="Century Gothic"/>
                <a:cs typeface="Century Gothic"/>
              </a:rPr>
              <a:t>partenaires, </a:t>
            </a:r>
            <a:r>
              <a:rPr sz="1400" dirty="0">
                <a:latin typeface="Century Gothic"/>
                <a:cs typeface="Century Gothic"/>
              </a:rPr>
              <a:t>ou à </a:t>
            </a:r>
            <a:r>
              <a:rPr sz="1400" spc="-5" dirty="0">
                <a:latin typeface="Century Gothic"/>
                <a:cs typeface="Century Gothic"/>
              </a:rPr>
              <a:t>d’autres  </a:t>
            </a:r>
            <a:r>
              <a:rPr sz="1400" dirty="0">
                <a:latin typeface="Century Gothic"/>
                <a:cs typeface="Century Gothic"/>
              </a:rPr>
              <a:t>parties de</a:t>
            </a:r>
            <a:r>
              <a:rPr sz="1400" spc="-55" dirty="0">
                <a:latin typeface="Century Gothic"/>
                <a:cs typeface="Century Gothic"/>
              </a:rPr>
              <a:t> </a:t>
            </a:r>
            <a:r>
              <a:rPr sz="1400" spc="-5" dirty="0">
                <a:latin typeface="Century Gothic"/>
                <a:cs typeface="Century Gothic"/>
              </a:rPr>
              <a:t>l’organisation</a:t>
            </a:r>
            <a:endParaRPr sz="1400" dirty="0">
              <a:latin typeface="Century Gothic"/>
              <a:cs typeface="Century Gothic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906261" y="3469640"/>
            <a:ext cx="2820035" cy="666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065" marR="5080" indent="-635" algn="ctr">
              <a:lnSpc>
                <a:spcPct val="100000"/>
              </a:lnSpc>
              <a:spcBef>
                <a:spcPts val="105"/>
              </a:spcBef>
            </a:pPr>
            <a:r>
              <a:rPr sz="1400" spc="-10" dirty="0">
                <a:solidFill>
                  <a:srgbClr val="BD3B1A"/>
                </a:solidFill>
                <a:latin typeface="Century Gothic"/>
                <a:cs typeface="Century Gothic"/>
              </a:rPr>
              <a:t>Une </a:t>
            </a:r>
            <a:r>
              <a:rPr sz="1400" spc="-5" dirty="0">
                <a:solidFill>
                  <a:srgbClr val="BD3B1A"/>
                </a:solidFill>
                <a:latin typeface="Century Gothic"/>
                <a:cs typeface="Century Gothic"/>
              </a:rPr>
              <a:t>architecture basée </a:t>
            </a:r>
            <a:r>
              <a:rPr sz="1400" dirty="0">
                <a:solidFill>
                  <a:srgbClr val="BD3B1A"/>
                </a:solidFill>
                <a:latin typeface="Century Gothic"/>
                <a:cs typeface="Century Gothic"/>
              </a:rPr>
              <a:t>sur un  fournisseur, un consommateur</a:t>
            </a:r>
            <a:r>
              <a:rPr sz="1400" spc="-175" dirty="0">
                <a:solidFill>
                  <a:srgbClr val="BD3B1A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BD3B1A"/>
                </a:solidFill>
                <a:latin typeface="Century Gothic"/>
                <a:cs typeface="Century Gothic"/>
              </a:rPr>
              <a:t>et  </a:t>
            </a:r>
            <a:r>
              <a:rPr sz="1400" spc="-5" dirty="0">
                <a:solidFill>
                  <a:srgbClr val="BD3B1A"/>
                </a:solidFill>
                <a:latin typeface="Century Gothic"/>
                <a:cs typeface="Century Gothic"/>
              </a:rPr>
              <a:t>une description </a:t>
            </a:r>
            <a:r>
              <a:rPr sz="1400" dirty="0">
                <a:solidFill>
                  <a:srgbClr val="BD3B1A"/>
                </a:solidFill>
                <a:latin typeface="Century Gothic"/>
                <a:cs typeface="Century Gothic"/>
              </a:rPr>
              <a:t>de</a:t>
            </a:r>
            <a:r>
              <a:rPr sz="1400" spc="-75" dirty="0">
                <a:solidFill>
                  <a:srgbClr val="BD3B1A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BD3B1A"/>
                </a:solidFill>
                <a:latin typeface="Century Gothic"/>
                <a:cs typeface="Century Gothic"/>
              </a:rPr>
              <a:t>service</a:t>
            </a:r>
            <a:endParaRPr sz="1400">
              <a:latin typeface="Century Gothic"/>
              <a:cs typeface="Century Gothic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551740" y="4604195"/>
            <a:ext cx="3332227" cy="6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0000FF"/>
                </a:solidFill>
                <a:latin typeface="Century Gothic"/>
                <a:cs typeface="Century Gothic"/>
              </a:rPr>
              <a:t>Un </a:t>
            </a:r>
            <a:r>
              <a:rPr sz="1400" dirty="0">
                <a:solidFill>
                  <a:srgbClr val="0000FF"/>
                </a:solidFill>
                <a:latin typeface="Century Gothic"/>
                <a:cs typeface="Century Gothic"/>
              </a:rPr>
              <a:t>style de programmation</a:t>
            </a:r>
            <a:r>
              <a:rPr sz="1400" spc="-140" dirty="0">
                <a:solidFill>
                  <a:srgbClr val="0000FF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0000FF"/>
                </a:solidFill>
                <a:latin typeface="Century Gothic"/>
                <a:cs typeface="Century Gothic"/>
              </a:rPr>
              <a:t>avec  ses</a:t>
            </a:r>
            <a:endParaRPr sz="1400" dirty="0">
              <a:latin typeface="Century Gothic"/>
              <a:cs typeface="Century Gothic"/>
            </a:endParaRPr>
          </a:p>
          <a:p>
            <a:pPr marL="59690" marR="53975" algn="ctr">
              <a:lnSpc>
                <a:spcPct val="100000"/>
              </a:lnSpc>
              <a:spcBef>
                <a:spcPts val="5"/>
              </a:spcBef>
            </a:pPr>
            <a:r>
              <a:rPr sz="1400" spc="-5" dirty="0">
                <a:solidFill>
                  <a:srgbClr val="0000FF"/>
                </a:solidFill>
                <a:latin typeface="Century Gothic"/>
                <a:cs typeface="Century Gothic"/>
              </a:rPr>
              <a:t>standards, </a:t>
            </a:r>
            <a:r>
              <a:rPr sz="1400" dirty="0">
                <a:solidFill>
                  <a:srgbClr val="0000FF"/>
                </a:solidFill>
                <a:latin typeface="Century Gothic"/>
                <a:cs typeface="Century Gothic"/>
              </a:rPr>
              <a:t>paradigmes,</a:t>
            </a:r>
            <a:r>
              <a:rPr sz="1400" spc="-95" dirty="0">
                <a:solidFill>
                  <a:srgbClr val="0000FF"/>
                </a:solidFill>
                <a:latin typeface="Century Gothic"/>
                <a:cs typeface="Century Gothic"/>
              </a:rPr>
              <a:t> </a:t>
            </a:r>
            <a:r>
              <a:rPr sz="1400" spc="-5" dirty="0">
                <a:solidFill>
                  <a:srgbClr val="0000FF"/>
                </a:solidFill>
                <a:latin typeface="Century Gothic"/>
                <a:cs typeface="Century Gothic"/>
              </a:rPr>
              <a:t>technol</a:t>
            </a:r>
            <a:r>
              <a:rPr sz="1400" dirty="0">
                <a:solidFill>
                  <a:srgbClr val="0000FF"/>
                </a:solidFill>
                <a:latin typeface="Century Gothic"/>
                <a:cs typeface="Century Gothic"/>
              </a:rPr>
              <a:t>ogies et outils</a:t>
            </a:r>
            <a:r>
              <a:rPr sz="1400" spc="-140" dirty="0">
                <a:solidFill>
                  <a:srgbClr val="0000FF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0000FF"/>
                </a:solidFill>
                <a:latin typeface="Century Gothic"/>
                <a:cs typeface="Century Gothic"/>
              </a:rPr>
              <a:t>associés</a:t>
            </a:r>
            <a:endParaRPr sz="1400" dirty="0">
              <a:latin typeface="Century Gothic"/>
              <a:cs typeface="Century Gothic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962269" y="5310632"/>
            <a:ext cx="2860040" cy="1092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4175" marR="378460" indent="635" algn="ctr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800000"/>
                </a:solidFill>
                <a:latin typeface="Century Gothic"/>
                <a:cs typeface="Century Gothic"/>
              </a:rPr>
              <a:t>Un </a:t>
            </a:r>
            <a:r>
              <a:rPr sz="1400" dirty="0">
                <a:solidFill>
                  <a:srgbClr val="800000"/>
                </a:solidFill>
                <a:latin typeface="Century Gothic"/>
                <a:cs typeface="Century Gothic"/>
              </a:rPr>
              <a:t>intergiciel offrant</a:t>
            </a:r>
            <a:r>
              <a:rPr sz="1400" spc="-150" dirty="0">
                <a:solidFill>
                  <a:srgbClr val="800000"/>
                </a:solidFill>
                <a:latin typeface="Century Gothic"/>
                <a:cs typeface="Century Gothic"/>
              </a:rPr>
              <a:t> </a:t>
            </a:r>
            <a:r>
              <a:rPr sz="1400" spc="-5" dirty="0">
                <a:solidFill>
                  <a:srgbClr val="800000"/>
                </a:solidFill>
                <a:latin typeface="Century Gothic"/>
                <a:cs typeface="Century Gothic"/>
              </a:rPr>
              <a:t>des  fonctionnalités </a:t>
            </a:r>
            <a:r>
              <a:rPr sz="1400" dirty="0">
                <a:solidFill>
                  <a:srgbClr val="800000"/>
                </a:solidFill>
                <a:latin typeface="Century Gothic"/>
                <a:cs typeface="Century Gothic"/>
              </a:rPr>
              <a:t>en</a:t>
            </a:r>
            <a:r>
              <a:rPr sz="1400" spc="-100" dirty="0">
                <a:solidFill>
                  <a:srgbClr val="800000"/>
                </a:solidFill>
                <a:latin typeface="Century Gothic"/>
                <a:cs typeface="Century Gothic"/>
              </a:rPr>
              <a:t> </a:t>
            </a:r>
            <a:r>
              <a:rPr sz="1400" dirty="0">
                <a:solidFill>
                  <a:srgbClr val="800000"/>
                </a:solidFill>
                <a:latin typeface="Century Gothic"/>
                <a:cs typeface="Century Gothic"/>
              </a:rPr>
              <a:t>terme</a:t>
            </a:r>
            <a:endParaRPr sz="1400">
              <a:latin typeface="Century Gothic"/>
              <a:cs typeface="Century Gothic"/>
            </a:endParaRPr>
          </a:p>
          <a:p>
            <a:pPr marL="12065" marR="5080" indent="1270" algn="ctr">
              <a:lnSpc>
                <a:spcPct val="100000"/>
              </a:lnSpc>
              <a:spcBef>
                <a:spcPts val="5"/>
              </a:spcBef>
            </a:pPr>
            <a:r>
              <a:rPr sz="1400" spc="-5" dirty="0">
                <a:solidFill>
                  <a:srgbClr val="800000"/>
                </a:solidFill>
                <a:latin typeface="Century Gothic"/>
                <a:cs typeface="Century Gothic"/>
              </a:rPr>
              <a:t>d’assemblage, d’orchestration,  </a:t>
            </a:r>
            <a:r>
              <a:rPr sz="1400" dirty="0">
                <a:solidFill>
                  <a:srgbClr val="800000"/>
                </a:solidFill>
                <a:latin typeface="Century Gothic"/>
                <a:cs typeface="Century Gothic"/>
              </a:rPr>
              <a:t>de surveillance et de gestion</a:t>
            </a:r>
            <a:r>
              <a:rPr sz="1400" spc="-200" dirty="0">
                <a:solidFill>
                  <a:srgbClr val="800000"/>
                </a:solidFill>
                <a:latin typeface="Century Gothic"/>
                <a:cs typeface="Century Gothic"/>
              </a:rPr>
              <a:t> </a:t>
            </a:r>
            <a:r>
              <a:rPr sz="1400" spc="-5" dirty="0">
                <a:solidFill>
                  <a:srgbClr val="800000"/>
                </a:solidFill>
                <a:latin typeface="Century Gothic"/>
                <a:cs typeface="Century Gothic"/>
              </a:rPr>
              <a:t>des  </a:t>
            </a:r>
            <a:r>
              <a:rPr sz="1400" dirty="0">
                <a:solidFill>
                  <a:srgbClr val="800000"/>
                </a:solidFill>
                <a:latin typeface="Century Gothic"/>
                <a:cs typeface="Century Gothic"/>
              </a:rPr>
              <a:t>services</a:t>
            </a:r>
            <a:endParaRPr sz="1400">
              <a:latin typeface="Century Gothic"/>
              <a:cs typeface="Century Gothic"/>
            </a:endParaRPr>
          </a:p>
        </p:txBody>
      </p:sp>
      <p:sp>
        <p:nvSpPr>
          <p:cNvPr id="19" name="Espace réservé du numéro de diapositive 18">
            <a:extLst>
              <a:ext uri="{FF2B5EF4-FFF2-40B4-BE49-F238E27FC236}">
                <a16:creationId xmlns:a16="http://schemas.microsoft.com/office/drawing/2014/main" id="{7F4EA9AB-9535-4581-B161-AF8168AC8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6E405-8944-4A7D-B7C4-0D5E45EF5BF7}" type="slidenum">
              <a:rPr lang="fr-FR" smtClean="0"/>
              <a:t>4</a:t>
            </a:fld>
            <a:endParaRPr lang="fr-FR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1A0412-475E-4BEC-9A0F-48450A245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Concept SOA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C6F2FAC-3791-4D48-84A8-72930B62B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02111984F565}" type="slidenum">
              <a:rPr lang="fr-FR" noProof="0" smtClean="0"/>
              <a:t>5</a:t>
            </a:fld>
            <a:endParaRPr lang="fr-FR" noProof="0"/>
          </a:p>
        </p:txBody>
      </p:sp>
      <p:pic>
        <p:nvPicPr>
          <p:cNvPr id="5" name="Picture 6">
            <a:hlinkClick r:id="rId3"/>
            <a:extLst>
              <a:ext uri="{FF2B5EF4-FFF2-40B4-BE49-F238E27FC236}">
                <a16:creationId xmlns:a16="http://schemas.microsoft.com/office/drawing/2014/main" id="{33B000EF-F99D-4601-821E-93D7495F51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994"/>
          <a:stretch/>
        </p:blipFill>
        <p:spPr bwMode="auto">
          <a:xfrm>
            <a:off x="805912" y="1428750"/>
            <a:ext cx="10384827" cy="476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31658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6C60FC-FC0E-4871-ADED-40F9471D7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Eléments de base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4E7F2B5-9693-482C-BC80-DC3ECC66D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02111984F565}" type="slidenum">
              <a:rPr lang="fr-FR" noProof="0" smtClean="0"/>
              <a:t>6</a:t>
            </a:fld>
            <a:endParaRPr lang="fr-FR" noProof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BE0EB436-CDF9-4595-AA98-93ECE0583E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" y="2143125"/>
            <a:ext cx="11753850" cy="398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6314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5CEE18-4003-49C2-9300-2313C834B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Composant de service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3829B6E-437A-4F77-8143-30B7D2242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02111984F565}" type="slidenum">
              <a:rPr lang="fr-FR" noProof="0" smtClean="0"/>
              <a:t>7</a:t>
            </a:fld>
            <a:endParaRPr lang="fr-FR" noProof="0"/>
          </a:p>
        </p:txBody>
      </p:sp>
      <p:sp>
        <p:nvSpPr>
          <p:cNvPr id="5" name="object 19">
            <a:extLst>
              <a:ext uri="{FF2B5EF4-FFF2-40B4-BE49-F238E27FC236}">
                <a16:creationId xmlns:a16="http://schemas.microsoft.com/office/drawing/2014/main" id="{9CF32A2C-92B6-4B19-9E4F-9A48DB39AC25}"/>
              </a:ext>
            </a:extLst>
          </p:cNvPr>
          <p:cNvSpPr/>
          <p:nvPr/>
        </p:nvSpPr>
        <p:spPr>
          <a:xfrm>
            <a:off x="7200900" y="1853248"/>
            <a:ext cx="4552948" cy="4709023"/>
          </a:xfrm>
          <a:prstGeom prst="rect">
            <a:avLst/>
          </a:prstGeom>
          <a:blipFill>
            <a:blip r:embed="rId2" cstate="print"/>
            <a:stretch>
              <a:fillRect l="-7482" r="1"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D59CCA0-DA48-45FC-A88E-A6F892F2D29E}"/>
              </a:ext>
            </a:extLst>
          </p:cNvPr>
          <p:cNvSpPr txBox="1"/>
          <p:nvPr/>
        </p:nvSpPr>
        <p:spPr>
          <a:xfrm>
            <a:off x="438152" y="1853248"/>
            <a:ext cx="6096000" cy="42664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55600" indent="-342900">
              <a:lnSpc>
                <a:spcPct val="150000"/>
              </a:lnSpc>
              <a:spcBef>
                <a:spcPts val="645"/>
              </a:spcBef>
              <a:buClr>
                <a:srgbClr val="B31166"/>
              </a:buClr>
              <a:buSzPct val="80000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lang="fr-FR" dirty="0">
                <a:latin typeface="Century Gothic"/>
                <a:cs typeface="Century Gothic"/>
              </a:rPr>
              <a:t>La </a:t>
            </a:r>
            <a:r>
              <a:rPr lang="fr-FR" spc="5" dirty="0">
                <a:latin typeface="Century Gothic"/>
                <a:cs typeface="Century Gothic"/>
              </a:rPr>
              <a:t>vue </a:t>
            </a:r>
            <a:r>
              <a:rPr lang="fr-FR" dirty="0">
                <a:latin typeface="Century Gothic"/>
                <a:cs typeface="Century Gothic"/>
              </a:rPr>
              <a:t>externe ou spécification</a:t>
            </a:r>
            <a:r>
              <a:rPr lang="fr-FR" spc="-55" dirty="0">
                <a:latin typeface="Century Gothic"/>
                <a:cs typeface="Century Gothic"/>
              </a:rPr>
              <a:t> </a:t>
            </a:r>
            <a:r>
              <a:rPr lang="fr-FR" dirty="0">
                <a:latin typeface="Century Gothic"/>
                <a:cs typeface="Century Gothic"/>
              </a:rPr>
              <a:t>:</a:t>
            </a:r>
          </a:p>
          <a:p>
            <a:pPr marL="756285" lvl="1" indent="-287020">
              <a:lnSpc>
                <a:spcPct val="150000"/>
              </a:lnSpc>
              <a:spcBef>
                <a:spcPts val="665"/>
              </a:spcBef>
              <a:buClr>
                <a:srgbClr val="B31166"/>
              </a:buClr>
              <a:buSzPct val="78571"/>
              <a:buFont typeface="Courier New"/>
              <a:buChar char="o"/>
              <a:tabLst>
                <a:tab pos="756285" algn="l"/>
                <a:tab pos="756920" algn="l"/>
              </a:tabLst>
            </a:pPr>
            <a:r>
              <a:rPr lang="fr-FR" spc="-5" dirty="0">
                <a:latin typeface="Century Gothic"/>
                <a:cs typeface="Century Gothic"/>
              </a:rPr>
              <a:t>Expose </a:t>
            </a:r>
            <a:r>
              <a:rPr lang="fr-FR" spc="5" dirty="0">
                <a:latin typeface="Century Gothic"/>
                <a:cs typeface="Century Gothic"/>
              </a:rPr>
              <a:t>la </a:t>
            </a:r>
            <a:r>
              <a:rPr lang="fr-FR" spc="-5" dirty="0">
                <a:latin typeface="Century Gothic"/>
                <a:cs typeface="Century Gothic"/>
              </a:rPr>
              <a:t>facette </a:t>
            </a:r>
            <a:r>
              <a:rPr lang="fr-FR" dirty="0">
                <a:latin typeface="Century Gothic"/>
                <a:cs typeface="Century Gothic"/>
              </a:rPr>
              <a:t>service </a:t>
            </a:r>
            <a:r>
              <a:rPr lang="fr-FR" spc="-5" dirty="0">
                <a:latin typeface="Century Gothic"/>
                <a:cs typeface="Century Gothic"/>
              </a:rPr>
              <a:t>proprement</a:t>
            </a:r>
            <a:r>
              <a:rPr lang="fr-FR" spc="-120" dirty="0">
                <a:latin typeface="Century Gothic"/>
                <a:cs typeface="Century Gothic"/>
              </a:rPr>
              <a:t> </a:t>
            </a:r>
            <a:r>
              <a:rPr lang="fr-FR" dirty="0">
                <a:latin typeface="Century Gothic"/>
                <a:cs typeface="Century Gothic"/>
              </a:rPr>
              <a:t>dite</a:t>
            </a:r>
          </a:p>
          <a:p>
            <a:pPr marL="756285" lvl="1" indent="-287020">
              <a:lnSpc>
                <a:spcPct val="150000"/>
              </a:lnSpc>
              <a:spcBef>
                <a:spcPts val="660"/>
              </a:spcBef>
              <a:buClr>
                <a:srgbClr val="B31166"/>
              </a:buClr>
              <a:buSzPct val="78571"/>
              <a:buFont typeface="Courier New"/>
              <a:buChar char="o"/>
              <a:tabLst>
                <a:tab pos="756285" algn="l"/>
                <a:tab pos="756920" algn="l"/>
              </a:tabLst>
            </a:pPr>
            <a:r>
              <a:rPr lang="fr-FR" dirty="0">
                <a:latin typeface="Century Gothic"/>
                <a:cs typeface="Century Gothic"/>
              </a:rPr>
              <a:t>Constituée</a:t>
            </a:r>
            <a:r>
              <a:rPr lang="fr-FR" spc="-40" dirty="0">
                <a:latin typeface="Century Gothic"/>
                <a:cs typeface="Century Gothic"/>
              </a:rPr>
              <a:t> </a:t>
            </a:r>
            <a:r>
              <a:rPr lang="fr-FR" dirty="0">
                <a:latin typeface="Century Gothic"/>
                <a:cs typeface="Century Gothic"/>
              </a:rPr>
              <a:t>:</a:t>
            </a:r>
          </a:p>
          <a:p>
            <a:pPr marL="1155700" lvl="2" indent="-229235">
              <a:lnSpc>
                <a:spcPct val="150000"/>
              </a:lnSpc>
              <a:spcBef>
                <a:spcPts val="720"/>
              </a:spcBef>
              <a:buClr>
                <a:srgbClr val="B31166"/>
              </a:buClr>
              <a:buSzPct val="79166"/>
              <a:buFont typeface="Wingdings"/>
              <a:buChar char=""/>
              <a:tabLst>
                <a:tab pos="1155700" algn="l"/>
                <a:tab pos="1156335" algn="l"/>
              </a:tabLst>
            </a:pPr>
            <a:r>
              <a:rPr lang="fr-FR" spc="-5" dirty="0">
                <a:latin typeface="Century Gothic"/>
                <a:cs typeface="Century Gothic"/>
              </a:rPr>
              <a:t>d’un </a:t>
            </a:r>
            <a:r>
              <a:rPr lang="fr-FR" dirty="0">
                <a:latin typeface="Century Gothic"/>
                <a:cs typeface="Century Gothic"/>
              </a:rPr>
              <a:t>ensemble </a:t>
            </a:r>
            <a:r>
              <a:rPr lang="fr-FR" spc="-10" dirty="0">
                <a:latin typeface="Century Gothic"/>
                <a:cs typeface="Century Gothic"/>
              </a:rPr>
              <a:t>d’opérations </a:t>
            </a:r>
            <a:r>
              <a:rPr lang="fr-FR" dirty="0">
                <a:latin typeface="Century Gothic"/>
                <a:cs typeface="Century Gothic"/>
              </a:rPr>
              <a:t>de </a:t>
            </a:r>
            <a:r>
              <a:rPr lang="fr-FR" spc="-5" dirty="0">
                <a:latin typeface="Century Gothic"/>
                <a:cs typeface="Century Gothic"/>
              </a:rPr>
              <a:t>service regroupées </a:t>
            </a:r>
            <a:r>
              <a:rPr lang="fr-FR" dirty="0">
                <a:latin typeface="Century Gothic"/>
                <a:cs typeface="Century Gothic"/>
              </a:rPr>
              <a:t>en</a:t>
            </a:r>
            <a:r>
              <a:rPr lang="fr-FR" spc="15" dirty="0">
                <a:latin typeface="Century Gothic"/>
                <a:cs typeface="Century Gothic"/>
              </a:rPr>
              <a:t> </a:t>
            </a:r>
            <a:r>
              <a:rPr lang="fr-FR" spc="-5" dirty="0">
                <a:latin typeface="Century Gothic"/>
                <a:cs typeface="Century Gothic"/>
              </a:rPr>
              <a:t>interfaces</a:t>
            </a:r>
            <a:endParaRPr lang="fr-FR" dirty="0">
              <a:latin typeface="Century Gothic"/>
              <a:cs typeface="Century Gothic"/>
            </a:endParaRPr>
          </a:p>
          <a:p>
            <a:pPr marL="1155700" marR="5080" lvl="2" indent="-229235">
              <a:lnSpc>
                <a:spcPct val="150000"/>
              </a:lnSpc>
              <a:spcBef>
                <a:spcPts val="994"/>
              </a:spcBef>
              <a:buClr>
                <a:srgbClr val="B31166"/>
              </a:buClr>
              <a:buSzPct val="79166"/>
              <a:buFont typeface="Wingdings"/>
              <a:buChar char=""/>
              <a:tabLst>
                <a:tab pos="1155700" algn="l"/>
                <a:tab pos="1156335" algn="l"/>
              </a:tabLst>
            </a:pPr>
            <a:r>
              <a:rPr lang="fr-FR" dirty="0">
                <a:latin typeface="Century Gothic"/>
                <a:cs typeface="Century Gothic"/>
              </a:rPr>
              <a:t>appareillage </a:t>
            </a:r>
            <a:r>
              <a:rPr lang="fr-FR" spc="-5" dirty="0">
                <a:latin typeface="Century Gothic"/>
                <a:cs typeface="Century Gothic"/>
              </a:rPr>
              <a:t>pour </a:t>
            </a:r>
            <a:r>
              <a:rPr lang="fr-FR" spc="5" dirty="0">
                <a:latin typeface="Century Gothic"/>
                <a:cs typeface="Century Gothic"/>
              </a:rPr>
              <a:t>les </a:t>
            </a:r>
            <a:r>
              <a:rPr lang="fr-FR" spc="-5" dirty="0">
                <a:latin typeface="Century Gothic"/>
                <a:cs typeface="Century Gothic"/>
              </a:rPr>
              <a:t>utiliser </a:t>
            </a:r>
            <a:r>
              <a:rPr lang="fr-FR" spc="-15" dirty="0">
                <a:latin typeface="Century Gothic"/>
                <a:cs typeface="Century Gothic"/>
              </a:rPr>
              <a:t>(types </a:t>
            </a:r>
            <a:r>
              <a:rPr lang="fr-FR" dirty="0">
                <a:latin typeface="Century Gothic"/>
                <a:cs typeface="Century Gothic"/>
              </a:rPr>
              <a:t>de </a:t>
            </a:r>
            <a:r>
              <a:rPr lang="fr-FR" spc="-5" dirty="0">
                <a:latin typeface="Century Gothic"/>
                <a:cs typeface="Century Gothic"/>
              </a:rPr>
              <a:t>données échangées, contrat </a:t>
            </a:r>
            <a:r>
              <a:rPr lang="fr-FR" dirty="0">
                <a:latin typeface="Century Gothic"/>
                <a:cs typeface="Century Gothic"/>
              </a:rPr>
              <a:t>de  </a:t>
            </a:r>
            <a:r>
              <a:rPr lang="fr-FR" spc="-5" dirty="0">
                <a:latin typeface="Century Gothic"/>
                <a:cs typeface="Century Gothic"/>
              </a:rPr>
              <a:t>service,</a:t>
            </a:r>
            <a:r>
              <a:rPr lang="fr-FR" spc="-15" dirty="0">
                <a:latin typeface="Century Gothic"/>
                <a:cs typeface="Century Gothic"/>
              </a:rPr>
              <a:t> </a:t>
            </a:r>
            <a:r>
              <a:rPr lang="fr-FR" spc="-10" dirty="0">
                <a:latin typeface="Century Gothic"/>
                <a:cs typeface="Century Gothic"/>
              </a:rPr>
              <a:t>propriétés…)</a:t>
            </a:r>
            <a:endParaRPr lang="fr-FR" dirty="0">
              <a:latin typeface="Century Gothic"/>
              <a:cs typeface="Century Gothic"/>
            </a:endParaRPr>
          </a:p>
          <a:p>
            <a:pPr marL="756285" lvl="1" indent="-287020">
              <a:lnSpc>
                <a:spcPct val="150000"/>
              </a:lnSpc>
              <a:spcBef>
                <a:spcPts val="665"/>
              </a:spcBef>
              <a:buClr>
                <a:srgbClr val="B31166"/>
              </a:buClr>
              <a:buSzPct val="78571"/>
              <a:buFont typeface="Courier New"/>
              <a:buChar char="o"/>
              <a:tabLst>
                <a:tab pos="756285" algn="l"/>
                <a:tab pos="756920" algn="l"/>
              </a:tabLst>
            </a:pPr>
            <a:r>
              <a:rPr lang="fr-FR" spc="-5" dirty="0">
                <a:latin typeface="Century Gothic"/>
                <a:cs typeface="Century Gothic"/>
              </a:rPr>
              <a:t>Décrite par un </a:t>
            </a:r>
            <a:r>
              <a:rPr lang="fr-FR" dirty="0">
                <a:latin typeface="Century Gothic"/>
                <a:cs typeface="Century Gothic"/>
              </a:rPr>
              <a:t>fichier </a:t>
            </a:r>
            <a:r>
              <a:rPr lang="fr-FR" spc="-5" dirty="0">
                <a:latin typeface="Century Gothic"/>
                <a:cs typeface="Century Gothic"/>
              </a:rPr>
              <a:t>WSDL </a:t>
            </a:r>
            <a:r>
              <a:rPr lang="fr-FR" dirty="0">
                <a:latin typeface="Century Gothic"/>
                <a:cs typeface="Century Gothic"/>
              </a:rPr>
              <a:t>ou</a:t>
            </a:r>
            <a:r>
              <a:rPr lang="fr-FR" spc="-70" dirty="0">
                <a:latin typeface="Century Gothic"/>
                <a:cs typeface="Century Gothic"/>
              </a:rPr>
              <a:t> </a:t>
            </a:r>
            <a:r>
              <a:rPr lang="fr-FR" dirty="0">
                <a:latin typeface="Century Gothic"/>
                <a:cs typeface="Century Gothic"/>
              </a:rPr>
              <a:t>équivalent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B02D20-3259-473F-BDBE-8CCD88A80189}"/>
              </a:ext>
            </a:extLst>
          </p:cNvPr>
          <p:cNvSpPr/>
          <p:nvPr/>
        </p:nvSpPr>
        <p:spPr>
          <a:xfrm>
            <a:off x="7200900" y="1853248"/>
            <a:ext cx="4762500" cy="243300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91366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5CEE18-4003-49C2-9300-2313C834B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Composant de service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3829B6E-437A-4F77-8143-30B7D2242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02111984F565}" type="slidenum">
              <a:rPr lang="fr-FR" noProof="0" smtClean="0"/>
              <a:t>8</a:t>
            </a:fld>
            <a:endParaRPr lang="fr-FR" noProof="0"/>
          </a:p>
        </p:txBody>
      </p:sp>
      <p:sp>
        <p:nvSpPr>
          <p:cNvPr id="5" name="object 19">
            <a:extLst>
              <a:ext uri="{FF2B5EF4-FFF2-40B4-BE49-F238E27FC236}">
                <a16:creationId xmlns:a16="http://schemas.microsoft.com/office/drawing/2014/main" id="{9CF32A2C-92B6-4B19-9E4F-9A48DB39AC25}"/>
              </a:ext>
            </a:extLst>
          </p:cNvPr>
          <p:cNvSpPr/>
          <p:nvPr/>
        </p:nvSpPr>
        <p:spPr>
          <a:xfrm>
            <a:off x="7200900" y="1853248"/>
            <a:ext cx="4552948" cy="4709023"/>
          </a:xfrm>
          <a:prstGeom prst="rect">
            <a:avLst/>
          </a:prstGeom>
          <a:blipFill>
            <a:blip r:embed="rId2" cstate="print"/>
            <a:stretch>
              <a:fillRect l="-7482" r="1"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B02D20-3259-473F-BDBE-8CCD88A80189}"/>
              </a:ext>
            </a:extLst>
          </p:cNvPr>
          <p:cNvSpPr/>
          <p:nvPr/>
        </p:nvSpPr>
        <p:spPr>
          <a:xfrm>
            <a:off x="7200900" y="1853248"/>
            <a:ext cx="4762500" cy="243300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B5E461DB-5648-443E-B09A-05B4AAF089E7}"/>
              </a:ext>
            </a:extLst>
          </p:cNvPr>
          <p:cNvSpPr txBox="1"/>
          <p:nvPr/>
        </p:nvSpPr>
        <p:spPr>
          <a:xfrm>
            <a:off x="438152" y="2327148"/>
            <a:ext cx="6357503" cy="37612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99085" indent="-287020">
              <a:lnSpc>
                <a:spcPct val="150000"/>
              </a:lnSpc>
              <a:spcBef>
                <a:spcPts val="665"/>
              </a:spcBef>
              <a:buClr>
                <a:srgbClr val="B31166"/>
              </a:buClr>
              <a:buSzPct val="78571"/>
              <a:buFont typeface="Wingdings" panose="05000000000000000000" pitchFamily="2" charset="2"/>
              <a:buChar char="Ø"/>
              <a:tabLst>
                <a:tab pos="756285" algn="l"/>
                <a:tab pos="756920" algn="l"/>
              </a:tabLst>
            </a:pPr>
            <a:r>
              <a:rPr lang="fr-FR" dirty="0">
                <a:latin typeface="Century Gothic"/>
                <a:cs typeface="Century Gothic"/>
              </a:rPr>
              <a:t>La </a:t>
            </a:r>
            <a:r>
              <a:rPr lang="fr-FR" spc="5" dirty="0">
                <a:latin typeface="Century Gothic"/>
                <a:cs typeface="Century Gothic"/>
              </a:rPr>
              <a:t>vue inte</a:t>
            </a:r>
            <a:r>
              <a:rPr lang="fr-FR" dirty="0">
                <a:latin typeface="Century Gothic"/>
                <a:cs typeface="Century Gothic"/>
              </a:rPr>
              <a:t>rne </a:t>
            </a:r>
            <a:r>
              <a:rPr lang="fr-FR" spc="-55" dirty="0">
                <a:latin typeface="Century Gothic"/>
                <a:cs typeface="Century Gothic"/>
              </a:rPr>
              <a:t> </a:t>
            </a:r>
            <a:r>
              <a:rPr lang="fr-FR" dirty="0">
                <a:latin typeface="Century Gothic"/>
                <a:cs typeface="Century Gothic"/>
              </a:rPr>
              <a:t>:</a:t>
            </a:r>
          </a:p>
          <a:p>
            <a:pPr marL="469265" lvl="1">
              <a:lnSpc>
                <a:spcPct val="150000"/>
              </a:lnSpc>
              <a:spcBef>
                <a:spcPts val="665"/>
              </a:spcBef>
              <a:buClr>
                <a:srgbClr val="B31166"/>
              </a:buClr>
              <a:buSzPct val="78571"/>
              <a:tabLst>
                <a:tab pos="756285" algn="l"/>
                <a:tab pos="756920" algn="l"/>
              </a:tabLst>
            </a:pPr>
            <a:endParaRPr lang="fr-FR" sz="1800" dirty="0">
              <a:latin typeface="Century Gothic"/>
              <a:cs typeface="Century Gothic"/>
            </a:endParaRPr>
          </a:p>
          <a:p>
            <a:pPr marL="756285" lvl="1" indent="-287020">
              <a:lnSpc>
                <a:spcPct val="150000"/>
              </a:lnSpc>
              <a:spcBef>
                <a:spcPts val="665"/>
              </a:spcBef>
              <a:buClr>
                <a:srgbClr val="B31166"/>
              </a:buClr>
              <a:buSzPct val="78571"/>
              <a:buFont typeface="Courier New"/>
              <a:buChar char="o"/>
              <a:tabLst>
                <a:tab pos="756285" algn="l"/>
                <a:tab pos="756920" algn="l"/>
              </a:tabLst>
            </a:pPr>
            <a:r>
              <a:rPr lang="fr-FR" sz="1800" dirty="0">
                <a:latin typeface="Century Gothic"/>
                <a:cs typeface="Century Gothic"/>
              </a:rPr>
              <a:t>Décrit </a:t>
            </a:r>
            <a:r>
              <a:rPr lang="fr-FR" sz="1800" spc="5" dirty="0">
                <a:latin typeface="Century Gothic"/>
                <a:cs typeface="Century Gothic"/>
              </a:rPr>
              <a:t>le </a:t>
            </a:r>
            <a:r>
              <a:rPr lang="fr-FR" sz="1800" spc="-5" dirty="0">
                <a:latin typeface="Century Gothic"/>
                <a:cs typeface="Century Gothic"/>
              </a:rPr>
              <a:t>contenu </a:t>
            </a:r>
            <a:r>
              <a:rPr lang="fr-FR" sz="1800" dirty="0">
                <a:latin typeface="Century Gothic"/>
                <a:cs typeface="Century Gothic"/>
              </a:rPr>
              <a:t>du</a:t>
            </a:r>
            <a:r>
              <a:rPr lang="fr-FR" sz="1800" spc="-105" dirty="0">
                <a:latin typeface="Century Gothic"/>
                <a:cs typeface="Century Gothic"/>
              </a:rPr>
              <a:t> </a:t>
            </a:r>
            <a:r>
              <a:rPr lang="fr-FR" sz="1800" spc="-5" dirty="0">
                <a:latin typeface="Century Gothic"/>
                <a:cs typeface="Century Gothic"/>
              </a:rPr>
              <a:t>composant</a:t>
            </a:r>
            <a:endParaRPr lang="fr-FR" sz="1800" dirty="0">
              <a:latin typeface="Century Gothic"/>
              <a:cs typeface="Century Gothic"/>
            </a:endParaRPr>
          </a:p>
          <a:p>
            <a:pPr marL="756285" lvl="1" indent="-287020">
              <a:lnSpc>
                <a:spcPct val="150000"/>
              </a:lnSpc>
              <a:spcBef>
                <a:spcPts val="660"/>
              </a:spcBef>
              <a:buClr>
                <a:srgbClr val="B31166"/>
              </a:buClr>
              <a:buSzPct val="78571"/>
              <a:buFont typeface="Courier New"/>
              <a:buChar char="o"/>
              <a:tabLst>
                <a:tab pos="756285" algn="l"/>
                <a:tab pos="756920" algn="l"/>
              </a:tabLst>
            </a:pPr>
            <a:r>
              <a:rPr lang="fr-FR" sz="1800" dirty="0">
                <a:latin typeface="Century Gothic"/>
                <a:cs typeface="Century Gothic"/>
              </a:rPr>
              <a:t>Masquée </a:t>
            </a:r>
            <a:r>
              <a:rPr lang="fr-FR" sz="1800" spc="-5" dirty="0">
                <a:latin typeface="Century Gothic"/>
                <a:cs typeface="Century Gothic"/>
              </a:rPr>
              <a:t>aux </a:t>
            </a:r>
            <a:r>
              <a:rPr lang="fr-FR" sz="1800" dirty="0">
                <a:latin typeface="Century Gothic"/>
                <a:cs typeface="Century Gothic"/>
              </a:rPr>
              <a:t>consommateurs du</a:t>
            </a:r>
            <a:r>
              <a:rPr lang="fr-FR" sz="1800" spc="-90" dirty="0">
                <a:latin typeface="Century Gothic"/>
                <a:cs typeface="Century Gothic"/>
              </a:rPr>
              <a:t> </a:t>
            </a:r>
            <a:r>
              <a:rPr lang="fr-FR" sz="1800" spc="-5" dirty="0">
                <a:latin typeface="Century Gothic"/>
                <a:cs typeface="Century Gothic"/>
              </a:rPr>
              <a:t>composant</a:t>
            </a:r>
            <a:endParaRPr lang="fr-FR" sz="1800" dirty="0">
              <a:latin typeface="Century Gothic"/>
              <a:cs typeface="Century Gothic"/>
            </a:endParaRPr>
          </a:p>
          <a:p>
            <a:pPr marL="756285" marR="92075" lvl="1" indent="-287020">
              <a:lnSpc>
                <a:spcPct val="150000"/>
              </a:lnSpc>
              <a:spcBef>
                <a:spcPts val="1010"/>
              </a:spcBef>
              <a:buClr>
                <a:srgbClr val="B31166"/>
              </a:buClr>
              <a:buSzPct val="78571"/>
              <a:buFont typeface="Courier New"/>
              <a:buChar char="o"/>
              <a:tabLst>
                <a:tab pos="756285" algn="l"/>
                <a:tab pos="756920" algn="l"/>
              </a:tabLst>
            </a:pPr>
            <a:r>
              <a:rPr lang="fr-FR" sz="1800" dirty="0">
                <a:latin typeface="Century Gothic"/>
                <a:cs typeface="Century Gothic"/>
              </a:rPr>
              <a:t>Contient </a:t>
            </a:r>
            <a:r>
              <a:rPr lang="fr-FR" sz="1800" spc="-5" dirty="0">
                <a:latin typeface="Century Gothic"/>
                <a:cs typeface="Century Gothic"/>
              </a:rPr>
              <a:t>des </a:t>
            </a:r>
            <a:r>
              <a:rPr lang="fr-FR" sz="1800" dirty="0">
                <a:latin typeface="Century Gothic"/>
                <a:cs typeface="Century Gothic"/>
              </a:rPr>
              <a:t>informations relatives à </a:t>
            </a:r>
            <a:r>
              <a:rPr lang="fr-FR" sz="1800" spc="5" dirty="0">
                <a:latin typeface="Century Gothic"/>
                <a:cs typeface="Century Gothic"/>
              </a:rPr>
              <a:t>la </a:t>
            </a:r>
            <a:r>
              <a:rPr lang="fr-FR" sz="1800" dirty="0">
                <a:latin typeface="Century Gothic"/>
                <a:cs typeface="Century Gothic"/>
              </a:rPr>
              <a:t>logique interne </a:t>
            </a:r>
            <a:r>
              <a:rPr lang="fr-FR" sz="1800" spc="-5" dirty="0">
                <a:latin typeface="Century Gothic"/>
                <a:cs typeface="Century Gothic"/>
              </a:rPr>
              <a:t>(détail</a:t>
            </a:r>
            <a:r>
              <a:rPr lang="fr-FR" sz="1800" spc="-245" dirty="0">
                <a:latin typeface="Century Gothic"/>
                <a:cs typeface="Century Gothic"/>
              </a:rPr>
              <a:t> </a:t>
            </a:r>
            <a:r>
              <a:rPr lang="fr-FR" sz="1800" spc="-5" dirty="0">
                <a:latin typeface="Century Gothic"/>
                <a:cs typeface="Century Gothic"/>
              </a:rPr>
              <a:t>de  </a:t>
            </a:r>
            <a:r>
              <a:rPr lang="fr-FR" sz="1800" dirty="0">
                <a:latin typeface="Century Gothic"/>
                <a:cs typeface="Century Gothic"/>
              </a:rPr>
              <a:t>traitement ou </a:t>
            </a:r>
            <a:r>
              <a:rPr lang="fr-FR" sz="1800" spc="-5" dirty="0">
                <a:latin typeface="Century Gothic"/>
                <a:cs typeface="Century Gothic"/>
              </a:rPr>
              <a:t>bases </a:t>
            </a:r>
            <a:r>
              <a:rPr lang="fr-FR" sz="1800" dirty="0">
                <a:latin typeface="Century Gothic"/>
                <a:cs typeface="Century Gothic"/>
              </a:rPr>
              <a:t>de </a:t>
            </a:r>
            <a:r>
              <a:rPr lang="fr-FR" sz="1800" spc="-5" dirty="0">
                <a:latin typeface="Century Gothic"/>
                <a:cs typeface="Century Gothic"/>
              </a:rPr>
              <a:t>données) </a:t>
            </a:r>
            <a:r>
              <a:rPr lang="fr-FR" sz="1800" dirty="0">
                <a:latin typeface="Century Gothic"/>
                <a:cs typeface="Century Gothic"/>
              </a:rPr>
              <a:t>+ références vers </a:t>
            </a:r>
            <a:r>
              <a:rPr lang="fr-FR" sz="1800" spc="5" dirty="0">
                <a:latin typeface="Century Gothic"/>
                <a:cs typeface="Century Gothic"/>
              </a:rPr>
              <a:t>les </a:t>
            </a:r>
            <a:r>
              <a:rPr lang="fr-FR" sz="1800" dirty="0">
                <a:latin typeface="Century Gothic"/>
                <a:cs typeface="Century Gothic"/>
              </a:rPr>
              <a:t>services  utilisés </a:t>
            </a:r>
            <a:r>
              <a:rPr lang="fr-FR" sz="1800" spc="-5" dirty="0">
                <a:latin typeface="Century Gothic"/>
                <a:cs typeface="Century Gothic"/>
              </a:rPr>
              <a:t>par </a:t>
            </a:r>
            <a:r>
              <a:rPr lang="fr-FR" sz="1800" spc="5" dirty="0">
                <a:latin typeface="Century Gothic"/>
                <a:cs typeface="Century Gothic"/>
              </a:rPr>
              <a:t>le</a:t>
            </a:r>
            <a:r>
              <a:rPr lang="fr-FR" sz="1800" spc="-75" dirty="0">
                <a:latin typeface="Century Gothic"/>
                <a:cs typeface="Century Gothic"/>
              </a:rPr>
              <a:t> </a:t>
            </a:r>
            <a:r>
              <a:rPr lang="fr-FR" sz="1800" spc="-5" dirty="0">
                <a:latin typeface="Century Gothic"/>
                <a:cs typeface="Century Gothic"/>
              </a:rPr>
              <a:t>composant</a:t>
            </a:r>
            <a:endParaRPr lang="fr-FR" sz="1800" dirty="0"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321081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0.09908 L 2.5E-6 0.3490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5CEE18-4003-49C2-9300-2313C834B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524" y="363151"/>
            <a:ext cx="9706429" cy="1400530"/>
          </a:xfrm>
        </p:spPr>
        <p:txBody>
          <a:bodyPr/>
          <a:lstStyle/>
          <a:p>
            <a:r>
              <a:rPr lang="fr-FR" dirty="0"/>
              <a:t>ESB : Enterprise Service Bus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3829B6E-437A-4F77-8143-30B7D2242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02111984F565}" type="slidenum">
              <a:rPr lang="fr-FR" noProof="0" smtClean="0"/>
              <a:t>9</a:t>
            </a:fld>
            <a:endParaRPr lang="fr-FR" noProof="0"/>
          </a:p>
        </p:txBody>
      </p:sp>
      <p:sp>
        <p:nvSpPr>
          <p:cNvPr id="7" name="object 19">
            <a:extLst>
              <a:ext uri="{FF2B5EF4-FFF2-40B4-BE49-F238E27FC236}">
                <a16:creationId xmlns:a16="http://schemas.microsoft.com/office/drawing/2014/main" id="{5A5A940B-25AD-4211-8198-CF39EABDAC64}"/>
              </a:ext>
            </a:extLst>
          </p:cNvPr>
          <p:cNvSpPr/>
          <p:nvPr/>
        </p:nvSpPr>
        <p:spPr>
          <a:xfrm>
            <a:off x="7647708" y="2114896"/>
            <a:ext cx="4544291" cy="47015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17">
            <a:extLst>
              <a:ext uri="{FF2B5EF4-FFF2-40B4-BE49-F238E27FC236}">
                <a16:creationId xmlns:a16="http://schemas.microsoft.com/office/drawing/2014/main" id="{0CD20897-3477-4F22-BA2F-DDF7B4B4A4C6}"/>
              </a:ext>
            </a:extLst>
          </p:cNvPr>
          <p:cNvSpPr txBox="1"/>
          <p:nvPr/>
        </p:nvSpPr>
        <p:spPr>
          <a:xfrm>
            <a:off x="224820" y="2033847"/>
            <a:ext cx="7796962" cy="3915110"/>
          </a:xfrm>
          <a:prstGeom prst="rect">
            <a:avLst/>
          </a:prstGeom>
        </p:spPr>
        <p:txBody>
          <a:bodyPr vert="horz" wrap="square" lIns="0" tIns="129539" rIns="0" bIns="0" rtlCol="0">
            <a:spAutoFit/>
          </a:bodyPr>
          <a:lstStyle/>
          <a:p>
            <a:pPr marL="355600" indent="-342900">
              <a:lnSpc>
                <a:spcPct val="150000"/>
              </a:lnSpc>
              <a:spcBef>
                <a:spcPts val="1019"/>
              </a:spcBef>
              <a:buClr>
                <a:srgbClr val="B31166"/>
              </a:buClr>
              <a:buSzPct val="80555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pc="-5" dirty="0">
                <a:latin typeface="Century Gothic"/>
                <a:cs typeface="Century Gothic"/>
              </a:rPr>
              <a:t>Présence de </a:t>
            </a:r>
            <a:r>
              <a:rPr dirty="0">
                <a:latin typeface="Century Gothic"/>
                <a:cs typeface="Century Gothic"/>
              </a:rPr>
              <a:t>plusieurs </a:t>
            </a:r>
            <a:r>
              <a:rPr i="1" spc="-5" dirty="0">
                <a:latin typeface="Century Gothic"/>
                <a:cs typeface="Century Gothic"/>
              </a:rPr>
              <a:t>participants </a:t>
            </a:r>
            <a:r>
              <a:rPr spc="-5" dirty="0">
                <a:latin typeface="Century Gothic"/>
                <a:cs typeface="Century Gothic"/>
              </a:rPr>
              <a:t>sous forme </a:t>
            </a:r>
            <a:r>
              <a:rPr dirty="0">
                <a:latin typeface="Century Gothic"/>
                <a:cs typeface="Century Gothic"/>
              </a:rPr>
              <a:t>de</a:t>
            </a:r>
            <a:r>
              <a:rPr spc="45" dirty="0">
                <a:latin typeface="Century Gothic"/>
                <a:cs typeface="Century Gothic"/>
              </a:rPr>
              <a:t> </a:t>
            </a:r>
            <a:r>
              <a:rPr dirty="0">
                <a:latin typeface="Century Gothic"/>
                <a:cs typeface="Century Gothic"/>
              </a:rPr>
              <a:t>:</a:t>
            </a:r>
          </a:p>
          <a:p>
            <a:pPr marL="756285" marR="562610" lvl="1" indent="-287020">
              <a:lnSpc>
                <a:spcPct val="150000"/>
              </a:lnSpc>
              <a:spcBef>
                <a:spcPts val="1035"/>
              </a:spcBef>
              <a:buClr>
                <a:srgbClr val="B31166"/>
              </a:buClr>
              <a:buSzPct val="78125"/>
              <a:buFont typeface="Courier New"/>
              <a:buChar char="o"/>
              <a:tabLst>
                <a:tab pos="756285" algn="l"/>
                <a:tab pos="756920" algn="l"/>
              </a:tabLst>
            </a:pPr>
            <a:r>
              <a:rPr i="1" spc="-5" dirty="0">
                <a:latin typeface="Century Gothic"/>
                <a:cs typeface="Century Gothic"/>
              </a:rPr>
              <a:t>Fournisseurs </a:t>
            </a:r>
            <a:r>
              <a:rPr i="1" spc="-10" dirty="0">
                <a:latin typeface="Century Gothic"/>
                <a:cs typeface="Century Gothic"/>
              </a:rPr>
              <a:t>de </a:t>
            </a:r>
            <a:r>
              <a:rPr i="1" spc="-5" dirty="0">
                <a:latin typeface="Century Gothic"/>
                <a:cs typeface="Century Gothic"/>
              </a:rPr>
              <a:t>service </a:t>
            </a:r>
            <a:r>
              <a:rPr spc="-5" dirty="0">
                <a:latin typeface="Century Gothic"/>
                <a:cs typeface="Century Gothic"/>
              </a:rPr>
              <a:t>: composants </a:t>
            </a:r>
            <a:r>
              <a:rPr spc="-10" dirty="0">
                <a:latin typeface="Century Gothic"/>
                <a:cs typeface="Century Gothic"/>
              </a:rPr>
              <a:t>de </a:t>
            </a:r>
            <a:r>
              <a:rPr spc="-5" dirty="0">
                <a:latin typeface="Century Gothic"/>
                <a:cs typeface="Century Gothic"/>
              </a:rPr>
              <a:t>service</a:t>
            </a:r>
            <a:r>
              <a:rPr lang="fr-FR" spc="-5" dirty="0">
                <a:latin typeface="Century Gothic"/>
                <a:cs typeface="Century Gothic"/>
              </a:rPr>
              <a:t>:</a:t>
            </a:r>
          </a:p>
          <a:p>
            <a:pPr marL="1213485" marR="562610" lvl="2" indent="-287020">
              <a:lnSpc>
                <a:spcPct val="150000"/>
              </a:lnSpc>
              <a:spcBef>
                <a:spcPts val="1035"/>
              </a:spcBef>
              <a:buClr>
                <a:srgbClr val="B31166"/>
              </a:buClr>
              <a:buSzPct val="78125"/>
              <a:buFont typeface="Courier New"/>
              <a:buChar char="o"/>
              <a:tabLst>
                <a:tab pos="756285" algn="l"/>
                <a:tab pos="756920" algn="l"/>
              </a:tabLst>
            </a:pPr>
            <a:r>
              <a:rPr spc="-5" dirty="0" err="1">
                <a:latin typeface="Century Gothic"/>
                <a:cs typeface="Century Gothic"/>
              </a:rPr>
              <a:t>Composants</a:t>
            </a:r>
            <a:r>
              <a:rPr spc="-5" dirty="0">
                <a:latin typeface="Century Gothic"/>
                <a:cs typeface="Century Gothic"/>
              </a:rPr>
              <a:t> qui prennent </a:t>
            </a:r>
            <a:r>
              <a:rPr dirty="0">
                <a:latin typeface="Century Gothic"/>
                <a:cs typeface="Century Gothic"/>
              </a:rPr>
              <a:t>en charge </a:t>
            </a:r>
            <a:r>
              <a:rPr spc="-5" dirty="0">
                <a:latin typeface="Century Gothic"/>
                <a:cs typeface="Century Gothic"/>
              </a:rPr>
              <a:t>l’implémentation des  </a:t>
            </a:r>
            <a:r>
              <a:rPr dirty="0">
                <a:latin typeface="Century Gothic"/>
                <a:cs typeface="Century Gothic"/>
              </a:rPr>
              <a:t>services</a:t>
            </a:r>
          </a:p>
          <a:p>
            <a:pPr marL="1155700" marR="501015" lvl="2" indent="-229235">
              <a:lnSpc>
                <a:spcPct val="150000"/>
              </a:lnSpc>
              <a:spcBef>
                <a:spcPts val="1000"/>
              </a:spcBef>
              <a:buClr>
                <a:srgbClr val="B31166"/>
              </a:buClr>
              <a:buSzPct val="78571"/>
              <a:buFont typeface="Wingdings"/>
              <a:buChar char=""/>
              <a:tabLst>
                <a:tab pos="1155700" algn="l"/>
                <a:tab pos="1156335" algn="l"/>
              </a:tabLst>
            </a:pPr>
            <a:r>
              <a:rPr spc="-5" dirty="0">
                <a:latin typeface="Century Gothic"/>
                <a:cs typeface="Century Gothic"/>
              </a:rPr>
              <a:t>Composants qui </a:t>
            </a:r>
            <a:r>
              <a:rPr dirty="0">
                <a:latin typeface="Century Gothic"/>
                <a:cs typeface="Century Gothic"/>
              </a:rPr>
              <a:t>délèguent son </a:t>
            </a:r>
            <a:r>
              <a:rPr spc="-5" dirty="0">
                <a:latin typeface="Century Gothic"/>
                <a:cs typeface="Century Gothic"/>
              </a:rPr>
              <a:t>implémentation </a:t>
            </a:r>
            <a:r>
              <a:rPr dirty="0">
                <a:latin typeface="Century Gothic"/>
                <a:cs typeface="Century Gothic"/>
              </a:rPr>
              <a:t>à un</a:t>
            </a:r>
            <a:r>
              <a:rPr spc="-110" dirty="0">
                <a:latin typeface="Century Gothic"/>
                <a:cs typeface="Century Gothic"/>
              </a:rPr>
              <a:t> </a:t>
            </a:r>
            <a:r>
              <a:rPr dirty="0">
                <a:latin typeface="Century Gothic"/>
                <a:cs typeface="Century Gothic"/>
              </a:rPr>
              <a:t>tiers  (mainframe, </a:t>
            </a:r>
            <a:r>
              <a:rPr spc="-5" dirty="0">
                <a:latin typeface="Century Gothic"/>
                <a:cs typeface="Century Gothic"/>
              </a:rPr>
              <a:t>ERP, application</a:t>
            </a:r>
            <a:r>
              <a:rPr spc="-90" dirty="0">
                <a:latin typeface="Century Gothic"/>
                <a:cs typeface="Century Gothic"/>
              </a:rPr>
              <a:t> </a:t>
            </a:r>
            <a:r>
              <a:rPr spc="-5" dirty="0">
                <a:latin typeface="Century Gothic"/>
                <a:cs typeface="Century Gothic"/>
              </a:rPr>
              <a:t>existante)</a:t>
            </a:r>
            <a:endParaRPr dirty="0">
              <a:latin typeface="Century Gothic"/>
              <a:cs typeface="Century Gothic"/>
            </a:endParaRPr>
          </a:p>
          <a:p>
            <a:pPr marL="756285" marR="399415" lvl="1" indent="-287020">
              <a:lnSpc>
                <a:spcPct val="150000"/>
              </a:lnSpc>
              <a:spcBef>
                <a:spcPts val="1005"/>
              </a:spcBef>
              <a:buClr>
                <a:srgbClr val="B31166"/>
              </a:buClr>
              <a:buSzPct val="78125"/>
              <a:buFont typeface="Courier New"/>
              <a:buChar char="o"/>
              <a:tabLst>
                <a:tab pos="756285" algn="l"/>
                <a:tab pos="756920" algn="l"/>
              </a:tabLst>
            </a:pPr>
            <a:r>
              <a:rPr i="1" spc="-5" dirty="0">
                <a:latin typeface="Century Gothic"/>
                <a:cs typeface="Century Gothic"/>
              </a:rPr>
              <a:t>Consommateurs </a:t>
            </a:r>
            <a:r>
              <a:rPr i="1" spc="-10" dirty="0">
                <a:latin typeface="Century Gothic"/>
                <a:cs typeface="Century Gothic"/>
              </a:rPr>
              <a:t>de </a:t>
            </a:r>
            <a:r>
              <a:rPr i="1" spc="-5" dirty="0">
                <a:latin typeface="Century Gothic"/>
                <a:cs typeface="Century Gothic"/>
              </a:rPr>
              <a:t>service </a:t>
            </a:r>
            <a:r>
              <a:rPr spc="-5" dirty="0">
                <a:latin typeface="Century Gothic"/>
                <a:cs typeface="Century Gothic"/>
              </a:rPr>
              <a:t>: applications, progiciels ou  </a:t>
            </a:r>
            <a:r>
              <a:rPr spc="-10" dirty="0">
                <a:latin typeface="Century Gothic"/>
                <a:cs typeface="Century Gothic"/>
              </a:rPr>
              <a:t>autres </a:t>
            </a:r>
            <a:r>
              <a:rPr spc="-5" dirty="0">
                <a:latin typeface="Century Gothic"/>
                <a:cs typeface="Century Gothic"/>
              </a:rPr>
              <a:t>composants </a:t>
            </a:r>
            <a:r>
              <a:rPr spc="-10" dirty="0">
                <a:latin typeface="Century Gothic"/>
                <a:cs typeface="Century Gothic"/>
              </a:rPr>
              <a:t>de</a:t>
            </a:r>
            <a:r>
              <a:rPr spc="40" dirty="0">
                <a:latin typeface="Century Gothic"/>
                <a:cs typeface="Century Gothic"/>
              </a:rPr>
              <a:t> </a:t>
            </a:r>
            <a:r>
              <a:rPr dirty="0">
                <a:latin typeface="Century Gothic"/>
                <a:cs typeface="Century Gothic"/>
              </a:rPr>
              <a:t>service</a:t>
            </a:r>
            <a:endParaRPr lang="fr-FR" dirty="0"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6513106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Bleu 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0521247_TF78884036_Win32" id="{29225F35-83AB-4115-9799-26AF7E83A971}" vid="{09BDAAA7-7644-418F-9AA5-8E5C2FFE2643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643F3CEBBA40D48BF6992097C1943B1" ma:contentTypeVersion="0" ma:contentTypeDescription="Create a new document." ma:contentTypeScope="" ma:versionID="1d12a3e79f28d2022d8c54cd1fedff7d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31d5eec3c12ee2e8127422d567928fa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869ACA9-5296-405F-A212-8C3AAD17D495}"/>
</file>

<file path=customXml/itemProps2.xml><?xml version="1.0" encoding="utf-8"?>
<ds:datastoreItem xmlns:ds="http://schemas.openxmlformats.org/officeDocument/2006/customXml" ds:itemID="{048C88F1-1664-415F-AFCE-F6CF4580981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0D16958A-754B-4396-9457-FD7A427A37D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Conception numérique</Template>
  <TotalTime>18295</TotalTime>
  <Words>780</Words>
  <Application>Microsoft Office PowerPoint</Application>
  <PresentationFormat>Grand écran</PresentationFormat>
  <Paragraphs>155</Paragraphs>
  <Slides>19</Slides>
  <Notes>11</Notes>
  <HiddenSlides>0</HiddenSlides>
  <MMClips>1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5" baseType="lpstr">
      <vt:lpstr>Calibri</vt:lpstr>
      <vt:lpstr>Century Gothic</vt:lpstr>
      <vt:lpstr>Courier New</vt:lpstr>
      <vt:lpstr>Wingdings</vt:lpstr>
      <vt:lpstr>Wingdings 3</vt:lpstr>
      <vt:lpstr>Ion</vt:lpstr>
      <vt:lpstr>Architecture Orientée Services</vt:lpstr>
      <vt:lpstr>Présentation PowerPoint</vt:lpstr>
      <vt:lpstr>Présentation PowerPoint</vt:lpstr>
      <vt:lpstr>Du point de vue des acteurs…</vt:lpstr>
      <vt:lpstr>Concept SOA</vt:lpstr>
      <vt:lpstr>Eléments de base</vt:lpstr>
      <vt:lpstr>Composant de service</vt:lpstr>
      <vt:lpstr>Composant de service</vt:lpstr>
      <vt:lpstr>ESB : Enterprise Service Bus</vt:lpstr>
      <vt:lpstr>ESB : Enterprise Service Bus</vt:lpstr>
      <vt:lpstr>Contrat de Service </vt:lpstr>
      <vt:lpstr>Données</vt:lpstr>
      <vt:lpstr>Données</vt:lpstr>
      <vt:lpstr>Client / Serveur VS SOA</vt:lpstr>
      <vt:lpstr>Architecture Web VS SOA</vt:lpstr>
      <vt:lpstr>Arch OO (tq CORBA) VS SOA</vt:lpstr>
      <vt:lpstr>Architecture orientée services</vt:lpstr>
      <vt:lpstr>Bénéfices métier</vt:lpstr>
      <vt:lpstr>Bénéfices techniques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Architecture Orientée Services</dc:title>
  <dc:creator>Taycir Bouasker</dc:creator>
  <cp:lastModifiedBy>bouasker.taycir@gmail.com</cp:lastModifiedBy>
  <cp:revision>64</cp:revision>
  <dcterms:created xsi:type="dcterms:W3CDTF">2021-06-28T16:25:31Z</dcterms:created>
  <dcterms:modified xsi:type="dcterms:W3CDTF">2024-09-26T14:06:19Z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0x010100B643F3CEBBA40D48BF6992097C1943B1</vt:lpwstr>
  </property>
</Properties>
</file>