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63" r:id="rId4"/>
    <p:sldId id="276" r:id="rId5"/>
    <p:sldId id="258" r:id="rId6"/>
    <p:sldId id="259" r:id="rId7"/>
    <p:sldId id="262" r:id="rId8"/>
    <p:sldId id="264" r:id="rId9"/>
    <p:sldId id="265" r:id="rId10"/>
    <p:sldId id="266" r:id="rId11"/>
    <p:sldId id="270" r:id="rId12"/>
    <p:sldId id="267" r:id="rId13"/>
    <p:sldId id="268"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7/15/2020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06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88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843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34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92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25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66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785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538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47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9B482E8-6E0E-1B4F-B1FD-C69DB9E858D9}" type="datetimeFigureOut">
              <a:rPr lang="en-US" smtClean="0"/>
              <a:pPr/>
              <a:t>7/15/2020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3187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B482E8-6E0E-1B4F-B1FD-C69DB9E858D9}" type="datetimeFigureOut">
              <a:rPr lang="en-US" smtClean="0"/>
              <a:pPr/>
              <a:t>7/15/2020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2030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Traffic Light System USING ASSEMBLY LANGUAGE</a:t>
            </a:r>
          </a:p>
        </p:txBody>
      </p:sp>
    </p:spTree>
    <p:extLst>
      <p:ext uri="{BB962C8B-B14F-4D97-AF65-F5344CB8AC3E}">
        <p14:creationId xmlns:p14="http://schemas.microsoft.com/office/powerpoint/2010/main" val="2369935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a:xfrm>
            <a:off x="760859" y="1853754"/>
            <a:ext cx="11141089" cy="4037671"/>
          </a:xfrm>
          <a:ln>
            <a:solidFill>
              <a:srgbClr val="0070C0"/>
            </a:solidFill>
          </a:ln>
        </p:spPr>
        <p:txBody>
          <a:bodyPr>
            <a:noAutofit/>
          </a:bodyPr>
          <a:lstStyle/>
          <a:p>
            <a:pPr lvl="0" algn="just">
              <a:lnSpc>
                <a:spcPct val="150000"/>
              </a:lnSpc>
            </a:pPr>
            <a:r>
              <a:rPr lang="en-US" sz="2200" dirty="0">
                <a:latin typeface="Constantia" panose="02030602050306030303" pitchFamily="18" charset="0"/>
              </a:rPr>
              <a:t>The first step was to come up with </a:t>
            </a:r>
            <a:r>
              <a:rPr lang="en-US" sz="2200" b="1" dirty="0">
                <a:solidFill>
                  <a:srgbClr val="7030A0"/>
                </a:solidFill>
                <a:latin typeface="Constantia" panose="02030602050306030303" pitchFamily="18" charset="0"/>
              </a:rPr>
              <a:t>different situations </a:t>
            </a:r>
            <a:r>
              <a:rPr lang="en-US" sz="2200" dirty="0">
                <a:latin typeface="Constantia" panose="02030602050306030303" pitchFamily="18" charset="0"/>
              </a:rPr>
              <a:t>that are possible in traffic signals.  </a:t>
            </a:r>
          </a:p>
          <a:p>
            <a:pPr lvl="0" algn="just">
              <a:lnSpc>
                <a:spcPct val="150000"/>
              </a:lnSpc>
            </a:pPr>
            <a:r>
              <a:rPr lang="en-US" sz="2200" dirty="0">
                <a:latin typeface="Constantia" panose="02030602050306030303" pitchFamily="18" charset="0"/>
              </a:rPr>
              <a:t>A </a:t>
            </a:r>
            <a:r>
              <a:rPr lang="en-US" sz="2200" b="1" dirty="0">
                <a:solidFill>
                  <a:srgbClr val="7030A0"/>
                </a:solidFill>
                <a:latin typeface="Constantia" panose="02030602050306030303" pitchFamily="18" charset="0"/>
              </a:rPr>
              <a:t>flow chart </a:t>
            </a:r>
            <a:r>
              <a:rPr lang="en-US" sz="2200" dirty="0">
                <a:latin typeface="Constantia" panose="02030602050306030303" pitchFamily="18" charset="0"/>
              </a:rPr>
              <a:t>was drawn to illustrate the </a:t>
            </a:r>
            <a:r>
              <a:rPr lang="en-US" sz="2200" b="1" dirty="0">
                <a:solidFill>
                  <a:srgbClr val="7030A0"/>
                </a:solidFill>
                <a:latin typeface="Constantia" panose="02030602050306030303" pitchFamily="18" charset="0"/>
              </a:rPr>
              <a:t>procedures</a:t>
            </a:r>
            <a:r>
              <a:rPr lang="en-US" sz="2200" dirty="0">
                <a:latin typeface="Constantia" panose="02030602050306030303" pitchFamily="18" charset="0"/>
              </a:rPr>
              <a:t> followed by the program.</a:t>
            </a:r>
          </a:p>
          <a:p>
            <a:pPr algn="just">
              <a:lnSpc>
                <a:spcPct val="150000"/>
              </a:lnSpc>
            </a:pPr>
            <a:r>
              <a:rPr lang="en-US" sz="2200" dirty="0">
                <a:latin typeface="Constantia" panose="02030602050306030303" pitchFamily="18" charset="0"/>
              </a:rPr>
              <a:t>Based on the flow chart, the program began execution with a </a:t>
            </a:r>
            <a:r>
              <a:rPr lang="en-US" sz="2200" b="1" dirty="0">
                <a:solidFill>
                  <a:srgbClr val="7030A0"/>
                </a:solidFill>
                <a:latin typeface="Constantia" panose="02030602050306030303" pitchFamily="18" charset="0"/>
              </a:rPr>
              <a:t>delay of 5 seconds </a:t>
            </a:r>
            <a:r>
              <a:rPr lang="en-US" sz="2200" dirty="0">
                <a:latin typeface="Constantia" panose="02030602050306030303" pitchFamily="18" charset="0"/>
              </a:rPr>
              <a:t>before all the </a:t>
            </a:r>
            <a:r>
              <a:rPr lang="en-US" sz="2200" b="1" dirty="0">
                <a:solidFill>
                  <a:srgbClr val="7030A0"/>
                </a:solidFill>
                <a:latin typeface="Constantia" panose="02030602050306030303" pitchFamily="18" charset="0"/>
              </a:rPr>
              <a:t>red lights in each lane turned red</a:t>
            </a:r>
            <a:r>
              <a:rPr lang="en-US" sz="2200" dirty="0">
                <a:latin typeface="Constantia" panose="02030602050306030303" pitchFamily="18" charset="0"/>
              </a:rPr>
              <a:t>. </a:t>
            </a:r>
          </a:p>
          <a:p>
            <a:pPr algn="just">
              <a:lnSpc>
                <a:spcPct val="150000"/>
              </a:lnSpc>
            </a:pPr>
            <a:r>
              <a:rPr lang="en-US" sz="2200" dirty="0">
                <a:latin typeface="Constantia" panose="02030602050306030303" pitchFamily="18" charset="0"/>
              </a:rPr>
              <a:t>After another 5 seconds the </a:t>
            </a:r>
            <a:r>
              <a:rPr lang="en-US" sz="2200" b="1" dirty="0">
                <a:solidFill>
                  <a:srgbClr val="7030A0"/>
                </a:solidFill>
                <a:latin typeface="Constantia" panose="02030602050306030303" pitchFamily="18" charset="0"/>
              </a:rPr>
              <a:t>north</a:t>
            </a:r>
            <a:r>
              <a:rPr lang="en-US" sz="2200" dirty="0">
                <a:latin typeface="Constantia" panose="02030602050306030303" pitchFamily="18" charset="0"/>
              </a:rPr>
              <a:t> and </a:t>
            </a:r>
            <a:r>
              <a:rPr lang="en-US" sz="2200" b="1" dirty="0">
                <a:solidFill>
                  <a:srgbClr val="7030A0"/>
                </a:solidFill>
                <a:latin typeface="Constantia" panose="02030602050306030303" pitchFamily="18" charset="0"/>
              </a:rPr>
              <a:t>south lanes</a:t>
            </a:r>
            <a:r>
              <a:rPr lang="en-US" sz="2200" dirty="0">
                <a:latin typeface="Constantia" panose="02030602050306030303" pitchFamily="18" charset="0"/>
              </a:rPr>
              <a:t> get ready before the lights </a:t>
            </a:r>
            <a:r>
              <a:rPr lang="en-US" sz="2200" b="1" dirty="0">
                <a:solidFill>
                  <a:srgbClr val="7030A0"/>
                </a:solidFill>
                <a:latin typeface="Constantia" panose="02030602050306030303" pitchFamily="18" charset="0"/>
              </a:rPr>
              <a:t>turned green for the cars to move</a:t>
            </a:r>
            <a:r>
              <a:rPr lang="en-US" sz="2200" dirty="0">
                <a:latin typeface="Constantia" panose="02030602050306030303" pitchFamily="18" charset="0"/>
              </a:rPr>
              <a:t>. </a:t>
            </a:r>
          </a:p>
          <a:p>
            <a:pPr algn="just">
              <a:lnSpc>
                <a:spcPct val="150000"/>
              </a:lnSpc>
            </a:pPr>
            <a:r>
              <a:rPr lang="en-US" sz="2200" dirty="0">
                <a:latin typeface="Constantia" panose="02030602050306030303" pitchFamily="18" charset="0"/>
              </a:rPr>
              <a:t>At this time the </a:t>
            </a:r>
            <a:r>
              <a:rPr lang="en-US" sz="2200" b="1" dirty="0">
                <a:solidFill>
                  <a:srgbClr val="7030A0"/>
                </a:solidFill>
                <a:latin typeface="Constantia" panose="02030602050306030303" pitchFamily="18" charset="0"/>
              </a:rPr>
              <a:t>east </a:t>
            </a:r>
            <a:r>
              <a:rPr lang="en-US" sz="2200" dirty="0">
                <a:latin typeface="Constantia" panose="02030602050306030303" pitchFamily="18" charset="0"/>
              </a:rPr>
              <a:t>and </a:t>
            </a:r>
            <a:r>
              <a:rPr lang="en-US" sz="2200" b="1" dirty="0">
                <a:solidFill>
                  <a:srgbClr val="7030A0"/>
                </a:solidFill>
                <a:latin typeface="Constantia" panose="02030602050306030303" pitchFamily="18" charset="0"/>
              </a:rPr>
              <a:t>west lane </a:t>
            </a:r>
            <a:r>
              <a:rPr lang="en-US" sz="2200" dirty="0">
                <a:latin typeface="Constantia" panose="02030602050306030303" pitchFamily="18" charset="0"/>
              </a:rPr>
              <a:t>were </a:t>
            </a:r>
            <a:r>
              <a:rPr lang="en-US" sz="2200" b="1" dirty="0">
                <a:solidFill>
                  <a:srgbClr val="7030A0"/>
                </a:solidFill>
                <a:latin typeface="Constantia" panose="02030602050306030303" pitchFamily="18" charset="0"/>
              </a:rPr>
              <a:t>red indicating no movement</a:t>
            </a:r>
            <a:r>
              <a:rPr lang="en-US" sz="2200" dirty="0">
                <a:latin typeface="Constantia" panose="02030602050306030303" pitchFamily="18" charset="0"/>
              </a:rPr>
              <a:t>. </a:t>
            </a:r>
          </a:p>
        </p:txBody>
      </p:sp>
    </p:spTree>
    <p:extLst>
      <p:ext uri="{BB962C8B-B14F-4D97-AF65-F5344CB8AC3E}">
        <p14:creationId xmlns:p14="http://schemas.microsoft.com/office/powerpoint/2010/main" val="303128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4275714" cy="1049235"/>
          </a:xfrm>
        </p:spPr>
        <p:txBody>
          <a:bodyPr/>
          <a:lstStyle/>
          <a:p>
            <a:r>
              <a:rPr lang="en-US" dirty="0"/>
              <a:t>Flow Chart</a:t>
            </a:r>
          </a:p>
        </p:txBody>
      </p:sp>
      <p:pic>
        <p:nvPicPr>
          <p:cNvPr id="6" name="Picture 5">
            <a:extLst>
              <a:ext uri="{FF2B5EF4-FFF2-40B4-BE49-F238E27FC236}">
                <a16:creationId xmlns:a16="http://schemas.microsoft.com/office/drawing/2014/main" id="{1F6471F6-1844-4481-8DC7-56E140DB3290}"/>
              </a:ext>
            </a:extLst>
          </p:cNvPr>
          <p:cNvPicPr/>
          <p:nvPr/>
        </p:nvPicPr>
        <p:blipFill rotWithShape="1">
          <a:blip r:embed="rId2">
            <a:extLst>
              <a:ext uri="{28A0092B-C50C-407E-A947-70E740481C1C}">
                <a14:useLocalDpi xmlns:a14="http://schemas.microsoft.com/office/drawing/2010/main" val="0"/>
              </a:ext>
            </a:extLst>
          </a:blip>
          <a:srcRect l="56072" t="24030" r="13720" b="2704"/>
          <a:stretch/>
        </p:blipFill>
        <p:spPr bwMode="auto">
          <a:xfrm>
            <a:off x="6238567" y="206477"/>
            <a:ext cx="5619135" cy="5737123"/>
          </a:xfrm>
          <a:prstGeom prst="rect">
            <a:avLst/>
          </a:prstGeom>
          <a:ln>
            <a:solidFill>
              <a:schemeClr val="tx1"/>
            </a:solid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8898CBB4-1198-4171-B837-0673E3D26D02}"/>
              </a:ext>
            </a:extLst>
          </p:cNvPr>
          <p:cNvSpPr txBox="1"/>
          <p:nvPr/>
        </p:nvSpPr>
        <p:spPr>
          <a:xfrm>
            <a:off x="231059" y="2037429"/>
            <a:ext cx="5619135" cy="3359061"/>
          </a:xfrm>
          <a:prstGeom prst="rect">
            <a:avLst/>
          </a:prstGeom>
          <a:noFill/>
          <a:ln>
            <a:solidFill>
              <a:srgbClr val="002060"/>
            </a:solidFill>
          </a:ln>
        </p:spPr>
        <p:txBody>
          <a:bodyPr wrap="square">
            <a:spAutoFit/>
          </a:bodyPr>
          <a:lstStyle/>
          <a:p>
            <a:pPr marL="342900" indent="-342900" algn="just">
              <a:lnSpc>
                <a:spcPct val="150000"/>
              </a:lnSpc>
              <a:buFont typeface="Wingdings" panose="05000000000000000000" pitchFamily="2" charset="2"/>
              <a:buChar char="§"/>
            </a:pPr>
            <a:r>
              <a:rPr lang="en-US" sz="2400" dirty="0">
                <a:latin typeface="Constantia" panose="02030602050306030303" pitchFamily="18" charset="0"/>
              </a:rPr>
              <a:t>The </a:t>
            </a:r>
            <a:r>
              <a:rPr lang="en-US" sz="2400" b="1" dirty="0">
                <a:solidFill>
                  <a:srgbClr val="7030A0"/>
                </a:solidFill>
                <a:latin typeface="Constantia" panose="02030602050306030303" pitchFamily="18" charset="0"/>
              </a:rPr>
              <a:t>process is repeated </a:t>
            </a:r>
            <a:r>
              <a:rPr lang="en-US" sz="2400" dirty="0">
                <a:latin typeface="Constantia" panose="02030602050306030303" pitchFamily="18" charset="0"/>
              </a:rPr>
              <a:t>starting with the </a:t>
            </a:r>
            <a:r>
              <a:rPr lang="en-US" sz="2400" b="1" dirty="0">
                <a:solidFill>
                  <a:srgbClr val="7030A0"/>
                </a:solidFill>
                <a:latin typeface="Constantia" panose="02030602050306030303" pitchFamily="18" charset="0"/>
              </a:rPr>
              <a:t>east and west lane moving </a:t>
            </a:r>
            <a:r>
              <a:rPr lang="en-US" sz="2400" dirty="0">
                <a:latin typeface="Constantia" panose="02030602050306030303" pitchFamily="18" charset="0"/>
              </a:rPr>
              <a:t>while </a:t>
            </a:r>
            <a:r>
              <a:rPr lang="en-US" sz="2400" b="1" dirty="0">
                <a:solidFill>
                  <a:srgbClr val="7030A0"/>
                </a:solidFill>
                <a:latin typeface="Constantia" panose="02030602050306030303" pitchFamily="18" charset="0"/>
              </a:rPr>
              <a:t>north and south lanes are red</a:t>
            </a:r>
            <a:r>
              <a:rPr lang="en-US" sz="2400" dirty="0">
                <a:latin typeface="Constantia" panose="02030602050306030303" pitchFamily="18" charset="0"/>
              </a:rPr>
              <a:t>. </a:t>
            </a:r>
          </a:p>
          <a:p>
            <a:pPr marL="342900" indent="-342900" algn="just">
              <a:lnSpc>
                <a:spcPct val="150000"/>
              </a:lnSpc>
              <a:buFont typeface="Wingdings" panose="05000000000000000000" pitchFamily="2" charset="2"/>
              <a:buChar char="§"/>
            </a:pPr>
            <a:r>
              <a:rPr lang="en-US" sz="2400" dirty="0">
                <a:latin typeface="Constantia" panose="02030602050306030303" pitchFamily="18" charset="0"/>
              </a:rPr>
              <a:t>The </a:t>
            </a:r>
            <a:r>
              <a:rPr lang="en-US" sz="2400" b="1" dirty="0">
                <a:solidFill>
                  <a:srgbClr val="7030A0"/>
                </a:solidFill>
                <a:latin typeface="Constantia" panose="02030602050306030303" pitchFamily="18" charset="0"/>
              </a:rPr>
              <a:t>program </a:t>
            </a:r>
            <a:r>
              <a:rPr lang="en-US" sz="2400" dirty="0">
                <a:latin typeface="Constantia" panose="02030602050306030303" pitchFamily="18" charset="0"/>
              </a:rPr>
              <a:t>was in </a:t>
            </a:r>
            <a:r>
              <a:rPr lang="en-US" sz="2400" b="1" dirty="0">
                <a:solidFill>
                  <a:srgbClr val="7030A0"/>
                </a:solidFill>
                <a:latin typeface="Constantia" panose="02030602050306030303" pitchFamily="18" charset="0"/>
              </a:rPr>
              <a:t>continuous mode until exit </a:t>
            </a:r>
            <a:r>
              <a:rPr lang="en-US" sz="2400" dirty="0">
                <a:latin typeface="Constantia" panose="02030602050306030303" pitchFamily="18" charset="0"/>
              </a:rPr>
              <a:t>was triggered by ending the program.</a:t>
            </a:r>
          </a:p>
        </p:txBody>
      </p:sp>
    </p:spTree>
    <p:extLst>
      <p:ext uri="{BB962C8B-B14F-4D97-AF65-F5344CB8AC3E}">
        <p14:creationId xmlns:p14="http://schemas.microsoft.com/office/powerpoint/2010/main" val="386726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a:xfrm>
            <a:off x="758405" y="2045483"/>
            <a:ext cx="10296449" cy="4007998"/>
          </a:xfrm>
          <a:ln>
            <a:solidFill>
              <a:schemeClr val="tx1"/>
            </a:solidFill>
          </a:ln>
        </p:spPr>
        <p:txBody>
          <a:bodyPr>
            <a:noAutofit/>
          </a:bodyPr>
          <a:lstStyle/>
          <a:p>
            <a:pPr lvl="0" algn="just"/>
            <a:r>
              <a:rPr lang="en-US" sz="2200" dirty="0">
                <a:latin typeface="Constantia" panose="02030602050306030303" pitchFamily="18" charset="0"/>
              </a:rPr>
              <a:t>The </a:t>
            </a:r>
            <a:r>
              <a:rPr lang="en-US" sz="2200" b="1" dirty="0">
                <a:solidFill>
                  <a:srgbClr val="7030A0"/>
                </a:solidFill>
                <a:latin typeface="Constantia" panose="02030602050306030303" pitchFamily="18" charset="0"/>
              </a:rPr>
              <a:t>program</a:t>
            </a:r>
            <a:r>
              <a:rPr lang="en-US" sz="2200" dirty="0">
                <a:latin typeface="Constantia" panose="02030602050306030303" pitchFamily="18" charset="0"/>
              </a:rPr>
              <a:t> was </a:t>
            </a:r>
            <a:r>
              <a:rPr lang="en-US" sz="2200" b="1" dirty="0">
                <a:solidFill>
                  <a:srgbClr val="7030A0"/>
                </a:solidFill>
                <a:latin typeface="Constantia" panose="02030602050306030303" pitchFamily="18" charset="0"/>
              </a:rPr>
              <a:t>created using assembly language</a:t>
            </a:r>
            <a:r>
              <a:rPr lang="en-US" sz="2200" dirty="0">
                <a:latin typeface="Constantia" panose="02030602050306030303" pitchFamily="18" charset="0"/>
              </a:rPr>
              <a:t>. </a:t>
            </a:r>
          </a:p>
          <a:p>
            <a:pPr lvl="0" algn="just"/>
            <a:r>
              <a:rPr lang="en-US" sz="2200" dirty="0">
                <a:latin typeface="Constantia" panose="02030602050306030303" pitchFamily="18" charset="0"/>
              </a:rPr>
              <a:t>In the </a:t>
            </a:r>
            <a:r>
              <a:rPr lang="en-US" sz="2200" b="1" dirty="0">
                <a:solidFill>
                  <a:srgbClr val="7030A0"/>
                </a:solidFill>
                <a:latin typeface="Constantia" panose="02030602050306030303" pitchFamily="18" charset="0"/>
              </a:rPr>
              <a:t>program variables were declared </a:t>
            </a:r>
            <a:r>
              <a:rPr lang="en-US" sz="2200" dirty="0">
                <a:latin typeface="Constantia" panose="02030602050306030303" pitchFamily="18" charset="0"/>
              </a:rPr>
              <a:t>to define the </a:t>
            </a:r>
            <a:r>
              <a:rPr lang="en-US" sz="2200" b="1" dirty="0">
                <a:solidFill>
                  <a:srgbClr val="7030A0"/>
                </a:solidFill>
                <a:latin typeface="Constantia" panose="02030602050306030303" pitchFamily="18" charset="0"/>
              </a:rPr>
              <a:t>different types of situations</a:t>
            </a:r>
            <a:r>
              <a:rPr lang="en-US" sz="2200" dirty="0">
                <a:latin typeface="Constantia" panose="02030602050306030303" pitchFamily="18" charset="0"/>
              </a:rPr>
              <a:t> executed by the program;</a:t>
            </a:r>
          </a:p>
          <a:p>
            <a:pPr marL="0" indent="0" algn="just">
              <a:buNone/>
            </a:pPr>
            <a:r>
              <a:rPr lang="en-US" sz="2200" dirty="0">
                <a:latin typeface="Constantia" panose="02030602050306030303" pitchFamily="18" charset="0"/>
              </a:rPr>
              <a:t>sit1 </a:t>
            </a:r>
            <a:r>
              <a:rPr lang="en-US" sz="2200" dirty="0" err="1">
                <a:latin typeface="Constantia" panose="02030602050306030303" pitchFamily="18" charset="0"/>
              </a:rPr>
              <a:t>equ</a:t>
            </a:r>
            <a:r>
              <a:rPr lang="en-US" sz="2200" dirty="0">
                <a:latin typeface="Constantia" panose="02030602050306030303" pitchFamily="18" charset="0"/>
              </a:rPr>
              <a:t>   </a:t>
            </a:r>
            <a:r>
              <a:rPr lang="en-US" sz="2200" dirty="0">
                <a:solidFill>
                  <a:srgbClr val="FF0000"/>
                </a:solidFill>
                <a:latin typeface="Constantia" panose="02030602050306030303" pitchFamily="18" charset="0"/>
              </a:rPr>
              <a:t>0011_0000_1100</a:t>
            </a:r>
            <a:r>
              <a:rPr lang="en-US" sz="2200" dirty="0">
                <a:latin typeface="Constantia" panose="02030602050306030303" pitchFamily="18" charset="0"/>
              </a:rPr>
              <a:t>b </a:t>
            </a:r>
          </a:p>
          <a:p>
            <a:pPr marL="0" indent="0" algn="just">
              <a:buNone/>
            </a:pPr>
            <a:r>
              <a:rPr lang="en-US" sz="2200" dirty="0">
                <a:latin typeface="Constantia" panose="02030602050306030303" pitchFamily="18" charset="0"/>
              </a:rPr>
              <a:t>sit2 </a:t>
            </a:r>
            <a:r>
              <a:rPr lang="en-US" sz="2200" dirty="0" err="1">
                <a:latin typeface="Constantia" panose="02030602050306030303" pitchFamily="18" charset="0"/>
              </a:rPr>
              <a:t>equ</a:t>
            </a:r>
            <a:r>
              <a:rPr lang="en-US" sz="2200" dirty="0">
                <a:latin typeface="Constantia" panose="02030602050306030303" pitchFamily="18" charset="0"/>
              </a:rPr>
              <a:t>   </a:t>
            </a:r>
            <a:r>
              <a:rPr lang="en-US" sz="2200" dirty="0">
                <a:solidFill>
                  <a:srgbClr val="FF0000"/>
                </a:solidFill>
                <a:latin typeface="Constantia" panose="02030602050306030303" pitchFamily="18" charset="0"/>
              </a:rPr>
              <a:t>1000_0110_0001</a:t>
            </a:r>
            <a:r>
              <a:rPr lang="en-US" sz="2200" dirty="0">
                <a:latin typeface="Constantia" panose="02030602050306030303" pitchFamily="18" charset="0"/>
              </a:rPr>
              <a:t>b</a:t>
            </a:r>
          </a:p>
          <a:p>
            <a:pPr marL="0" indent="0" algn="just">
              <a:buNone/>
            </a:pPr>
            <a:r>
              <a:rPr lang="en-US" sz="2200" dirty="0">
                <a:latin typeface="Constantia" panose="02030602050306030303" pitchFamily="18" charset="0"/>
              </a:rPr>
              <a:t>sit3 </a:t>
            </a:r>
            <a:r>
              <a:rPr lang="en-US" sz="2200" dirty="0" err="1">
                <a:latin typeface="Constantia" panose="02030602050306030303" pitchFamily="18" charset="0"/>
              </a:rPr>
              <a:t>equ</a:t>
            </a:r>
            <a:r>
              <a:rPr lang="en-US" sz="2200" dirty="0">
                <a:latin typeface="Constantia" panose="02030602050306030303" pitchFamily="18" charset="0"/>
              </a:rPr>
              <a:t>   </a:t>
            </a:r>
            <a:r>
              <a:rPr lang="en-US" sz="2200" dirty="0">
                <a:solidFill>
                  <a:srgbClr val="FF0000"/>
                </a:solidFill>
                <a:latin typeface="Constantia" panose="02030602050306030303" pitchFamily="18" charset="0"/>
              </a:rPr>
              <a:t>0110_1001_1010</a:t>
            </a:r>
            <a:r>
              <a:rPr lang="en-US" sz="2200" dirty="0">
                <a:latin typeface="Constantia" panose="02030602050306030303" pitchFamily="18" charset="0"/>
              </a:rPr>
              <a:t>b  </a:t>
            </a:r>
          </a:p>
          <a:p>
            <a:pPr marL="0" indent="0" algn="just">
              <a:buNone/>
            </a:pPr>
            <a:r>
              <a:rPr lang="en-US" sz="2200" dirty="0">
                <a:latin typeface="Constantia" panose="02030602050306030303" pitchFamily="18" charset="0"/>
              </a:rPr>
              <a:t>sit4 </a:t>
            </a:r>
            <a:r>
              <a:rPr lang="en-US" sz="2200" dirty="0" err="1">
                <a:latin typeface="Constantia" panose="02030602050306030303" pitchFamily="18" charset="0"/>
              </a:rPr>
              <a:t>equ</a:t>
            </a:r>
            <a:r>
              <a:rPr lang="en-US" sz="2200" dirty="0">
                <a:latin typeface="Constantia" panose="02030602050306030303" pitchFamily="18" charset="0"/>
              </a:rPr>
              <a:t>   </a:t>
            </a:r>
            <a:r>
              <a:rPr lang="en-US" sz="2200" dirty="0">
                <a:solidFill>
                  <a:srgbClr val="FF0000"/>
                </a:solidFill>
                <a:latin typeface="Constantia" panose="02030602050306030303" pitchFamily="18" charset="0"/>
              </a:rPr>
              <a:t>0100_1101_0011</a:t>
            </a:r>
            <a:r>
              <a:rPr lang="en-US" sz="2200" dirty="0">
                <a:latin typeface="Constantia" panose="02030602050306030303" pitchFamily="18" charset="0"/>
              </a:rPr>
              <a:t>b</a:t>
            </a:r>
          </a:p>
          <a:p>
            <a:pPr marL="0" indent="0" algn="just">
              <a:buNone/>
            </a:pPr>
            <a:r>
              <a:rPr lang="en-US" sz="2200" dirty="0" err="1">
                <a:latin typeface="Constantia" panose="02030602050306030303" pitchFamily="18" charset="0"/>
              </a:rPr>
              <a:t>all_red</a:t>
            </a:r>
            <a:r>
              <a:rPr lang="en-US" sz="2200" dirty="0">
                <a:latin typeface="Constantia" panose="02030602050306030303" pitchFamily="18" charset="0"/>
              </a:rPr>
              <a:t>        </a:t>
            </a:r>
            <a:r>
              <a:rPr lang="en-US" sz="2200" dirty="0" err="1">
                <a:latin typeface="Constantia" panose="02030602050306030303" pitchFamily="18" charset="0"/>
              </a:rPr>
              <a:t>equ</a:t>
            </a:r>
            <a:r>
              <a:rPr lang="en-US" sz="2200" dirty="0">
                <a:latin typeface="Constantia" panose="02030602050306030303" pitchFamily="18" charset="0"/>
              </a:rPr>
              <a:t>      </a:t>
            </a:r>
            <a:r>
              <a:rPr lang="en-US" sz="2200" dirty="0">
                <a:solidFill>
                  <a:srgbClr val="FF0000"/>
                </a:solidFill>
                <a:latin typeface="Constantia" panose="02030602050306030303" pitchFamily="18" charset="0"/>
              </a:rPr>
              <a:t>0010_0100_1001</a:t>
            </a:r>
            <a:r>
              <a:rPr lang="en-US" sz="2200" dirty="0">
                <a:latin typeface="Constantia" panose="02030602050306030303" pitchFamily="18" charset="0"/>
              </a:rPr>
              <a:t>b</a:t>
            </a:r>
          </a:p>
          <a:p>
            <a:pPr algn="just"/>
            <a:endParaRPr lang="en-US" sz="2200" dirty="0">
              <a:latin typeface="Constantia" panose="02030602050306030303" pitchFamily="18" charset="0"/>
            </a:endParaRPr>
          </a:p>
        </p:txBody>
      </p:sp>
    </p:spTree>
    <p:extLst>
      <p:ext uri="{BB962C8B-B14F-4D97-AF65-F5344CB8AC3E}">
        <p14:creationId xmlns:p14="http://schemas.microsoft.com/office/powerpoint/2010/main" val="155071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a:ln>
            <a:solidFill>
              <a:srgbClr val="0070C0"/>
            </a:solidFill>
          </a:ln>
        </p:spPr>
        <p:txBody>
          <a:bodyPr>
            <a:normAutofit fontScale="85000" lnSpcReduction="10000"/>
          </a:bodyPr>
          <a:lstStyle/>
          <a:p>
            <a:pPr lvl="0" algn="just">
              <a:lnSpc>
                <a:spcPct val="150000"/>
              </a:lnSpc>
            </a:pPr>
            <a:r>
              <a:rPr lang="en-US" sz="2400" dirty="0">
                <a:latin typeface="Constantia" panose="02030602050306030303" pitchFamily="18" charset="0"/>
              </a:rPr>
              <a:t>A </a:t>
            </a:r>
            <a:r>
              <a:rPr lang="en-US" sz="2400" b="1" dirty="0">
                <a:solidFill>
                  <a:srgbClr val="7030A0"/>
                </a:solidFill>
                <a:latin typeface="Constantia" panose="02030602050306030303" pitchFamily="18" charset="0"/>
              </a:rPr>
              <a:t>function to display the led lights </a:t>
            </a:r>
            <a:r>
              <a:rPr lang="en-US" sz="2400" dirty="0">
                <a:latin typeface="Constantia" panose="02030602050306030303" pitchFamily="18" charset="0"/>
              </a:rPr>
              <a:t>was created with the help of the different situations. </a:t>
            </a:r>
          </a:p>
          <a:p>
            <a:pPr lvl="0" algn="just">
              <a:lnSpc>
                <a:spcPct val="150000"/>
              </a:lnSpc>
            </a:pPr>
            <a:r>
              <a:rPr lang="en-US" sz="2400" dirty="0">
                <a:latin typeface="Constantia" panose="02030602050306030303" pitchFamily="18" charset="0"/>
              </a:rPr>
              <a:t>A </a:t>
            </a:r>
            <a:r>
              <a:rPr lang="en-US" sz="2400" b="1" dirty="0">
                <a:solidFill>
                  <a:srgbClr val="7030A0"/>
                </a:solidFill>
                <a:latin typeface="Constantia" panose="02030602050306030303" pitchFamily="18" charset="0"/>
              </a:rPr>
              <a:t>situation </a:t>
            </a:r>
            <a:r>
              <a:rPr lang="en-US" sz="2400" dirty="0">
                <a:latin typeface="Constantia" panose="02030602050306030303" pitchFamily="18" charset="0"/>
              </a:rPr>
              <a:t>was </a:t>
            </a:r>
            <a:r>
              <a:rPr lang="en-US" sz="2400" b="1" dirty="0">
                <a:solidFill>
                  <a:srgbClr val="7030A0"/>
                </a:solidFill>
                <a:latin typeface="Constantia" panose="02030602050306030303" pitchFamily="18" charset="0"/>
              </a:rPr>
              <a:t>called </a:t>
            </a:r>
            <a:r>
              <a:rPr lang="en-US" sz="2400" dirty="0">
                <a:latin typeface="Constantia" panose="02030602050306030303" pitchFamily="18" charset="0"/>
              </a:rPr>
              <a:t>depending </a:t>
            </a:r>
            <a:r>
              <a:rPr lang="en-US" sz="2400" b="1" dirty="0">
                <a:solidFill>
                  <a:srgbClr val="7030A0"/>
                </a:solidFill>
                <a:latin typeface="Constantia" panose="02030602050306030303" pitchFamily="18" charset="0"/>
              </a:rPr>
              <a:t>on the lights to be flashed</a:t>
            </a:r>
            <a:r>
              <a:rPr lang="en-US" sz="2400" dirty="0">
                <a:latin typeface="Constantia" panose="02030602050306030303" pitchFamily="18" charset="0"/>
              </a:rPr>
              <a:t>.</a:t>
            </a:r>
          </a:p>
          <a:p>
            <a:pPr lvl="0" algn="just">
              <a:lnSpc>
                <a:spcPct val="150000"/>
              </a:lnSpc>
            </a:pPr>
            <a:r>
              <a:rPr lang="en-US" sz="2400" dirty="0">
                <a:latin typeface="Constantia" panose="02030602050306030303" pitchFamily="18" charset="0"/>
              </a:rPr>
              <a:t>Created a </a:t>
            </a:r>
            <a:r>
              <a:rPr lang="en-US" sz="2400" b="1" dirty="0">
                <a:solidFill>
                  <a:srgbClr val="7030A0"/>
                </a:solidFill>
                <a:latin typeface="Constantia" panose="02030602050306030303" pitchFamily="18" charset="0"/>
              </a:rPr>
              <a:t>5 seconds wait duration </a:t>
            </a:r>
            <a:r>
              <a:rPr lang="en-US" sz="2400" dirty="0">
                <a:latin typeface="Constantia" panose="02030602050306030303" pitchFamily="18" charset="0"/>
              </a:rPr>
              <a:t>between the lights with the </a:t>
            </a:r>
            <a:r>
              <a:rPr lang="en-US" sz="2400" b="1" dirty="0">
                <a:solidFill>
                  <a:srgbClr val="7030A0"/>
                </a:solidFill>
                <a:latin typeface="Constantia" panose="02030602050306030303" pitchFamily="18" charset="0"/>
              </a:rPr>
              <a:t>use of hexadecimal digits </a:t>
            </a:r>
            <a:r>
              <a:rPr lang="en-US" sz="2400" dirty="0">
                <a:latin typeface="Constantia" panose="02030602050306030303" pitchFamily="18" charset="0"/>
              </a:rPr>
              <a:t>to represent the time taken.</a:t>
            </a:r>
          </a:p>
          <a:p>
            <a:pPr lvl="0" algn="just">
              <a:lnSpc>
                <a:spcPct val="150000"/>
              </a:lnSpc>
            </a:pPr>
            <a:r>
              <a:rPr lang="en-US" sz="2400" dirty="0">
                <a:latin typeface="Constantia" panose="02030602050306030303" pitchFamily="18" charset="0"/>
              </a:rPr>
              <a:t>The program displayed all the lights with cars moving across the lanes effectively.</a:t>
            </a:r>
          </a:p>
          <a:p>
            <a:pPr marL="0" indent="0" algn="just">
              <a:lnSpc>
                <a:spcPct val="150000"/>
              </a:lnSpc>
              <a:buNone/>
            </a:pPr>
            <a:endParaRPr lang="en-US" sz="2400" dirty="0">
              <a:latin typeface="Constantia" panose="02030602050306030303" pitchFamily="18" charset="0"/>
            </a:endParaRPr>
          </a:p>
        </p:txBody>
      </p:sp>
    </p:spTree>
    <p:extLst>
      <p:ext uri="{BB962C8B-B14F-4D97-AF65-F5344CB8AC3E}">
        <p14:creationId xmlns:p14="http://schemas.microsoft.com/office/powerpoint/2010/main" val="364660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0390460"/>
              </p:ext>
            </p:extLst>
          </p:nvPr>
        </p:nvGraphicFramePr>
        <p:xfrm>
          <a:off x="1253614" y="1991032"/>
          <a:ext cx="9483213" cy="3377385"/>
        </p:xfrm>
        <a:graphic>
          <a:graphicData uri="http://schemas.openxmlformats.org/drawingml/2006/table">
            <a:tbl>
              <a:tblPr firstRow="1" firstCol="1" bandRow="1">
                <a:tableStyleId>{5C22544A-7EE6-4342-B048-85BDC9FD1C3A}</a:tableStyleId>
              </a:tblPr>
              <a:tblGrid>
                <a:gridCol w="2193818">
                  <a:extLst>
                    <a:ext uri="{9D8B030D-6E8A-4147-A177-3AD203B41FA5}">
                      <a16:colId xmlns:a16="http://schemas.microsoft.com/office/drawing/2014/main" val="566370806"/>
                    </a:ext>
                  </a:extLst>
                </a:gridCol>
                <a:gridCol w="1940256">
                  <a:extLst>
                    <a:ext uri="{9D8B030D-6E8A-4147-A177-3AD203B41FA5}">
                      <a16:colId xmlns:a16="http://schemas.microsoft.com/office/drawing/2014/main" val="70979846"/>
                    </a:ext>
                  </a:extLst>
                </a:gridCol>
                <a:gridCol w="1935183">
                  <a:extLst>
                    <a:ext uri="{9D8B030D-6E8A-4147-A177-3AD203B41FA5}">
                      <a16:colId xmlns:a16="http://schemas.microsoft.com/office/drawing/2014/main" val="3396663396"/>
                    </a:ext>
                  </a:extLst>
                </a:gridCol>
                <a:gridCol w="1706978">
                  <a:extLst>
                    <a:ext uri="{9D8B030D-6E8A-4147-A177-3AD203B41FA5}">
                      <a16:colId xmlns:a16="http://schemas.microsoft.com/office/drawing/2014/main" val="3547697888"/>
                    </a:ext>
                  </a:extLst>
                </a:gridCol>
                <a:gridCol w="1706978">
                  <a:extLst>
                    <a:ext uri="{9D8B030D-6E8A-4147-A177-3AD203B41FA5}">
                      <a16:colId xmlns:a16="http://schemas.microsoft.com/office/drawing/2014/main" val="2568784246"/>
                    </a:ext>
                  </a:extLst>
                </a:gridCol>
              </a:tblGrid>
              <a:tr h="375265">
                <a:tc>
                  <a:txBody>
                    <a:bodyPr/>
                    <a:lstStyle/>
                    <a:p>
                      <a:pPr marL="0" marR="0">
                        <a:lnSpc>
                          <a:spcPct val="107000"/>
                        </a:lnSpc>
                        <a:spcBef>
                          <a:spcPts val="0"/>
                        </a:spcBef>
                        <a:spcAft>
                          <a:spcPts val="0"/>
                        </a:spcAft>
                      </a:pPr>
                      <a:r>
                        <a:rPr lang="en-US" sz="2000">
                          <a:effectLst/>
                          <a:latin typeface="Constantia" panose="02030602050306030303" pitchFamily="18" charset="0"/>
                        </a:rPr>
                        <a:t>Instruction</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AX</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BX</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CX</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DX</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5980000"/>
                  </a:ext>
                </a:extLst>
              </a:tr>
              <a:tr h="375265">
                <a:tc>
                  <a:txBody>
                    <a:bodyPr/>
                    <a:lstStyle/>
                    <a:p>
                      <a:pPr marL="0" marR="0">
                        <a:lnSpc>
                          <a:spcPct val="107000"/>
                        </a:lnSpc>
                        <a:spcBef>
                          <a:spcPts val="0"/>
                        </a:spcBef>
                        <a:spcAft>
                          <a:spcPts val="0"/>
                        </a:spcAft>
                      </a:pPr>
                      <a:r>
                        <a:rPr lang="en-US" sz="2000">
                          <a:effectLst/>
                          <a:latin typeface="Constantia" panose="02030602050306030303" pitchFamily="18" charset="0"/>
                        </a:rPr>
                        <a:t>mov ax, all_red</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onstantia" panose="02030602050306030303" pitchFamily="18" charset="0"/>
                        </a:rPr>
                        <a:t>0000</a:t>
                      </a:r>
                      <a:endParaRPr lang="en-US" sz="2000" dirty="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0045</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3929049"/>
                  </a:ext>
                </a:extLst>
              </a:tr>
              <a:tr h="375265">
                <a:tc>
                  <a:txBody>
                    <a:bodyPr/>
                    <a:lstStyle/>
                    <a:p>
                      <a:pPr marL="0" marR="0">
                        <a:lnSpc>
                          <a:spcPct val="107000"/>
                        </a:lnSpc>
                        <a:spcBef>
                          <a:spcPts val="0"/>
                        </a:spcBef>
                        <a:spcAft>
                          <a:spcPts val="0"/>
                        </a:spcAft>
                      </a:pPr>
                      <a:r>
                        <a:rPr lang="en-US" sz="2000">
                          <a:effectLst/>
                          <a:latin typeface="Constantia" panose="02030602050306030303" pitchFamily="18" charset="0"/>
                        </a:rPr>
                        <a:t>out 4, ax</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0249</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0045</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4598305"/>
                  </a:ext>
                </a:extLst>
              </a:tr>
              <a:tr h="375265">
                <a:tc>
                  <a:txBody>
                    <a:bodyPr/>
                    <a:lstStyle/>
                    <a:p>
                      <a:pPr marL="0" marR="0">
                        <a:lnSpc>
                          <a:spcPct val="107000"/>
                        </a:lnSpc>
                        <a:spcBef>
                          <a:spcPts val="0"/>
                        </a:spcBef>
                        <a:spcAft>
                          <a:spcPts val="0"/>
                        </a:spcAft>
                      </a:pPr>
                      <a:r>
                        <a:rPr lang="en-US" sz="2000">
                          <a:effectLst/>
                          <a:latin typeface="Constantia" panose="02030602050306030303" pitchFamily="18" charset="0"/>
                        </a:rPr>
                        <a:t>mov ax, sit1</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0249</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0045</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0241147"/>
                  </a:ext>
                </a:extLst>
              </a:tr>
              <a:tr h="375265">
                <a:tc>
                  <a:txBody>
                    <a:bodyPr/>
                    <a:lstStyle/>
                    <a:p>
                      <a:pPr marL="0" marR="0">
                        <a:lnSpc>
                          <a:spcPct val="107000"/>
                        </a:lnSpc>
                        <a:spcBef>
                          <a:spcPts val="0"/>
                        </a:spcBef>
                        <a:spcAft>
                          <a:spcPts val="0"/>
                        </a:spcAft>
                      </a:pPr>
                      <a:r>
                        <a:rPr lang="en-US" sz="2000">
                          <a:effectLst/>
                          <a:latin typeface="Constantia" panose="02030602050306030303" pitchFamily="18" charset="0"/>
                        </a:rPr>
                        <a:t>out 4,ax</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030C</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0045</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7045195"/>
                  </a:ext>
                </a:extLst>
              </a:tr>
              <a:tr h="375265">
                <a:tc>
                  <a:txBody>
                    <a:bodyPr/>
                    <a:lstStyle/>
                    <a:p>
                      <a:pPr marL="0" marR="0">
                        <a:lnSpc>
                          <a:spcPct val="107000"/>
                        </a:lnSpc>
                        <a:spcBef>
                          <a:spcPts val="0"/>
                        </a:spcBef>
                        <a:spcAft>
                          <a:spcPts val="0"/>
                        </a:spcAft>
                      </a:pPr>
                      <a:r>
                        <a:rPr lang="en-US" sz="2000">
                          <a:effectLst/>
                          <a:latin typeface="Constantia" panose="02030602050306030303" pitchFamily="18" charset="0"/>
                        </a:rPr>
                        <a:t>mov cx, 4Ch</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030C</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0045</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7425244"/>
                  </a:ext>
                </a:extLst>
              </a:tr>
              <a:tr h="375265">
                <a:tc>
                  <a:txBody>
                    <a:bodyPr/>
                    <a:lstStyle/>
                    <a:p>
                      <a:pPr marL="0" marR="0">
                        <a:lnSpc>
                          <a:spcPct val="107000"/>
                        </a:lnSpc>
                        <a:spcBef>
                          <a:spcPts val="0"/>
                        </a:spcBef>
                        <a:spcAft>
                          <a:spcPts val="0"/>
                        </a:spcAft>
                      </a:pPr>
                      <a:r>
                        <a:rPr lang="en-US" sz="2000">
                          <a:effectLst/>
                          <a:latin typeface="Constantia" panose="02030602050306030303" pitchFamily="18" charset="0"/>
                        </a:rPr>
                        <a:t>mov dx, 4B40h</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030C</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004C</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701492"/>
                  </a:ext>
                </a:extLst>
              </a:tr>
              <a:tr h="375265">
                <a:tc>
                  <a:txBody>
                    <a:bodyPr/>
                    <a:lstStyle/>
                    <a:p>
                      <a:pPr marL="0" marR="0">
                        <a:lnSpc>
                          <a:spcPct val="107000"/>
                        </a:lnSpc>
                        <a:spcBef>
                          <a:spcPts val="0"/>
                        </a:spcBef>
                        <a:spcAft>
                          <a:spcPts val="0"/>
                        </a:spcAft>
                      </a:pPr>
                      <a:r>
                        <a:rPr lang="en-US" sz="2000">
                          <a:effectLst/>
                          <a:latin typeface="Constantia" panose="02030602050306030303" pitchFamily="18" charset="0"/>
                        </a:rPr>
                        <a:t>mov ah, 86h</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030C</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004C</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4B40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4594371"/>
                  </a:ext>
                </a:extLst>
              </a:tr>
              <a:tr h="375265">
                <a:tc>
                  <a:txBody>
                    <a:bodyPr/>
                    <a:lstStyle/>
                    <a:p>
                      <a:pPr marL="0" marR="0">
                        <a:lnSpc>
                          <a:spcPct val="107000"/>
                        </a:lnSpc>
                        <a:spcBef>
                          <a:spcPts val="0"/>
                        </a:spcBef>
                        <a:spcAft>
                          <a:spcPts val="0"/>
                        </a:spcAft>
                      </a:pPr>
                      <a:r>
                        <a:rPr lang="en-US" sz="2000">
                          <a:effectLst/>
                          <a:latin typeface="Constantia" panose="02030602050306030303" pitchFamily="18" charset="0"/>
                        </a:rPr>
                        <a:t>int 15h</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860C</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0000</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onstantia" panose="02030602050306030303" pitchFamily="18" charset="0"/>
                        </a:rPr>
                        <a:t>004C</a:t>
                      </a:r>
                      <a:endParaRPr lang="en-US" sz="200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onstantia" panose="02030602050306030303" pitchFamily="18" charset="0"/>
                        </a:rPr>
                        <a:t>4B40</a:t>
                      </a:r>
                      <a:endParaRPr lang="en-US" sz="2000" dirty="0">
                        <a:effectLst/>
                        <a:latin typeface="Constantia" panose="0203060205030603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5315267"/>
                  </a:ext>
                </a:extLst>
              </a:tr>
            </a:tbl>
          </a:graphicData>
        </a:graphic>
      </p:graphicFrame>
    </p:spTree>
    <p:extLst>
      <p:ext uri="{BB962C8B-B14F-4D97-AF65-F5344CB8AC3E}">
        <p14:creationId xmlns:p14="http://schemas.microsoft.com/office/powerpoint/2010/main" val="180208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Results</a:t>
            </a:r>
          </a:p>
        </p:txBody>
      </p:sp>
      <p:sp>
        <p:nvSpPr>
          <p:cNvPr id="3" name="Content Placeholder 2"/>
          <p:cNvSpPr>
            <a:spLocks noGrp="1"/>
          </p:cNvSpPr>
          <p:nvPr>
            <p:ph idx="1"/>
          </p:nvPr>
        </p:nvSpPr>
        <p:spPr>
          <a:xfrm>
            <a:off x="1451579" y="2015732"/>
            <a:ext cx="9603275" cy="2084320"/>
          </a:xfrm>
        </p:spPr>
        <p:txBody>
          <a:bodyPr>
            <a:normAutofit fontScale="92500" lnSpcReduction="10000"/>
          </a:bodyPr>
          <a:lstStyle/>
          <a:p>
            <a:pPr>
              <a:lnSpc>
                <a:spcPct val="170000"/>
              </a:lnSpc>
            </a:pPr>
            <a:r>
              <a:rPr lang="en-US" dirty="0">
                <a:latin typeface="Constantia" panose="02030602050306030303" pitchFamily="18" charset="0"/>
              </a:rPr>
              <a:t>The results were accurate and showed how the cars coordinated with the signals- if the lights turned red, the cars stopped, if they turned amber then the car got ready to move and finally when the lights turned green, the cars started moving. </a:t>
            </a:r>
          </a:p>
          <a:p>
            <a:pPr>
              <a:lnSpc>
                <a:spcPct val="170000"/>
              </a:lnSpc>
            </a:pPr>
            <a:r>
              <a:rPr lang="en-US" dirty="0">
                <a:latin typeface="Constantia" panose="02030602050306030303" pitchFamily="18" charset="0"/>
              </a:rPr>
              <a:t>The signal lights kept changing after every 5 seconds.  </a:t>
            </a:r>
          </a:p>
        </p:txBody>
      </p:sp>
      <p:pic>
        <p:nvPicPr>
          <p:cNvPr id="4" name="Picture 3"/>
          <p:cNvPicPr/>
          <p:nvPr/>
        </p:nvPicPr>
        <p:blipFill rotWithShape="1">
          <a:blip r:embed="rId2">
            <a:extLst>
              <a:ext uri="{28A0092B-C50C-407E-A947-70E740481C1C}">
                <a14:useLocalDpi xmlns:a14="http://schemas.microsoft.com/office/drawing/2010/main" val="0"/>
              </a:ext>
            </a:extLst>
          </a:blip>
          <a:srcRect l="64914" t="16091" r="18186" b="46643"/>
          <a:stretch/>
        </p:blipFill>
        <p:spPr bwMode="auto">
          <a:xfrm>
            <a:off x="5927531" y="3996813"/>
            <a:ext cx="2965744" cy="2753672"/>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64812" t="15790" r="18403" b="46827"/>
          <a:stretch/>
        </p:blipFill>
        <p:spPr bwMode="auto">
          <a:xfrm>
            <a:off x="2290917" y="4100052"/>
            <a:ext cx="2797276" cy="2631621"/>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extLst>
              <a:ext uri="{28A0092B-C50C-407E-A947-70E740481C1C}">
                <a14:useLocalDpi xmlns:a14="http://schemas.microsoft.com/office/drawing/2010/main" val="0"/>
              </a:ext>
            </a:extLst>
          </a:blip>
          <a:srcRect l="64845" t="15855" r="17904" b="46507"/>
          <a:stretch/>
        </p:blipFill>
        <p:spPr bwMode="auto">
          <a:xfrm>
            <a:off x="9394724" y="3170903"/>
            <a:ext cx="2797276" cy="36870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747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 Tests</a:t>
            </a:r>
          </a:p>
        </p:txBody>
      </p:sp>
      <p:sp>
        <p:nvSpPr>
          <p:cNvPr id="3" name="Content Placeholder 2"/>
          <p:cNvSpPr>
            <a:spLocks noGrp="1"/>
          </p:cNvSpPr>
          <p:nvPr>
            <p:ph idx="1"/>
          </p:nvPr>
        </p:nvSpPr>
        <p:spPr>
          <a:xfrm>
            <a:off x="818712" y="2222288"/>
            <a:ext cx="5169133" cy="3691816"/>
          </a:xfrm>
          <a:ln>
            <a:solidFill>
              <a:srgbClr val="0070C0"/>
            </a:solidFill>
          </a:ln>
        </p:spPr>
        <p:txBody>
          <a:bodyPr>
            <a:noAutofit/>
          </a:bodyPr>
          <a:lstStyle/>
          <a:p>
            <a:pPr marL="0" indent="0">
              <a:lnSpc>
                <a:spcPct val="150000"/>
              </a:lnSpc>
              <a:buNone/>
            </a:pPr>
            <a:r>
              <a:rPr lang="en-US" sz="1800" dirty="0">
                <a:latin typeface="Constantia" panose="02030602050306030303" pitchFamily="18" charset="0"/>
              </a:rPr>
              <a:t>We then tested the same program with different delay time. The results are shown below:</a:t>
            </a:r>
          </a:p>
          <a:p>
            <a:pPr>
              <a:lnSpc>
                <a:spcPct val="150000"/>
              </a:lnSpc>
            </a:pPr>
            <a:r>
              <a:rPr lang="en-US" sz="1800" dirty="0">
                <a:latin typeface="Constantia" panose="02030602050306030303" pitchFamily="18" charset="0"/>
              </a:rPr>
              <a:t>For 5 sec;</a:t>
            </a:r>
          </a:p>
          <a:p>
            <a:pPr marL="0" indent="0">
              <a:lnSpc>
                <a:spcPct val="150000"/>
              </a:lnSpc>
              <a:buNone/>
            </a:pPr>
            <a:r>
              <a:rPr lang="en-US" sz="1800" dirty="0">
                <a:latin typeface="Constantia" panose="02030602050306030303" pitchFamily="18" charset="0"/>
              </a:rPr>
              <a:t>Value for ax changes from 0000 to 8661</a:t>
            </a:r>
          </a:p>
          <a:p>
            <a:pPr marL="0" indent="0">
              <a:lnSpc>
                <a:spcPct val="150000"/>
              </a:lnSpc>
              <a:buNone/>
            </a:pPr>
            <a:r>
              <a:rPr lang="en-US" sz="1800" dirty="0">
                <a:latin typeface="Constantia" panose="02030602050306030303" pitchFamily="18" charset="0"/>
              </a:rPr>
              <a:t>Value of </a:t>
            </a:r>
            <a:r>
              <a:rPr lang="en-US" sz="1800" dirty="0" err="1">
                <a:latin typeface="Constantia" panose="02030602050306030303" pitchFamily="18" charset="0"/>
              </a:rPr>
              <a:t>bx</a:t>
            </a:r>
            <a:r>
              <a:rPr lang="en-US" sz="1800" dirty="0">
                <a:latin typeface="Constantia" panose="02030602050306030303" pitchFamily="18" charset="0"/>
              </a:rPr>
              <a:t> changes from 0000 to 0000</a:t>
            </a:r>
          </a:p>
          <a:p>
            <a:pPr marL="0" indent="0">
              <a:lnSpc>
                <a:spcPct val="150000"/>
              </a:lnSpc>
              <a:buNone/>
            </a:pPr>
            <a:r>
              <a:rPr lang="en-US" sz="1800" dirty="0">
                <a:latin typeface="Constantia" panose="02030602050306030303" pitchFamily="18" charset="0"/>
              </a:rPr>
              <a:t>Value of cx changes from 0045 to 004C</a:t>
            </a:r>
          </a:p>
          <a:p>
            <a:pPr marL="0" indent="0">
              <a:lnSpc>
                <a:spcPct val="150000"/>
              </a:lnSpc>
              <a:buNone/>
            </a:pPr>
            <a:r>
              <a:rPr lang="en-US" sz="1800" dirty="0">
                <a:latin typeface="Constantia" panose="02030602050306030303" pitchFamily="18" charset="0"/>
              </a:rPr>
              <a:t>Value of dx changes from 0000 to 4B40</a:t>
            </a:r>
          </a:p>
          <a:p>
            <a:pPr marL="0" indent="0">
              <a:lnSpc>
                <a:spcPct val="150000"/>
              </a:lnSpc>
              <a:buNone/>
            </a:pPr>
            <a:endParaRPr lang="en-US" sz="1800" dirty="0">
              <a:latin typeface="Constantia" panose="02030602050306030303" pitchFamily="18" charset="0"/>
            </a:endParaRPr>
          </a:p>
        </p:txBody>
      </p:sp>
      <p:sp>
        <p:nvSpPr>
          <p:cNvPr id="5" name="TextBox 4">
            <a:extLst>
              <a:ext uri="{FF2B5EF4-FFF2-40B4-BE49-F238E27FC236}">
                <a16:creationId xmlns:a16="http://schemas.microsoft.com/office/drawing/2014/main" id="{9014986F-A469-4F6A-A293-F17BA9FE5368}"/>
              </a:ext>
            </a:extLst>
          </p:cNvPr>
          <p:cNvSpPr txBox="1"/>
          <p:nvPr/>
        </p:nvSpPr>
        <p:spPr>
          <a:xfrm>
            <a:off x="6404199" y="1433627"/>
            <a:ext cx="5365014" cy="4619854"/>
          </a:xfrm>
          <a:prstGeom prst="rect">
            <a:avLst/>
          </a:prstGeom>
          <a:noFill/>
          <a:ln>
            <a:solidFill>
              <a:srgbClr val="0070C0"/>
            </a:solidFill>
          </a:ln>
        </p:spPr>
        <p:txBody>
          <a:bodyPr wrap="square">
            <a:spAutoFit/>
          </a:bodyPr>
          <a:lstStyle/>
          <a:p>
            <a:pPr>
              <a:lnSpc>
                <a:spcPct val="150000"/>
              </a:lnSpc>
            </a:pPr>
            <a:r>
              <a:rPr lang="en-US" sz="1800" dirty="0">
                <a:latin typeface="Constantia" panose="02030602050306030303" pitchFamily="18" charset="0"/>
              </a:rPr>
              <a:t>For 10 sec;</a:t>
            </a:r>
          </a:p>
          <a:p>
            <a:pPr marL="0" indent="0">
              <a:lnSpc>
                <a:spcPct val="150000"/>
              </a:lnSpc>
              <a:buNone/>
            </a:pPr>
            <a:r>
              <a:rPr lang="en-US" sz="1800" dirty="0">
                <a:latin typeface="Constantia" panose="02030602050306030303" pitchFamily="18" charset="0"/>
              </a:rPr>
              <a:t>Value for ax changes from 0000 to 860C</a:t>
            </a:r>
          </a:p>
          <a:p>
            <a:pPr marL="0" indent="0">
              <a:lnSpc>
                <a:spcPct val="150000"/>
              </a:lnSpc>
              <a:buNone/>
            </a:pPr>
            <a:r>
              <a:rPr lang="en-US" sz="1800" dirty="0">
                <a:latin typeface="Constantia" panose="02030602050306030303" pitchFamily="18" charset="0"/>
              </a:rPr>
              <a:t>Value of bx changes from 0000 to 0000</a:t>
            </a:r>
          </a:p>
          <a:p>
            <a:pPr marL="0" indent="0">
              <a:lnSpc>
                <a:spcPct val="150000"/>
              </a:lnSpc>
              <a:buNone/>
            </a:pPr>
            <a:r>
              <a:rPr lang="en-US" sz="1800" dirty="0">
                <a:latin typeface="Constantia" panose="02030602050306030303" pitchFamily="18" charset="0"/>
              </a:rPr>
              <a:t>Value of cx changes from 0045 to 0098</a:t>
            </a:r>
          </a:p>
          <a:p>
            <a:pPr marL="0" indent="0">
              <a:lnSpc>
                <a:spcPct val="150000"/>
              </a:lnSpc>
              <a:buNone/>
            </a:pPr>
            <a:r>
              <a:rPr lang="en-US" sz="1800" dirty="0">
                <a:latin typeface="Constantia" panose="02030602050306030303" pitchFamily="18" charset="0"/>
              </a:rPr>
              <a:t>Value of dx changes from 0000 </a:t>
            </a:r>
            <a:r>
              <a:rPr lang="en-US" dirty="0">
                <a:latin typeface="Constantia" panose="02030602050306030303" pitchFamily="18" charset="0"/>
              </a:rPr>
              <a:t>to</a:t>
            </a:r>
            <a:r>
              <a:rPr lang="en-US" sz="1800" dirty="0">
                <a:latin typeface="Constantia" panose="02030602050306030303" pitchFamily="18" charset="0"/>
              </a:rPr>
              <a:t> 9680</a:t>
            </a:r>
          </a:p>
          <a:p>
            <a:pPr marL="0" indent="0">
              <a:lnSpc>
                <a:spcPct val="150000"/>
              </a:lnSpc>
              <a:buNone/>
            </a:pPr>
            <a:endParaRPr lang="en-US" sz="1800" dirty="0">
              <a:latin typeface="Constantia" panose="02030602050306030303" pitchFamily="18" charset="0"/>
            </a:endParaRPr>
          </a:p>
          <a:p>
            <a:pPr>
              <a:lnSpc>
                <a:spcPct val="150000"/>
              </a:lnSpc>
            </a:pPr>
            <a:r>
              <a:rPr lang="en-US" sz="1800" dirty="0">
                <a:latin typeface="Constantia" panose="02030602050306030303" pitchFamily="18" charset="0"/>
              </a:rPr>
              <a:t>For 20 sec;</a:t>
            </a:r>
          </a:p>
          <a:p>
            <a:pPr marL="0" indent="0">
              <a:lnSpc>
                <a:spcPct val="150000"/>
              </a:lnSpc>
              <a:buNone/>
            </a:pPr>
            <a:r>
              <a:rPr lang="en-US" sz="1800" dirty="0">
                <a:latin typeface="Constantia" panose="02030602050306030303" pitchFamily="18" charset="0"/>
              </a:rPr>
              <a:t>Value for ax changes from 0000 to 860C</a:t>
            </a:r>
          </a:p>
          <a:p>
            <a:pPr marL="0" indent="0">
              <a:lnSpc>
                <a:spcPct val="150000"/>
              </a:lnSpc>
              <a:buNone/>
            </a:pPr>
            <a:r>
              <a:rPr lang="en-US" sz="1800" dirty="0">
                <a:latin typeface="Constantia" panose="02030602050306030303" pitchFamily="18" charset="0"/>
              </a:rPr>
              <a:t>Value of bx changes from 0000 to 0000</a:t>
            </a:r>
          </a:p>
          <a:p>
            <a:pPr marL="0" indent="0">
              <a:lnSpc>
                <a:spcPct val="150000"/>
              </a:lnSpc>
              <a:buNone/>
            </a:pPr>
            <a:r>
              <a:rPr lang="en-US" sz="1800" dirty="0">
                <a:latin typeface="Constantia" panose="02030602050306030303" pitchFamily="18" charset="0"/>
              </a:rPr>
              <a:t>Value of cx changes from 0045 to 0131</a:t>
            </a:r>
          </a:p>
          <a:p>
            <a:pPr marL="0" indent="0">
              <a:lnSpc>
                <a:spcPct val="150000"/>
              </a:lnSpc>
              <a:buNone/>
            </a:pPr>
            <a:r>
              <a:rPr lang="en-US" sz="1800" dirty="0">
                <a:latin typeface="Constantia" panose="02030602050306030303" pitchFamily="18" charset="0"/>
              </a:rPr>
              <a:t>Value of dx changes from 0000 </a:t>
            </a:r>
            <a:r>
              <a:rPr lang="en-US" dirty="0">
                <a:latin typeface="Constantia" panose="02030602050306030303" pitchFamily="18" charset="0"/>
              </a:rPr>
              <a:t>to</a:t>
            </a:r>
            <a:r>
              <a:rPr lang="en-US" sz="1800" dirty="0">
                <a:latin typeface="Constantia" panose="02030602050306030303" pitchFamily="18" charset="0"/>
              </a:rPr>
              <a:t> 2D00</a:t>
            </a:r>
          </a:p>
        </p:txBody>
      </p:sp>
    </p:spTree>
    <p:extLst>
      <p:ext uri="{BB962C8B-B14F-4D97-AF65-F5344CB8AC3E}">
        <p14:creationId xmlns:p14="http://schemas.microsoft.com/office/powerpoint/2010/main" val="150723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Improvements</a:t>
            </a:r>
          </a:p>
        </p:txBody>
      </p:sp>
      <p:sp>
        <p:nvSpPr>
          <p:cNvPr id="3" name="Content Placeholder 2"/>
          <p:cNvSpPr>
            <a:spLocks noGrp="1"/>
          </p:cNvSpPr>
          <p:nvPr>
            <p:ph idx="1"/>
          </p:nvPr>
        </p:nvSpPr>
        <p:spPr>
          <a:xfrm>
            <a:off x="1451579" y="2015732"/>
            <a:ext cx="10435621" cy="3450613"/>
          </a:xfrm>
          <a:ln>
            <a:solidFill>
              <a:srgbClr val="0070C0"/>
            </a:solidFill>
          </a:ln>
        </p:spPr>
        <p:txBody>
          <a:bodyPr>
            <a:normAutofit/>
          </a:bodyPr>
          <a:lstStyle/>
          <a:p>
            <a:pPr algn="just">
              <a:lnSpc>
                <a:spcPct val="150000"/>
              </a:lnSpc>
            </a:pPr>
            <a:r>
              <a:rPr lang="en-US" sz="2200" dirty="0">
                <a:latin typeface="Constantia" panose="02030602050306030303" pitchFamily="18" charset="0"/>
              </a:rPr>
              <a:t>Some improvement can be made in the project whereby it incorporates pedestrian signals in the project and whereby there is a simulation of a figure acting as a pedestrian crossing the road safely with the proper signals being lit up. </a:t>
            </a:r>
          </a:p>
          <a:p>
            <a:pPr algn="just">
              <a:lnSpc>
                <a:spcPct val="150000"/>
              </a:lnSpc>
            </a:pPr>
            <a:r>
              <a:rPr lang="en-US" sz="2200" dirty="0">
                <a:latin typeface="Constantia" panose="02030602050306030303" pitchFamily="18" charset="0"/>
              </a:rPr>
              <a:t>Furthermore we can improve on having more cars per lane and looking at the results of the traffic timers then along with different delay times to see the movement when there is traffic.</a:t>
            </a:r>
          </a:p>
          <a:p>
            <a:pPr algn="just">
              <a:lnSpc>
                <a:spcPct val="150000"/>
              </a:lnSpc>
            </a:pPr>
            <a:endParaRPr lang="en-US" sz="2200" dirty="0">
              <a:latin typeface="Constantia" panose="02030602050306030303" pitchFamily="18" charset="0"/>
            </a:endParaRPr>
          </a:p>
        </p:txBody>
      </p:sp>
    </p:spTree>
    <p:extLst>
      <p:ext uri="{BB962C8B-B14F-4D97-AF65-F5344CB8AC3E}">
        <p14:creationId xmlns:p14="http://schemas.microsoft.com/office/powerpoint/2010/main" val="3495294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128" y="199505"/>
            <a:ext cx="3385892" cy="1049235"/>
          </a:xfrm>
        </p:spPr>
        <p:txBody>
          <a:bodyPr/>
          <a:lstStyle/>
          <a:p>
            <a:r>
              <a:rPr lang="en-US" dirty="0"/>
              <a:t>Code Used</a:t>
            </a:r>
          </a:p>
        </p:txBody>
      </p:sp>
      <p:pic>
        <p:nvPicPr>
          <p:cNvPr id="9" name="Content Placeholder 8"/>
          <p:cNvPicPr>
            <a:picLocks noGrp="1"/>
          </p:cNvPicPr>
          <p:nvPr>
            <p:ph idx="1"/>
          </p:nvPr>
        </p:nvPicPr>
        <p:blipFill rotWithShape="1">
          <a:blip r:embed="rId2">
            <a:extLst>
              <a:ext uri="{28A0092B-C50C-407E-A947-70E740481C1C}">
                <a14:useLocalDpi xmlns:a14="http://schemas.microsoft.com/office/drawing/2010/main" val="0"/>
              </a:ext>
            </a:extLst>
          </a:blip>
          <a:srcRect l="1351" t="11197" r="49672" b="13259"/>
          <a:stretch/>
        </p:blipFill>
        <p:spPr bwMode="auto">
          <a:xfrm>
            <a:off x="309716" y="693174"/>
            <a:ext cx="5663381" cy="5744095"/>
          </a:xfrm>
          <a:prstGeom prst="rect">
            <a:avLst/>
          </a:prstGeom>
          <a:ln w="9525" cap="flat" cmpd="sng" algn="ctr">
            <a:solidFill>
              <a:sysClr val="window" lastClr="FFFFFF"/>
            </a:solidFill>
            <a:prstDash val="solid"/>
            <a:round/>
            <a:headEnd type="none" w="med" len="med"/>
            <a:tailEnd type="none" w="med" len="med"/>
          </a:ln>
          <a:extLst>
            <a:ext uri="{53640926-AAD7-44D8-BBD7-CCE9431645EC}">
              <a14:shadowObscured xmlns:a14="http://schemas.microsoft.com/office/drawing/2010/main"/>
            </a:ext>
          </a:extLst>
        </p:spPr>
      </p:pic>
      <p:pic>
        <p:nvPicPr>
          <p:cNvPr id="10" name="Picture 9"/>
          <p:cNvPicPr/>
          <p:nvPr/>
        </p:nvPicPr>
        <p:blipFill rotWithShape="1">
          <a:blip r:embed="rId3">
            <a:extLst>
              <a:ext uri="{28A0092B-C50C-407E-A947-70E740481C1C}">
                <a14:useLocalDpi xmlns:a14="http://schemas.microsoft.com/office/drawing/2010/main" val="0"/>
              </a:ext>
            </a:extLst>
          </a:blip>
          <a:srcRect l="1495" t="11987" r="40007" b="10554"/>
          <a:stretch/>
        </p:blipFill>
        <p:spPr bwMode="auto">
          <a:xfrm>
            <a:off x="6096000" y="221227"/>
            <a:ext cx="6096000" cy="64372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780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ln>
            <a:solidFill>
              <a:srgbClr val="0070C0"/>
            </a:solidFill>
          </a:ln>
        </p:spPr>
        <p:txBody>
          <a:bodyPr>
            <a:normAutofit fontScale="92500" lnSpcReduction="20000"/>
          </a:bodyPr>
          <a:lstStyle/>
          <a:p>
            <a:pPr algn="just">
              <a:lnSpc>
                <a:spcPct val="150000"/>
              </a:lnSpc>
            </a:pPr>
            <a:r>
              <a:rPr lang="en-US" dirty="0"/>
              <a:t>The program created for the traffic lights worked well and it was made in order to help improve the traffic system in the real world. Once this method is applied it will reduce the unnecessary traffic everywhere. </a:t>
            </a:r>
          </a:p>
          <a:p>
            <a:pPr algn="just">
              <a:lnSpc>
                <a:spcPct val="150000"/>
              </a:lnSpc>
            </a:pPr>
            <a:r>
              <a:rPr lang="en-US" dirty="0"/>
              <a:t>The above problem/project operates similarly to the real life situation, i.e. the traffic light colors and their individual operations. </a:t>
            </a:r>
          </a:p>
          <a:p>
            <a:pPr algn="just">
              <a:lnSpc>
                <a:spcPct val="150000"/>
              </a:lnSpc>
            </a:pPr>
            <a:r>
              <a:rPr lang="en-US" dirty="0"/>
              <a:t>In addition, it also responds to different delay times to show that the program code and smooth operation, however the program can be modified to increase the number of cars passing through as well as for emergency services i.e. special access.</a:t>
            </a:r>
          </a:p>
          <a:p>
            <a:pPr marL="0" indent="0" algn="just">
              <a:lnSpc>
                <a:spcPct val="150000"/>
              </a:lnSpc>
              <a:buNone/>
            </a:pPr>
            <a:endParaRPr lang="en-US" dirty="0"/>
          </a:p>
        </p:txBody>
      </p:sp>
    </p:spTree>
    <p:extLst>
      <p:ext uri="{BB962C8B-B14F-4D97-AF65-F5344CB8AC3E}">
        <p14:creationId xmlns:p14="http://schemas.microsoft.com/office/powerpoint/2010/main" val="300311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325" y="693684"/>
            <a:ext cx="9603275" cy="677917"/>
          </a:xfrm>
        </p:spPr>
        <p:txBody>
          <a:bodyPr/>
          <a:lstStyle/>
          <a:p>
            <a:r>
              <a:rPr lang="en-US" dirty="0"/>
              <a:t>Abstract</a:t>
            </a:r>
          </a:p>
        </p:txBody>
      </p:sp>
      <p:sp>
        <p:nvSpPr>
          <p:cNvPr id="3" name="Content Placeholder 2"/>
          <p:cNvSpPr>
            <a:spLocks noGrp="1"/>
          </p:cNvSpPr>
          <p:nvPr>
            <p:ph idx="1"/>
          </p:nvPr>
        </p:nvSpPr>
        <p:spPr>
          <a:xfrm>
            <a:off x="927361" y="1937075"/>
            <a:ext cx="10861964" cy="4006525"/>
          </a:xfrm>
          <a:ln>
            <a:solidFill>
              <a:srgbClr val="0070C0"/>
            </a:solidFill>
          </a:ln>
        </p:spPr>
        <p:txBody>
          <a:bodyPr>
            <a:noAutofit/>
          </a:bodyPr>
          <a:lstStyle/>
          <a:p>
            <a:pPr algn="just">
              <a:lnSpc>
                <a:spcPct val="150000"/>
              </a:lnSpc>
            </a:pPr>
            <a:r>
              <a:rPr lang="en-US" sz="2200" dirty="0">
                <a:latin typeface="Constantia" panose="02030602050306030303" pitchFamily="18" charset="0"/>
              </a:rPr>
              <a:t>This report is made to cover all the aspects on the program of the traffic light system made. It has explained what kind of signals are there and for what purpose it’s there.</a:t>
            </a:r>
          </a:p>
          <a:p>
            <a:pPr algn="just">
              <a:lnSpc>
                <a:spcPct val="150000"/>
              </a:lnSpc>
            </a:pPr>
            <a:r>
              <a:rPr lang="en-US" sz="2200" dirty="0">
                <a:latin typeface="Constantia" panose="02030602050306030303" pitchFamily="18" charset="0"/>
              </a:rPr>
              <a:t>There are different kind of signals for cars, pedestrians and also equestrians. </a:t>
            </a:r>
          </a:p>
          <a:p>
            <a:pPr algn="just">
              <a:lnSpc>
                <a:spcPct val="150000"/>
              </a:lnSpc>
            </a:pPr>
            <a:r>
              <a:rPr lang="en-US" sz="2200" dirty="0">
                <a:latin typeface="Constantia" panose="02030602050306030303" pitchFamily="18" charset="0"/>
              </a:rPr>
              <a:t>The apparatus used was emu8086 and the procedure to create the program is evaluated using a flowchart. It covers the whole overview of the process. </a:t>
            </a:r>
          </a:p>
          <a:p>
            <a:pPr algn="just">
              <a:lnSpc>
                <a:spcPct val="150000"/>
              </a:lnSpc>
            </a:pPr>
            <a:r>
              <a:rPr lang="en-US" sz="2200" dirty="0">
                <a:latin typeface="Constantia" panose="02030602050306030303" pitchFamily="18" charset="0"/>
              </a:rPr>
              <a:t>This program is made so that it can be implemented in real life scenarios to make sure they are working effectively.</a:t>
            </a:r>
          </a:p>
        </p:txBody>
      </p:sp>
    </p:spTree>
    <p:extLst>
      <p:ext uri="{BB962C8B-B14F-4D97-AF65-F5344CB8AC3E}">
        <p14:creationId xmlns:p14="http://schemas.microsoft.com/office/powerpoint/2010/main" val="125746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75187" y="2015732"/>
            <a:ext cx="10479667" cy="3450613"/>
          </a:xfrm>
          <a:ln>
            <a:solidFill>
              <a:srgbClr val="0070C0"/>
            </a:solidFill>
          </a:ln>
        </p:spPr>
        <p:txBody>
          <a:bodyPr>
            <a:normAutofit/>
          </a:bodyPr>
          <a:lstStyle/>
          <a:p>
            <a:pPr algn="just"/>
            <a:r>
              <a:rPr lang="en-US" dirty="0">
                <a:latin typeface="Constantia" panose="02030602050306030303" pitchFamily="18" charset="0"/>
              </a:rPr>
              <a:t>The project was carried out to come up with a traffic lights control system using assembly language program. </a:t>
            </a:r>
          </a:p>
          <a:p>
            <a:pPr algn="just"/>
            <a:r>
              <a:rPr lang="en-US" dirty="0">
                <a:latin typeface="Constantia" panose="02030602050306030303" pitchFamily="18" charset="0"/>
              </a:rPr>
              <a:t>It was simulated using an emulator. </a:t>
            </a:r>
          </a:p>
          <a:p>
            <a:pPr algn="just"/>
            <a:r>
              <a:rPr lang="en-US" dirty="0">
                <a:latin typeface="Constantia" panose="02030602050306030303" pitchFamily="18" charset="0"/>
              </a:rPr>
              <a:t>Assembly language is a low-level programming language for a particular computer architecture in contrast to most high-level programming languages, which are generally portable across multiple systems. </a:t>
            </a:r>
          </a:p>
          <a:p>
            <a:pPr algn="just"/>
            <a:r>
              <a:rPr lang="en-US" dirty="0">
                <a:latin typeface="Constantia" panose="02030602050306030303" pitchFamily="18" charset="0"/>
              </a:rPr>
              <a:t>Assembly language is converted into executable machine code by a utility program referred to as an assembler like NASM, MASM. </a:t>
            </a:r>
          </a:p>
          <a:p>
            <a:pPr marL="0" indent="0" algn="just">
              <a:buNone/>
            </a:pPr>
            <a:endParaRPr lang="en-US" dirty="0">
              <a:latin typeface="Constantia" panose="02030602050306030303" pitchFamily="18" charset="0"/>
            </a:endParaRPr>
          </a:p>
          <a:p>
            <a:pPr algn="just"/>
            <a:endParaRPr lang="en-US" dirty="0">
              <a:latin typeface="Constantia" panose="02030602050306030303" pitchFamily="18" charset="0"/>
            </a:endParaRPr>
          </a:p>
        </p:txBody>
      </p:sp>
    </p:spTree>
    <p:extLst>
      <p:ext uri="{BB962C8B-B14F-4D97-AF65-F5344CB8AC3E}">
        <p14:creationId xmlns:p14="http://schemas.microsoft.com/office/powerpoint/2010/main" val="44531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75187" y="2015732"/>
            <a:ext cx="10479667" cy="3450613"/>
          </a:xfrm>
          <a:ln>
            <a:solidFill>
              <a:srgbClr val="0070C0"/>
            </a:solidFill>
          </a:ln>
        </p:spPr>
        <p:txBody>
          <a:bodyPr>
            <a:normAutofit fontScale="85000" lnSpcReduction="10000"/>
          </a:bodyPr>
          <a:lstStyle/>
          <a:p>
            <a:pPr algn="just">
              <a:lnSpc>
                <a:spcPct val="150000"/>
              </a:lnSpc>
            </a:pPr>
            <a:r>
              <a:rPr lang="en-US" dirty="0">
                <a:latin typeface="Constantia" panose="02030602050306030303" pitchFamily="18" charset="0"/>
              </a:rPr>
              <a:t>In this project emulators used is known as emu8086.</a:t>
            </a:r>
          </a:p>
          <a:p>
            <a:pPr algn="just">
              <a:lnSpc>
                <a:spcPct val="150000"/>
              </a:lnSpc>
            </a:pPr>
            <a:r>
              <a:rPr lang="en-US" dirty="0">
                <a:latin typeface="Constantia" panose="02030602050306030303" pitchFamily="18" charset="0"/>
              </a:rPr>
              <a:t> For assembly language there are advantages and disadvantages, some of the advantages are that it requires less memory during execution and time is likewise less used. </a:t>
            </a:r>
          </a:p>
          <a:p>
            <a:pPr algn="just">
              <a:lnSpc>
                <a:spcPct val="150000"/>
              </a:lnSpc>
            </a:pPr>
            <a:r>
              <a:rPr lang="en-US" dirty="0">
                <a:latin typeface="Constantia" panose="02030602050306030303" pitchFamily="18" charset="0"/>
              </a:rPr>
              <a:t>It also allows optimization of systems to user’s preference. </a:t>
            </a:r>
          </a:p>
          <a:p>
            <a:pPr algn="just">
              <a:lnSpc>
                <a:spcPct val="150000"/>
              </a:lnSpc>
            </a:pPr>
            <a:r>
              <a:rPr lang="en-US" dirty="0">
                <a:latin typeface="Constantia" panose="02030602050306030303" pitchFamily="18" charset="0"/>
              </a:rPr>
              <a:t>One disadvantage of assembly language is lack of portability. Written assembly language codes are based on specific machines. </a:t>
            </a:r>
          </a:p>
          <a:p>
            <a:pPr algn="just">
              <a:lnSpc>
                <a:spcPct val="150000"/>
              </a:lnSpc>
            </a:pPr>
            <a:r>
              <a:rPr lang="en-US" dirty="0">
                <a:latin typeface="Constantia" panose="02030602050306030303" pitchFamily="18" charset="0"/>
              </a:rPr>
              <a:t>Therefore, for the project assembly language of 8086 microprocessor was used to achieve the results.</a:t>
            </a:r>
          </a:p>
          <a:p>
            <a:pPr algn="just">
              <a:lnSpc>
                <a:spcPct val="150000"/>
              </a:lnSpc>
            </a:pPr>
            <a:endParaRPr lang="en-US" dirty="0">
              <a:latin typeface="Constantia" panose="02030602050306030303" pitchFamily="18" charset="0"/>
            </a:endParaRPr>
          </a:p>
        </p:txBody>
      </p:sp>
    </p:spTree>
    <p:extLst>
      <p:ext uri="{BB962C8B-B14F-4D97-AF65-F5344CB8AC3E}">
        <p14:creationId xmlns:p14="http://schemas.microsoft.com/office/powerpoint/2010/main" val="347043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traffic Lights</a:t>
            </a:r>
          </a:p>
        </p:txBody>
      </p:sp>
      <p:sp>
        <p:nvSpPr>
          <p:cNvPr id="3" name="Content Placeholder 2"/>
          <p:cNvSpPr>
            <a:spLocks noGrp="1"/>
          </p:cNvSpPr>
          <p:nvPr>
            <p:ph idx="1"/>
          </p:nvPr>
        </p:nvSpPr>
        <p:spPr>
          <a:ln>
            <a:solidFill>
              <a:srgbClr val="0070C0"/>
            </a:solidFill>
          </a:ln>
        </p:spPr>
        <p:txBody>
          <a:bodyPr/>
          <a:lstStyle/>
          <a:p>
            <a:pPr algn="just">
              <a:lnSpc>
                <a:spcPct val="150000"/>
              </a:lnSpc>
            </a:pPr>
            <a:r>
              <a:rPr lang="en-US" dirty="0">
                <a:latin typeface="Constantia" panose="02030602050306030303" pitchFamily="18" charset="0"/>
              </a:rPr>
              <a:t>Traffic lights is a set of automatically operated colored lights typically </a:t>
            </a:r>
            <a:r>
              <a:rPr lang="en-US" b="1" dirty="0">
                <a:solidFill>
                  <a:srgbClr val="7030A0"/>
                </a:solidFill>
                <a:latin typeface="Constantia" panose="02030602050306030303" pitchFamily="18" charset="0"/>
              </a:rPr>
              <a:t>red, amber (yellow)</a:t>
            </a:r>
            <a:r>
              <a:rPr lang="en-US" dirty="0">
                <a:latin typeface="Constantia" panose="02030602050306030303" pitchFamily="18" charset="0"/>
              </a:rPr>
              <a:t>, and </a:t>
            </a:r>
            <a:r>
              <a:rPr lang="en-US" b="1" dirty="0">
                <a:solidFill>
                  <a:srgbClr val="7030A0"/>
                </a:solidFill>
                <a:latin typeface="Constantia" panose="02030602050306030303" pitchFamily="18" charset="0"/>
              </a:rPr>
              <a:t>green</a:t>
            </a:r>
            <a:r>
              <a:rPr lang="en-US" dirty="0">
                <a:latin typeface="Constantia" panose="02030602050306030303" pitchFamily="18" charset="0"/>
              </a:rPr>
              <a:t>, for controlling traffic at road junctions, pedestrian crossings, and roundabouts. </a:t>
            </a:r>
          </a:p>
          <a:p>
            <a:pPr algn="just">
              <a:lnSpc>
                <a:spcPct val="150000"/>
              </a:lnSpc>
            </a:pPr>
            <a:r>
              <a:rPr lang="en-US" dirty="0">
                <a:latin typeface="Constantia" panose="02030602050306030303" pitchFamily="18" charset="0"/>
              </a:rPr>
              <a:t>The following are examples of different types of traffic lights:</a:t>
            </a:r>
          </a:p>
          <a:p>
            <a:pPr lvl="0" algn="just">
              <a:lnSpc>
                <a:spcPct val="150000"/>
              </a:lnSpc>
            </a:pPr>
            <a:endParaRPr lang="en-US" dirty="0">
              <a:latin typeface="Constantia" panose="02030602050306030303" pitchFamily="18" charset="0"/>
            </a:endParaRPr>
          </a:p>
          <a:p>
            <a:pPr algn="just">
              <a:lnSpc>
                <a:spcPct val="150000"/>
              </a:lnSpc>
            </a:pPr>
            <a:endParaRPr lang="en-US" dirty="0">
              <a:latin typeface="Constantia" panose="02030602050306030303"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345253" y="4011473"/>
            <a:ext cx="1879402" cy="1353568"/>
          </a:xfrm>
          <a:prstGeom prst="rect">
            <a:avLst/>
          </a:prstGeom>
        </p:spPr>
      </p:pic>
      <p:sp>
        <p:nvSpPr>
          <p:cNvPr id="6" name="TextBox 5">
            <a:extLst>
              <a:ext uri="{FF2B5EF4-FFF2-40B4-BE49-F238E27FC236}">
                <a16:creationId xmlns:a16="http://schemas.microsoft.com/office/drawing/2014/main" id="{BC0AC08A-2E3D-4DDD-96BB-40D002259279}"/>
              </a:ext>
            </a:extLst>
          </p:cNvPr>
          <p:cNvSpPr txBox="1"/>
          <p:nvPr/>
        </p:nvSpPr>
        <p:spPr>
          <a:xfrm>
            <a:off x="1705261" y="4069173"/>
            <a:ext cx="4233524" cy="1295868"/>
          </a:xfrm>
          <a:prstGeom prst="rect">
            <a:avLst/>
          </a:prstGeom>
          <a:noFill/>
        </p:spPr>
        <p:txBody>
          <a:bodyPr wrap="square">
            <a:spAutoFit/>
          </a:bodyPr>
          <a:lstStyle/>
          <a:p>
            <a:pPr lvl="0" algn="just">
              <a:lnSpc>
                <a:spcPct val="150000"/>
              </a:lnSpc>
            </a:pPr>
            <a:r>
              <a:rPr lang="en-US" b="1" dirty="0">
                <a:solidFill>
                  <a:srgbClr val="7030A0"/>
                </a:solidFill>
                <a:latin typeface="Constantia" panose="02030602050306030303" pitchFamily="18" charset="0"/>
              </a:rPr>
              <a:t>Signals for Equestrians; </a:t>
            </a:r>
            <a:r>
              <a:rPr lang="en-US" dirty="0">
                <a:latin typeface="Constantia" panose="02030602050306030303" pitchFamily="18" charset="0"/>
              </a:rPr>
              <a:t>These signals consist of Red and Green lights, but with a silhouette of a horse and rider.</a:t>
            </a:r>
          </a:p>
        </p:txBody>
      </p:sp>
    </p:spTree>
    <p:extLst>
      <p:ext uri="{BB962C8B-B14F-4D97-AF65-F5344CB8AC3E}">
        <p14:creationId xmlns:p14="http://schemas.microsoft.com/office/powerpoint/2010/main" val="395106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traffic Lights</a:t>
            </a:r>
          </a:p>
        </p:txBody>
      </p:sp>
      <p:sp>
        <p:nvSpPr>
          <p:cNvPr id="3" name="Content Placeholder 2"/>
          <p:cNvSpPr>
            <a:spLocks noGrp="1"/>
          </p:cNvSpPr>
          <p:nvPr>
            <p:ph idx="1"/>
          </p:nvPr>
        </p:nvSpPr>
        <p:spPr>
          <a:xfrm>
            <a:off x="569505" y="1962448"/>
            <a:ext cx="11111217" cy="4674386"/>
          </a:xfrm>
          <a:ln>
            <a:solidFill>
              <a:srgbClr val="0070C0"/>
            </a:solidFill>
          </a:ln>
        </p:spPr>
        <p:txBody>
          <a:bodyPr/>
          <a:lstStyle/>
          <a:p>
            <a:pPr algn="just"/>
            <a:r>
              <a:rPr lang="en-US" b="1" dirty="0">
                <a:solidFill>
                  <a:srgbClr val="7030A0"/>
                </a:solidFill>
              </a:rPr>
              <a:t>Pedestrian Signals; </a:t>
            </a:r>
            <a:r>
              <a:rPr lang="en-US" dirty="0"/>
              <a:t>These signals consist of Red and Green lights, but with a silhouette of a man standing for the red, and a walking figure for the green.</a:t>
            </a:r>
          </a:p>
          <a:p>
            <a:pPr algn="just"/>
            <a:r>
              <a:rPr lang="en-US" b="1" dirty="0">
                <a:solidFill>
                  <a:srgbClr val="7030A0"/>
                </a:solidFill>
              </a:rPr>
              <a:t>Wig-wag signals </a:t>
            </a:r>
            <a:r>
              <a:rPr lang="en-US" dirty="0"/>
              <a:t>are traffic signals consisting of a set of three lamps mounted on a rectangular board, with an upper pair of horizontally aligned red lamps which flash alternately ('wig-wag') when in operation. </a:t>
            </a:r>
          </a:p>
          <a:p>
            <a:pPr algn="just"/>
            <a:r>
              <a:rPr lang="en-US" dirty="0"/>
              <a:t>Installation of the traffic sensor nodes into small holes centered in each lane in the roadbed.</a:t>
            </a:r>
          </a:p>
          <a:p>
            <a:pPr algn="just"/>
            <a:r>
              <a:rPr lang="en-US" dirty="0"/>
              <a:t> Data collected by the nodes is used to compare the numbers of cars between the lanes and access is granted based on the number of cars in each lane. It has the usual green to red lights.</a:t>
            </a:r>
          </a:p>
          <a:p>
            <a:pPr algn="just"/>
            <a:endParaRPr lang="en-US" dirty="0"/>
          </a:p>
          <a:p>
            <a:pPr algn="just"/>
            <a:endParaRPr lang="en-US" dirty="0"/>
          </a:p>
          <a:p>
            <a:pPr algn="just"/>
            <a:endParaRPr lang="en-US" dirty="0"/>
          </a:p>
          <a:p>
            <a:pPr algn="just"/>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943202" y="5361118"/>
            <a:ext cx="1712854" cy="1114322"/>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467137" y="5361118"/>
            <a:ext cx="1799796" cy="1172872"/>
          </a:xfrm>
          <a:prstGeom prst="rect">
            <a:avLst/>
          </a:prstGeom>
        </p:spPr>
      </p:pic>
      <p:pic>
        <p:nvPicPr>
          <p:cNvPr id="9" name="Content Placeholder 9"/>
          <p:cNvPicPr/>
          <p:nvPr/>
        </p:nvPicPr>
        <p:blipFill>
          <a:blip r:embed="rId4">
            <a:extLst>
              <a:ext uri="{28A0092B-C50C-407E-A947-70E740481C1C}">
                <a14:useLocalDpi xmlns:a14="http://schemas.microsoft.com/office/drawing/2010/main" val="0"/>
              </a:ext>
            </a:extLst>
          </a:blip>
          <a:stretch>
            <a:fillRect/>
          </a:stretch>
        </p:blipFill>
        <p:spPr>
          <a:xfrm>
            <a:off x="9255731" y="5346354"/>
            <a:ext cx="1579852" cy="1202401"/>
          </a:xfrm>
          <a:prstGeom prst="rect">
            <a:avLst/>
          </a:prstGeom>
        </p:spPr>
      </p:pic>
    </p:spTree>
    <p:extLst>
      <p:ext uri="{BB962C8B-B14F-4D97-AF65-F5344CB8AC3E}">
        <p14:creationId xmlns:p14="http://schemas.microsoft.com/office/powerpoint/2010/main" val="72299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ln>
            <a:solidFill>
              <a:srgbClr val="0070C0"/>
            </a:solidFill>
          </a:ln>
        </p:spPr>
        <p:txBody>
          <a:bodyPr>
            <a:normAutofit/>
          </a:bodyPr>
          <a:lstStyle/>
          <a:p>
            <a:pPr lvl="0" algn="just">
              <a:lnSpc>
                <a:spcPct val="150000"/>
              </a:lnSpc>
            </a:pPr>
            <a:r>
              <a:rPr lang="en-US" sz="2400" dirty="0"/>
              <a:t>To </a:t>
            </a:r>
            <a:r>
              <a:rPr lang="en-US" sz="2400" b="1" dirty="0">
                <a:solidFill>
                  <a:srgbClr val="7030A0"/>
                </a:solidFill>
              </a:rPr>
              <a:t>create a program </a:t>
            </a:r>
            <a:r>
              <a:rPr lang="en-US" sz="2400" dirty="0"/>
              <a:t>that controls traffic lights applicable to real life scenarios. </a:t>
            </a:r>
          </a:p>
          <a:p>
            <a:pPr lvl="0">
              <a:lnSpc>
                <a:spcPct val="150000"/>
              </a:lnSpc>
            </a:pPr>
            <a:r>
              <a:rPr lang="en-US" sz="2400" dirty="0"/>
              <a:t>To </a:t>
            </a:r>
            <a:r>
              <a:rPr lang="en-US" sz="2400" b="1" dirty="0">
                <a:solidFill>
                  <a:srgbClr val="7030A0"/>
                </a:solidFill>
              </a:rPr>
              <a:t>control traffic lights </a:t>
            </a:r>
            <a:r>
              <a:rPr lang="en-US" sz="2400" dirty="0"/>
              <a:t>efficiently and effectively. </a:t>
            </a:r>
          </a:p>
          <a:p>
            <a:pPr lvl="0">
              <a:lnSpc>
                <a:spcPct val="150000"/>
              </a:lnSpc>
            </a:pPr>
            <a:r>
              <a:rPr lang="en-US" sz="2400" dirty="0"/>
              <a:t>To </a:t>
            </a:r>
            <a:r>
              <a:rPr lang="en-US" sz="2400" b="1" dirty="0">
                <a:solidFill>
                  <a:srgbClr val="7030A0"/>
                </a:solidFill>
              </a:rPr>
              <a:t>analyze the effect of delay time </a:t>
            </a:r>
            <a:r>
              <a:rPr lang="en-US" sz="2400" dirty="0"/>
              <a:t>on performance of traffic lights control system. </a:t>
            </a:r>
          </a:p>
          <a:p>
            <a:pPr marL="0" indent="0">
              <a:lnSpc>
                <a:spcPct val="150000"/>
              </a:lnSpc>
              <a:buNone/>
            </a:pPr>
            <a:endParaRPr lang="en-US" sz="2400" dirty="0"/>
          </a:p>
        </p:txBody>
      </p:sp>
    </p:spTree>
    <p:extLst>
      <p:ext uri="{BB962C8B-B14F-4D97-AF65-F5344CB8AC3E}">
        <p14:creationId xmlns:p14="http://schemas.microsoft.com/office/powerpoint/2010/main" val="26760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384779" y="2209696"/>
            <a:ext cx="5711221" cy="3450613"/>
          </a:xfrm>
          <a:ln>
            <a:solidFill>
              <a:srgbClr val="0070C0"/>
            </a:solidFill>
          </a:ln>
        </p:spPr>
        <p:txBody>
          <a:bodyPr>
            <a:normAutofit fontScale="85000" lnSpcReduction="10000"/>
          </a:bodyPr>
          <a:lstStyle/>
          <a:p>
            <a:pPr lvl="0" algn="just"/>
            <a:r>
              <a:rPr lang="en-US" dirty="0">
                <a:latin typeface="Constantia" panose="02030602050306030303" pitchFamily="18" charset="0"/>
              </a:rPr>
              <a:t>Creating a program that controls traffic lights which can be implemented in real life scenarios. </a:t>
            </a:r>
          </a:p>
          <a:p>
            <a:pPr lvl="0" algn="just"/>
            <a:r>
              <a:rPr lang="en-US" dirty="0">
                <a:latin typeface="Constantia" panose="02030602050306030303" pitchFamily="18" charset="0"/>
              </a:rPr>
              <a:t>It helps reduce traffic around junctions. </a:t>
            </a:r>
          </a:p>
          <a:p>
            <a:pPr lvl="0" algn="just">
              <a:lnSpc>
                <a:spcPct val="170000"/>
              </a:lnSpc>
            </a:pPr>
            <a:r>
              <a:rPr lang="en-US" dirty="0">
                <a:latin typeface="Constantia" panose="02030602050306030303" pitchFamily="18" charset="0"/>
              </a:rPr>
              <a:t>Reduce the work for police because they won't have to stand all day to control the traffic.</a:t>
            </a:r>
          </a:p>
          <a:p>
            <a:pPr lvl="0" algn="just"/>
            <a:r>
              <a:rPr lang="en-US" dirty="0">
                <a:latin typeface="Constantia" panose="02030602050306030303" pitchFamily="18" charset="0"/>
              </a:rPr>
              <a:t>Ensures orderly movement of traffic in all directions.</a:t>
            </a:r>
          </a:p>
          <a:p>
            <a:pPr lvl="0" algn="just"/>
            <a:r>
              <a:rPr lang="en-US" dirty="0">
                <a:latin typeface="Constantia" panose="02030602050306030303" pitchFamily="18" charset="0"/>
              </a:rPr>
              <a:t>Provisions for the progressive flow of traffic in a signal system corridor.</a:t>
            </a:r>
          </a:p>
          <a:p>
            <a:pPr marL="0" indent="0" algn="just">
              <a:buNone/>
            </a:pPr>
            <a:endParaRPr lang="en-US" dirty="0">
              <a:latin typeface="Constantia" panose="02030602050306030303" pitchFamily="18" charset="0"/>
            </a:endParaRPr>
          </a:p>
        </p:txBody>
      </p:sp>
      <p:sp>
        <p:nvSpPr>
          <p:cNvPr id="5" name="TextBox 4">
            <a:extLst>
              <a:ext uri="{FF2B5EF4-FFF2-40B4-BE49-F238E27FC236}">
                <a16:creationId xmlns:a16="http://schemas.microsoft.com/office/drawing/2014/main" id="{CB1C18AC-78FD-48F9-9434-0511FE6F5C74}"/>
              </a:ext>
            </a:extLst>
          </p:cNvPr>
          <p:cNvSpPr txBox="1"/>
          <p:nvPr/>
        </p:nvSpPr>
        <p:spPr>
          <a:xfrm>
            <a:off x="6253216" y="2230066"/>
            <a:ext cx="4958854" cy="3373359"/>
          </a:xfrm>
          <a:prstGeom prst="rect">
            <a:avLst/>
          </a:prstGeom>
          <a:noFill/>
          <a:ln>
            <a:solidFill>
              <a:srgbClr val="0070C0"/>
            </a:solidFill>
          </a:ln>
        </p:spPr>
        <p:txBody>
          <a:bodyPr wrap="square">
            <a:spAutoFit/>
          </a:bodyPr>
          <a:lstStyle/>
          <a:p>
            <a:pPr marL="285750" lvl="0" indent="-285750" algn="just">
              <a:lnSpc>
                <a:spcPct val="150000"/>
              </a:lnSpc>
              <a:buFont typeface="Arial" panose="020B0604020202020204" pitchFamily="34" charset="0"/>
              <a:buChar char="•"/>
            </a:pPr>
            <a:r>
              <a:rPr lang="en-US" dirty="0">
                <a:latin typeface="Constantia" panose="02030602050306030303" pitchFamily="18" charset="0"/>
              </a:rPr>
              <a:t>Provision for the side street vehicles to enter the traffic stream.</a:t>
            </a:r>
          </a:p>
          <a:p>
            <a:pPr marL="285750" lvl="0" indent="-285750" algn="just">
              <a:lnSpc>
                <a:spcPct val="150000"/>
              </a:lnSpc>
              <a:buFont typeface="Arial" panose="020B0604020202020204" pitchFamily="34" charset="0"/>
              <a:buChar char="•"/>
            </a:pPr>
            <a:r>
              <a:rPr lang="en-US" dirty="0">
                <a:latin typeface="Constantia" panose="02030602050306030303" pitchFamily="18" charset="0"/>
              </a:rPr>
              <a:t>Providing pedestrians to cross the street safely.</a:t>
            </a:r>
          </a:p>
          <a:p>
            <a:pPr marL="285750" lvl="0" indent="-285750" algn="just">
              <a:lnSpc>
                <a:spcPct val="150000"/>
              </a:lnSpc>
              <a:buFont typeface="Arial" panose="020B0604020202020204" pitchFamily="34" charset="0"/>
              <a:buChar char="•"/>
            </a:pPr>
            <a:r>
              <a:rPr lang="en-US" dirty="0">
                <a:latin typeface="Constantia" panose="02030602050306030303" pitchFamily="18" charset="0"/>
              </a:rPr>
              <a:t>Potential reduction of accidents. </a:t>
            </a:r>
          </a:p>
          <a:p>
            <a:pPr marL="285750" lvl="0" indent="-285750" algn="just">
              <a:lnSpc>
                <a:spcPct val="150000"/>
              </a:lnSpc>
              <a:buFont typeface="Arial" panose="020B0604020202020204" pitchFamily="34" charset="0"/>
              <a:buChar char="•"/>
            </a:pPr>
            <a:r>
              <a:rPr lang="en-US" dirty="0">
                <a:latin typeface="Constantia" panose="02030602050306030303" pitchFamily="18" charset="0"/>
              </a:rPr>
              <a:t>Reduces conflicts hence ensuring safety.</a:t>
            </a:r>
          </a:p>
          <a:p>
            <a:pPr marL="285750" lvl="0" indent="-285750" algn="just">
              <a:lnSpc>
                <a:spcPct val="150000"/>
              </a:lnSpc>
              <a:buFont typeface="Arial" panose="020B0604020202020204" pitchFamily="34" charset="0"/>
              <a:buChar char="•"/>
            </a:pPr>
            <a:r>
              <a:rPr lang="en-US" dirty="0">
                <a:latin typeface="Constantia" panose="02030602050306030303" pitchFamily="18" charset="0"/>
              </a:rPr>
              <a:t>Possible improvements in capacity</a:t>
            </a:r>
          </a:p>
          <a:p>
            <a:pPr marL="285750" lvl="0" indent="-285750" algn="just">
              <a:lnSpc>
                <a:spcPct val="150000"/>
              </a:lnSpc>
              <a:buFont typeface="Arial" panose="020B0604020202020204" pitchFamily="34" charset="0"/>
              <a:buChar char="•"/>
            </a:pPr>
            <a:r>
              <a:rPr lang="en-US" dirty="0">
                <a:latin typeface="Constantia" panose="02030602050306030303" pitchFamily="18" charset="0"/>
              </a:rPr>
              <a:t>Possible reduction in delays.</a:t>
            </a:r>
          </a:p>
        </p:txBody>
      </p:sp>
    </p:spTree>
    <p:extLst>
      <p:ext uri="{BB962C8B-B14F-4D97-AF65-F5344CB8AC3E}">
        <p14:creationId xmlns:p14="http://schemas.microsoft.com/office/powerpoint/2010/main" val="306824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Apparatus	</a:t>
            </a:r>
          </a:p>
        </p:txBody>
      </p:sp>
      <p:sp>
        <p:nvSpPr>
          <p:cNvPr id="3" name="Content Placeholder 2"/>
          <p:cNvSpPr>
            <a:spLocks noGrp="1"/>
          </p:cNvSpPr>
          <p:nvPr>
            <p:ph idx="1"/>
          </p:nvPr>
        </p:nvSpPr>
        <p:spPr>
          <a:ln>
            <a:solidFill>
              <a:srgbClr val="0070C0"/>
            </a:solidFill>
          </a:ln>
        </p:spPr>
        <p:txBody>
          <a:bodyPr>
            <a:normAutofit/>
          </a:bodyPr>
          <a:lstStyle/>
          <a:p>
            <a:pPr lvl="0" algn="just">
              <a:lnSpc>
                <a:spcPct val="150000"/>
              </a:lnSpc>
            </a:pPr>
            <a:r>
              <a:rPr lang="en-US" sz="2400" dirty="0"/>
              <a:t>The project required </a:t>
            </a:r>
            <a:r>
              <a:rPr lang="en-US" sz="2400" b="1" dirty="0">
                <a:solidFill>
                  <a:srgbClr val="7030A0"/>
                </a:solidFill>
              </a:rPr>
              <a:t>simulation of the traffic lights </a:t>
            </a:r>
            <a:r>
              <a:rPr lang="en-US" sz="2400" dirty="0"/>
              <a:t>and </a:t>
            </a:r>
            <a:r>
              <a:rPr lang="en-US" sz="2400" b="1" dirty="0">
                <a:solidFill>
                  <a:srgbClr val="7030A0"/>
                </a:solidFill>
              </a:rPr>
              <a:t>emulator 8086 </a:t>
            </a:r>
            <a:r>
              <a:rPr lang="en-US" sz="2400" dirty="0"/>
              <a:t>was used.</a:t>
            </a:r>
          </a:p>
          <a:p>
            <a:pPr lvl="0" algn="just">
              <a:lnSpc>
                <a:spcPct val="150000"/>
              </a:lnSpc>
            </a:pPr>
            <a:r>
              <a:rPr lang="en-US" sz="2400" dirty="0"/>
              <a:t>The program consisted of </a:t>
            </a:r>
            <a:r>
              <a:rPr lang="en-US" sz="2400" b="1" dirty="0">
                <a:solidFill>
                  <a:srgbClr val="7030A0"/>
                </a:solidFill>
              </a:rPr>
              <a:t>assembly language code </a:t>
            </a:r>
            <a:r>
              <a:rPr lang="en-US" sz="2400" dirty="0"/>
              <a:t>for </a:t>
            </a:r>
            <a:r>
              <a:rPr lang="en-US" sz="2400" b="1" dirty="0">
                <a:solidFill>
                  <a:srgbClr val="7030A0"/>
                </a:solidFill>
              </a:rPr>
              <a:t>8086 microprocessor </a:t>
            </a:r>
            <a:r>
              <a:rPr lang="en-US" sz="2400" dirty="0"/>
              <a:t>to be executed.</a:t>
            </a:r>
          </a:p>
          <a:p>
            <a:pPr marL="0" indent="0" algn="just">
              <a:lnSpc>
                <a:spcPct val="150000"/>
              </a:lnSpc>
              <a:buNone/>
            </a:pPr>
            <a:endParaRPr lang="en-US" sz="2400" dirty="0"/>
          </a:p>
        </p:txBody>
      </p:sp>
    </p:spTree>
    <p:extLst>
      <p:ext uri="{BB962C8B-B14F-4D97-AF65-F5344CB8AC3E}">
        <p14:creationId xmlns:p14="http://schemas.microsoft.com/office/powerpoint/2010/main" val="25553306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TotalTime>
  <Words>1331</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Constantia</vt:lpstr>
      <vt:lpstr>Gill Sans MT</vt:lpstr>
      <vt:lpstr>Wingdings</vt:lpstr>
      <vt:lpstr>Gallery</vt:lpstr>
      <vt:lpstr>Traffic Light System USING ASSEMBLY LANGUAGE</vt:lpstr>
      <vt:lpstr>Abstract</vt:lpstr>
      <vt:lpstr>Introduction</vt:lpstr>
      <vt:lpstr>Introduction</vt:lpstr>
      <vt:lpstr>Types Of traffic Lights</vt:lpstr>
      <vt:lpstr>Types Of traffic Lights</vt:lpstr>
      <vt:lpstr>Objectives</vt:lpstr>
      <vt:lpstr>Benefits</vt:lpstr>
      <vt:lpstr>Apparatus </vt:lpstr>
      <vt:lpstr>Procedure</vt:lpstr>
      <vt:lpstr>Flow Chart</vt:lpstr>
      <vt:lpstr>Procedure</vt:lpstr>
      <vt:lpstr>Procedure</vt:lpstr>
      <vt:lpstr>Register Results</vt:lpstr>
      <vt:lpstr>Program Results</vt:lpstr>
      <vt:lpstr>Delay Tests</vt:lpstr>
      <vt:lpstr>Improvements</vt:lpstr>
      <vt:lpstr>Code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 System </dc:title>
  <dc:creator>Rashpal R Mediratta</dc:creator>
  <cp:lastModifiedBy>Linus Aloo</cp:lastModifiedBy>
  <cp:revision>16</cp:revision>
  <dcterms:created xsi:type="dcterms:W3CDTF">2019-07-26T09:11:17Z</dcterms:created>
  <dcterms:modified xsi:type="dcterms:W3CDTF">2020-07-15T16:23:52Z</dcterms:modified>
</cp:coreProperties>
</file>