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6858000" cy="9144000"/>
  <p:embeddedFontLst>
    <p:embeddedFont>
      <p:font typeface="Rosario" panose="020B0604020202020204" charset="0"/>
      <p:regular r:id="rId18"/>
    </p:embeddedFont>
    <p:embeddedFont>
      <p:font typeface="Rosari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50413" y="-2743662"/>
            <a:ext cx="7298595" cy="729859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42613" y="5961860"/>
            <a:ext cx="7298595" cy="72985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86675" y="9096618"/>
            <a:ext cx="2353208" cy="23532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59727" y="3595206"/>
            <a:ext cx="1919454" cy="191945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8905443"/>
            <a:ext cx="3920639" cy="705715"/>
          </a:xfrm>
          <a:custGeom>
            <a:avLst/>
            <a:gdLst/>
            <a:ahLst/>
            <a:cxnLst/>
            <a:rect l="l" t="t" r="r" b="b"/>
            <a:pathLst>
              <a:path w="3920639" h="705715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591032" y="-89250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153568" y="2389297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546747" y="782726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326504" y="5985148"/>
            <a:ext cx="1320124" cy="1320124"/>
          </a:xfrm>
          <a:custGeom>
            <a:avLst/>
            <a:gdLst/>
            <a:ahLst/>
            <a:cxnLst/>
            <a:rect l="l" t="t" r="r" b="b"/>
            <a:pathLst>
              <a:path w="1320124" h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105014" y="-1844324"/>
            <a:ext cx="3688648" cy="3688648"/>
          </a:xfrm>
          <a:custGeom>
            <a:avLst/>
            <a:gdLst/>
            <a:ahLst/>
            <a:cxnLst/>
            <a:rect l="l" t="t" r="r" b="b"/>
            <a:pathLst>
              <a:path w="3688648" h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153568" y="606788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647380" y="3635641"/>
            <a:ext cx="10993239" cy="582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59"/>
              </a:lnSpc>
            </a:pPr>
            <a:r>
              <a:rPr lang="en-US" sz="1104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BURNMETER</a:t>
            </a:r>
          </a:p>
          <a:p>
            <a:pPr algn="ctr">
              <a:lnSpc>
                <a:spcPts val="15459"/>
              </a:lnSpc>
            </a:pPr>
            <a:endParaRPr lang="en-US" sz="11042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  <a:p>
            <a:pPr algn="ctr">
              <a:lnSpc>
                <a:spcPts val="15459"/>
              </a:lnSpc>
            </a:pPr>
            <a:endParaRPr lang="en-US" sz="11042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11134"/>
            <a:ext cx="14397242" cy="284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sz="80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RESULTS</a:t>
            </a:r>
          </a:p>
          <a:p>
            <a:pPr algn="ctr">
              <a:lnSpc>
                <a:spcPts val="11598"/>
              </a:lnSpc>
            </a:pPr>
            <a:endParaRPr lang="en-US" sz="80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20430" y="4498382"/>
            <a:ext cx="13931294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Analyzed relationships between exercise metrics and calorie burn: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Highlighted significant correlations through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Key trends identified: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Impact of heart rate and exercise duration on calorie burn.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31809" y="3354552"/>
            <a:ext cx="12462289" cy="2370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 dirty="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Insights:</a:t>
            </a:r>
          </a:p>
          <a:p>
            <a:pPr algn="l">
              <a:lnSpc>
                <a:spcPts val="6347"/>
              </a:lnSpc>
            </a:pPr>
            <a:endParaRPr lang="en-US" sz="4534" b="1" dirty="0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  <a:p>
            <a:pPr algn="l">
              <a:lnSpc>
                <a:spcPts val="6347"/>
              </a:lnSpc>
            </a:pPr>
            <a:endParaRPr lang="en-US" sz="4534" b="1" dirty="0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11134"/>
            <a:ext cx="14397242" cy="284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sz="80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RESULTS</a:t>
            </a:r>
          </a:p>
          <a:p>
            <a:pPr algn="ctr">
              <a:lnSpc>
                <a:spcPts val="11598"/>
              </a:lnSpc>
            </a:pPr>
            <a:endParaRPr lang="en-US" sz="80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20430" y="4498382"/>
            <a:ext cx="13931294" cy="2823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dirty="0">
                <a:solidFill>
                  <a:srgbClr val="30318B"/>
                </a:solidFill>
              </a:rPr>
              <a:t>Achieved reliable accuracy in calorie predictions:</a:t>
            </a:r>
            <a:endParaRPr lang="ar-SA" sz="3600" dirty="0">
              <a:solidFill>
                <a:srgbClr val="30318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rgbClr val="30318B"/>
                </a:solidFill>
              </a:rPr>
              <a:t>	</a:t>
            </a:r>
            <a:r>
              <a:rPr lang="en-US" sz="3600" dirty="0" err="1">
                <a:solidFill>
                  <a:srgbClr val="30318B"/>
                </a:solidFill>
              </a:rPr>
              <a:t>XGBoost</a:t>
            </a:r>
            <a:r>
              <a:rPr lang="en-US" sz="3600" dirty="0">
                <a:solidFill>
                  <a:srgbClr val="30318B"/>
                </a:solidFill>
              </a:rPr>
              <a:t> Regressor demonstrated strong performance with a low</a:t>
            </a:r>
            <a:r>
              <a:rPr lang="ar-SA" sz="3600" dirty="0">
                <a:solidFill>
                  <a:srgbClr val="30318B"/>
                </a:solidFill>
              </a:rPr>
              <a:t> 	</a:t>
            </a:r>
            <a:r>
              <a:rPr lang="en-US" sz="3600" b="1" dirty="0">
                <a:solidFill>
                  <a:srgbClr val="30318B"/>
                </a:solidFill>
              </a:rPr>
              <a:t>Mean Absolute Error (MAE)</a:t>
            </a:r>
            <a:r>
              <a:rPr lang="en-US" sz="3600" dirty="0">
                <a:solidFill>
                  <a:srgbClr val="30318B"/>
                </a:solidFill>
              </a:rPr>
              <a:t>.</a:t>
            </a:r>
          </a:p>
          <a:p>
            <a:endParaRPr lang="en-US" sz="3600" dirty="0">
              <a:solidFill>
                <a:srgbClr val="30318B"/>
              </a:solidFill>
            </a:endParaRPr>
          </a:p>
          <a:p>
            <a:pPr algn="l">
              <a:lnSpc>
                <a:spcPts val="5227"/>
              </a:lnSpc>
            </a:pPr>
            <a:endParaRPr lang="en-US" sz="36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322624" y="2532429"/>
            <a:ext cx="12462289" cy="317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endParaRPr dirty="0"/>
          </a:p>
          <a:p>
            <a:pPr algn="l">
              <a:lnSpc>
                <a:spcPts val="6347"/>
              </a:lnSpc>
            </a:pPr>
            <a:r>
              <a:rPr lang="en-US" sz="4534" b="1" dirty="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 Performance:</a:t>
            </a:r>
          </a:p>
          <a:p>
            <a:pPr algn="l">
              <a:lnSpc>
                <a:spcPts val="6347"/>
              </a:lnSpc>
            </a:pPr>
            <a:endParaRPr lang="en-US" sz="4534" b="1" dirty="0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  <a:p>
            <a:pPr algn="l">
              <a:lnSpc>
                <a:spcPts val="6347"/>
              </a:lnSpc>
            </a:pPr>
            <a:endParaRPr lang="en-US" sz="4534" b="1" dirty="0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11134"/>
            <a:ext cx="14397242" cy="284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sz="80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RESULTS</a:t>
            </a:r>
          </a:p>
          <a:p>
            <a:pPr algn="ctr">
              <a:lnSpc>
                <a:spcPts val="11598"/>
              </a:lnSpc>
            </a:pPr>
            <a:endParaRPr lang="en-US" sz="80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20430" y="4498382"/>
            <a:ext cx="13931294" cy="1941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7"/>
              </a:lnSpc>
            </a:pPr>
            <a:r>
              <a:rPr lang="en-US" sz="4000" dirty="0">
                <a:solidFill>
                  <a:srgbClr val="30318B"/>
                </a:solidFill>
              </a:rPr>
              <a:t>Hypothetical user examples showed:</a:t>
            </a:r>
          </a:p>
          <a:p>
            <a:pPr marL="1028700" lvl="1" indent="-571500">
              <a:lnSpc>
                <a:spcPts val="5227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Predicted calorie burn tailored to individual needs.</a:t>
            </a:r>
          </a:p>
          <a:p>
            <a:pPr marL="571500" indent="-571500" algn="l">
              <a:lnSpc>
                <a:spcPts val="5227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322624" y="2532429"/>
            <a:ext cx="12462289" cy="2370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endParaRPr dirty="0"/>
          </a:p>
          <a:p>
            <a:pPr algn="l">
              <a:lnSpc>
                <a:spcPts val="6347"/>
              </a:lnSpc>
            </a:pPr>
            <a:r>
              <a:rPr lang="en-US" sz="4534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Use Case Examples:</a:t>
            </a:r>
          </a:p>
          <a:p>
            <a:pPr algn="l">
              <a:lnSpc>
                <a:spcPts val="6347"/>
              </a:lnSpc>
            </a:pPr>
            <a:endParaRPr lang="en-US" sz="4534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20659"/>
            <a:ext cx="14397242" cy="140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2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430" y="4075541"/>
            <a:ext cx="13931294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30318B"/>
                </a:solidFill>
              </a:rPr>
              <a:t>BurnMeter</a:t>
            </a:r>
            <a:r>
              <a:rPr lang="en-US" sz="4000" dirty="0">
                <a:solidFill>
                  <a:srgbClr val="30318B"/>
                </a:solidFill>
              </a:rPr>
              <a:t> successfully developed a machine learning-based system that significantly improves the accuracy of calorie burn predictions using personalized data.</a:t>
            </a:r>
            <a:endParaRPr lang="ar-SA" sz="4000" dirty="0">
              <a:solidFill>
                <a:srgbClr val="30318B"/>
              </a:solidFill>
            </a:endParaRPr>
          </a:p>
          <a:p>
            <a:endParaRPr lang="en-US" sz="4000" dirty="0">
              <a:solidFill>
                <a:srgbClr val="30318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Offers tailored recommendations to empower users in optimizing their fitness routines and achieving health goals.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22624" y="2819109"/>
            <a:ext cx="1246228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Summary: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20659"/>
            <a:ext cx="14397242" cy="140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2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430" y="4075541"/>
            <a:ext cx="13931294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30318B"/>
                </a:solidFill>
              </a:rPr>
              <a:t>Bridges the gap between generalized fitness tools and the need for individualized insights.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30318B"/>
                </a:solidFill>
              </a:rPr>
              <a:t>Fosters better decision-making in health and wellness.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22624" y="2819109"/>
            <a:ext cx="12462289" cy="770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Impact: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20659"/>
            <a:ext cx="14397242" cy="140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2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20430" y="4075541"/>
            <a:ext cx="13931294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0318B"/>
                </a:solidFill>
              </a:rPr>
              <a:t>Expand the dataset: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Include a wider range of activities and demographics.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0318B"/>
                </a:solidFill>
              </a:rPr>
              <a:t>Incorporate additional factors: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Dietary habits.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Stress levels.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solidFill>
                  <a:srgbClr val="30318B"/>
                </a:solidFill>
              </a:rPr>
              <a:t>Develop a user-friendly application: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Make </a:t>
            </a:r>
            <a:r>
              <a:rPr lang="en-US" sz="4000" dirty="0" err="1">
                <a:solidFill>
                  <a:srgbClr val="30318B"/>
                </a:solidFill>
              </a:rPr>
              <a:t>BurnMeter</a:t>
            </a:r>
            <a:r>
              <a:rPr lang="en-US" sz="4000" dirty="0">
                <a:solidFill>
                  <a:srgbClr val="30318B"/>
                </a:solidFill>
              </a:rPr>
              <a:t> accessible to a broader audience.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22624" y="2819109"/>
            <a:ext cx="12462289" cy="157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47"/>
              </a:lnSpc>
            </a:pPr>
            <a:r>
              <a:rPr lang="en-US" sz="45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Future Directions:</a:t>
            </a:r>
          </a:p>
          <a:p>
            <a:pPr algn="just">
              <a:lnSpc>
                <a:spcPts val="6347"/>
              </a:lnSpc>
            </a:pPr>
            <a:endParaRPr lang="en-US" sz="4534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4013827" y="3189756"/>
            <a:ext cx="10260346" cy="42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sz="1651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sz="1651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5344234" y="3933507"/>
            <a:ext cx="8182814" cy="134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7"/>
              </a:lnSpc>
            </a:pPr>
            <a:r>
              <a:rPr lang="en-US" sz="78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TEAM MEMBERS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137484" y="612933"/>
            <a:ext cx="8424863" cy="1550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87"/>
              </a:lnSpc>
            </a:pPr>
            <a:r>
              <a:rPr lang="en-US" sz="90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SUPERVISORS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44234" y="5455231"/>
            <a:ext cx="11293215" cy="326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just">
              <a:lnSpc>
                <a:spcPts val="5227"/>
              </a:lnSpc>
              <a:buFont typeface="Arial"/>
              <a:buChar char="•"/>
            </a:pP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Mohamed Mahmoud Elmahdy Abdelkader</a:t>
            </a:r>
          </a:p>
          <a:p>
            <a:pPr marL="806208" lvl="1" indent="-403104" algn="just">
              <a:lnSpc>
                <a:spcPts val="5227"/>
              </a:lnSpc>
              <a:buFont typeface="Arial"/>
              <a:buChar char="•"/>
            </a:pP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Ahmed Mohamed Ahmed </a:t>
            </a:r>
            <a:r>
              <a:rPr lang="en-US" sz="4000" dirty="0" err="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Ahmed</a:t>
            </a: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r>
              <a:rPr lang="en-US" sz="4000" dirty="0" err="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Daif</a:t>
            </a: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</a:p>
          <a:p>
            <a:pPr marL="806208" lvl="1" indent="-403104" algn="just">
              <a:lnSpc>
                <a:spcPts val="5227"/>
              </a:lnSpc>
              <a:buFont typeface="Arial"/>
              <a:buChar char="•"/>
            </a:pP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Hassan Medhat Ahmed Mohamed</a:t>
            </a:r>
          </a:p>
          <a:p>
            <a:pPr marL="806208" lvl="1" indent="-403104" algn="just">
              <a:lnSpc>
                <a:spcPts val="5227"/>
              </a:lnSpc>
              <a:buFont typeface="Arial"/>
              <a:buChar char="•"/>
            </a:pP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Islam </a:t>
            </a:r>
            <a:r>
              <a:rPr lang="en-US" sz="4000" dirty="0" err="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Walied</a:t>
            </a: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Hamed Abd </a:t>
            </a:r>
            <a:r>
              <a:rPr lang="en-US" sz="4000" dirty="0" err="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Elazem</a:t>
            </a:r>
            <a:endParaRPr lang="en-US" sz="40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  <a:p>
            <a:pPr marL="806208" lvl="1" indent="-403104" algn="just">
              <a:lnSpc>
                <a:spcPts val="5227"/>
              </a:lnSpc>
              <a:buFont typeface="Arial"/>
              <a:buChar char="•"/>
            </a:pP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Ahmed Khaled </a:t>
            </a:r>
            <a:r>
              <a:rPr lang="en-US" sz="4000" dirty="0" err="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Subaih</a:t>
            </a: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Ali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44234" y="2304648"/>
            <a:ext cx="8027483" cy="2252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5745" lvl="1" indent="-467873" algn="just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Dr:Sara El-Sayed El-Metwally</a:t>
            </a:r>
          </a:p>
          <a:p>
            <a:pPr marL="935745" lvl="1" indent="-467873" algn="just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Eng:Leqaa Hani</a:t>
            </a:r>
          </a:p>
          <a:p>
            <a:pPr algn="just">
              <a:lnSpc>
                <a:spcPts val="6067"/>
              </a:lnSpc>
            </a:pPr>
            <a:endParaRPr lang="en-US" sz="4334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717059" y="1292084"/>
            <a:ext cx="11526368" cy="3037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sz="86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</a:t>
            </a:r>
          </a:p>
          <a:p>
            <a:pPr algn="ctr">
              <a:lnSpc>
                <a:spcPts val="12158"/>
              </a:lnSpc>
            </a:pPr>
            <a:endParaRPr lang="en-US" sz="86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45404" y="3943356"/>
            <a:ext cx="13397191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30318B"/>
                </a:solidFill>
              </a:rPr>
              <a:t>Accurately understanding calories burned during exercises is a significant challenge for many individuals striving to improve their fitness and health. Generalized methods and tools often provide imprecise results, limiting the effectiveness of fitness plans and training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890758" y="1292084"/>
            <a:ext cx="11526368" cy="3037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sz="86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</a:t>
            </a:r>
          </a:p>
          <a:p>
            <a:pPr algn="ctr">
              <a:lnSpc>
                <a:spcPts val="12158"/>
              </a:lnSpc>
            </a:pPr>
            <a:endParaRPr lang="en-US" sz="86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24000" y="3942597"/>
            <a:ext cx="14585647" cy="5478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 err="1">
                <a:solidFill>
                  <a:srgbClr val="30318B"/>
                </a:solidFill>
              </a:rPr>
              <a:t>BurnMeter</a:t>
            </a:r>
            <a:r>
              <a:rPr lang="en-US" sz="4000" dirty="0">
                <a:solidFill>
                  <a:srgbClr val="30318B"/>
                </a:solidFill>
              </a:rPr>
              <a:t> addresses this issue by improving the accuracy of calorie burn estimates through the use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Personalized information.</a:t>
            </a:r>
            <a:r>
              <a:rPr lang="ar-SA" sz="4000" dirty="0">
                <a:solidFill>
                  <a:srgbClr val="30318B"/>
                </a:solidFill>
              </a:rPr>
              <a:t>	</a:t>
            </a:r>
            <a:endParaRPr lang="en-US" sz="4000" dirty="0">
              <a:solidFill>
                <a:srgbClr val="30318B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Exercise-specific data.</a:t>
            </a:r>
            <a:endParaRPr lang="ar-SA" sz="4000" dirty="0">
              <a:solidFill>
                <a:srgbClr val="30318B"/>
              </a:solidFill>
            </a:endParaRPr>
          </a:p>
          <a:p>
            <a:pPr lvl="1"/>
            <a:endParaRPr lang="ar-SA" dirty="0"/>
          </a:p>
          <a:p>
            <a:pPr lvl="1"/>
            <a:endParaRPr lang="ar-SA" dirty="0"/>
          </a:p>
          <a:p>
            <a:pPr lvl="1"/>
            <a:r>
              <a:rPr lang="en-US" sz="4000" dirty="0">
                <a:solidFill>
                  <a:srgbClr val="30318B"/>
                </a:solidFill>
              </a:rPr>
              <a:t>This approach helps users achieve their fitness goals more</a:t>
            </a:r>
            <a:r>
              <a:rPr lang="ar-SA" sz="4000" dirty="0">
                <a:solidFill>
                  <a:srgbClr val="30318B"/>
                </a:solidFill>
              </a:rPr>
              <a:t> </a:t>
            </a:r>
            <a:r>
              <a:rPr lang="en-US" sz="4000" dirty="0">
                <a:solidFill>
                  <a:srgbClr val="30318B"/>
                </a:solidFill>
              </a:rPr>
              <a:t>effectively by providing customized recommendations tailored to individual needs.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890758" y="1292084"/>
            <a:ext cx="11526368" cy="3037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sz="86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RELATED WORK</a:t>
            </a:r>
          </a:p>
          <a:p>
            <a:pPr algn="ctr">
              <a:lnSpc>
                <a:spcPts val="12158"/>
              </a:lnSpc>
            </a:pPr>
            <a:endParaRPr lang="en-US" sz="86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78353" y="3942597"/>
            <a:ext cx="13931294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30318B"/>
                </a:solidFill>
              </a:rPr>
              <a:t>Existing Fitness Tools</a:t>
            </a:r>
            <a:r>
              <a:rPr lang="en-US" sz="4000" dirty="0">
                <a:solidFill>
                  <a:srgbClr val="30318B"/>
                </a:solidFill>
              </a:rPr>
              <a:t>: Smartwatches and mobile apps monitor calorie burn and physical activity but rely on generalized calculations.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Limited factors considered: weight, age, and heart rate.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Result: Inaccurate predictions.</a:t>
            </a:r>
            <a:endParaRPr lang="ar-SA" sz="4000" dirty="0">
              <a:solidFill>
                <a:srgbClr val="30318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3890758" y="1292084"/>
            <a:ext cx="11526368" cy="3037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sz="86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RELATED WORK</a:t>
            </a:r>
          </a:p>
          <a:p>
            <a:pPr algn="ctr">
              <a:lnSpc>
                <a:spcPts val="12158"/>
              </a:lnSpc>
            </a:pPr>
            <a:endParaRPr lang="en-US" sz="86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78353" y="3942597"/>
            <a:ext cx="13931294" cy="5187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b="1" dirty="0" err="1">
                <a:solidFill>
                  <a:srgbClr val="30318B"/>
                </a:solidFill>
              </a:rPr>
              <a:t>BurnMeter</a:t>
            </a:r>
            <a:r>
              <a:rPr lang="en-US" sz="4400" dirty="0">
                <a:solidFill>
                  <a:srgbClr val="30318B"/>
                </a:solidFill>
              </a:rPr>
              <a:t>: Utilizes a machine learning model (</a:t>
            </a:r>
            <a:r>
              <a:rPr lang="en-US" sz="4400" dirty="0" err="1">
                <a:solidFill>
                  <a:srgbClr val="30318B"/>
                </a:solidFill>
              </a:rPr>
              <a:t>XGBoost</a:t>
            </a:r>
            <a:r>
              <a:rPr lang="en-US" sz="4400" dirty="0">
                <a:solidFill>
                  <a:srgbClr val="30318B"/>
                </a:solidFill>
              </a:rPr>
              <a:t> Regressor) trained on exercise-specific data to enhance the precision of calorie burn predictions.</a:t>
            </a:r>
            <a:r>
              <a:rPr lang="en-US" sz="4000" dirty="0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endParaRPr lang="ar-SA" sz="40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  <a:p>
            <a:endParaRPr lang="ar-SA" sz="40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  <a:p>
            <a:r>
              <a:rPr lang="en-US" sz="4400" b="1" dirty="0">
                <a:solidFill>
                  <a:srgbClr val="30318B"/>
                </a:solidFill>
              </a:rPr>
              <a:t>Key Advantage</a:t>
            </a:r>
            <a:r>
              <a:rPr lang="en-US" sz="4400" dirty="0">
                <a:solidFill>
                  <a:srgbClr val="30318B"/>
                </a:solidFill>
              </a:rPr>
              <a:t>: Significant improvement over existing solutions in providing accurate, personalized insights.</a:t>
            </a:r>
          </a:p>
          <a:p>
            <a:endParaRPr lang="en-US" sz="40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  <a:p>
            <a:pPr algn="l">
              <a:lnSpc>
                <a:spcPts val="5227"/>
              </a:lnSpc>
            </a:pPr>
            <a:endParaRPr lang="en-US" sz="40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11134"/>
            <a:ext cx="14397242" cy="281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sz="80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  <a:endParaRPr lang="en-US" sz="80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20430" y="4498382"/>
            <a:ext cx="13931294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30318B"/>
                </a:solidFill>
              </a:rPr>
              <a:t>Imported datasets containing: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User-specific exercise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Calorie burn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Combined the datasets into a single </a:t>
            </a:r>
            <a:r>
              <a:rPr lang="en-US" sz="4000" dirty="0" err="1">
                <a:solidFill>
                  <a:srgbClr val="30318B"/>
                </a:solidFill>
              </a:rPr>
              <a:t>dataframe</a:t>
            </a:r>
            <a:r>
              <a:rPr lang="en-US" sz="4000" dirty="0">
                <a:solidFill>
                  <a:srgbClr val="30318B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Data cleaning: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Addressed inconsistencies and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Normalized the data for consistency.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31809" y="3354552"/>
            <a:ext cx="12462289" cy="157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 dirty="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Collection and Preprocessing:</a:t>
            </a:r>
          </a:p>
          <a:p>
            <a:pPr algn="l">
              <a:lnSpc>
                <a:spcPts val="6347"/>
              </a:lnSpc>
            </a:pPr>
            <a:endParaRPr lang="en-US" sz="4534" b="1" dirty="0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11134"/>
            <a:ext cx="14397242" cy="281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sz="808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  <a:endParaRPr lang="en-US" sz="808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20430" y="4498382"/>
            <a:ext cx="13931294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Identified 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Age, gender, weight.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Exercise duration, heart rate, body temperature.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Converted categorical data (e.g., gender) into numerical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Analyzed feature correlations using heatmaps to determine their impact on calorie burn.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31809" y="3354552"/>
            <a:ext cx="12462289" cy="157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Feature Engineering:</a:t>
            </a:r>
          </a:p>
          <a:p>
            <a:pPr algn="l">
              <a:lnSpc>
                <a:spcPts val="6347"/>
              </a:lnSpc>
            </a:pPr>
            <a:endParaRPr lang="en-US" sz="4534" b="1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322624" y="1311134"/>
            <a:ext cx="14397242" cy="281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18"/>
              </a:lnSpc>
            </a:pPr>
            <a:r>
              <a:rPr lang="en-US" sz="8084" b="1" dirty="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PROPOSED METHODOLOGY</a:t>
            </a:r>
          </a:p>
          <a:p>
            <a:pPr algn="ctr">
              <a:lnSpc>
                <a:spcPts val="11318"/>
              </a:lnSpc>
            </a:pPr>
            <a:endParaRPr lang="en-US" sz="8084" b="1" dirty="0">
              <a:solidFill>
                <a:srgbClr val="30318B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20430" y="4498382"/>
            <a:ext cx="13931294" cy="4372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Utilized the </a:t>
            </a:r>
            <a:r>
              <a:rPr lang="en-US" sz="4000" b="1" dirty="0" err="1">
                <a:solidFill>
                  <a:srgbClr val="30318B"/>
                </a:solidFill>
              </a:rPr>
              <a:t>XGBoost</a:t>
            </a:r>
            <a:r>
              <a:rPr lang="en-US" sz="4000" b="1" dirty="0">
                <a:solidFill>
                  <a:srgbClr val="30318B"/>
                </a:solidFill>
              </a:rPr>
              <a:t> Regressor</a:t>
            </a:r>
            <a:r>
              <a:rPr lang="en-US" sz="4000" dirty="0">
                <a:solidFill>
                  <a:srgbClr val="30318B"/>
                </a:solidFill>
              </a:rPr>
              <a:t>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Trained on an 80% training split of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Validated on a 20% test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Evaluation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0318B"/>
                </a:solidFill>
              </a:rPr>
              <a:t>Mean Absolute Error (MAE) was used to measure model performance.</a:t>
            </a:r>
          </a:p>
          <a:p>
            <a:pPr algn="l">
              <a:lnSpc>
                <a:spcPts val="5227"/>
              </a:lnSpc>
            </a:pPr>
            <a:endParaRPr lang="en-US" sz="6600" dirty="0">
              <a:solidFill>
                <a:srgbClr val="30318B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31809" y="3354552"/>
            <a:ext cx="12462289" cy="741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1" dirty="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 Development: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526</Words>
  <Application>Microsoft Office PowerPoint</Application>
  <PresentationFormat>Custom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Rosario</vt:lpstr>
      <vt:lpstr>Arial</vt:lpstr>
      <vt:lpstr>Calibri</vt:lpstr>
      <vt:lpstr>Rosario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Abstract Presentation</dc:title>
  <cp:lastModifiedBy>mohamed Mahmoud elmahdy</cp:lastModifiedBy>
  <cp:revision>2</cp:revision>
  <dcterms:created xsi:type="dcterms:W3CDTF">2006-08-16T00:00:00Z</dcterms:created>
  <dcterms:modified xsi:type="dcterms:W3CDTF">2024-12-15T06:31:46Z</dcterms:modified>
  <dc:identifier>DAGY1b_eLn4</dc:identifier>
</cp:coreProperties>
</file>