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80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04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22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5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4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39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6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22DD-3E11-4539-8BC3-F17023573996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7F1D-6B05-4F7A-B38A-D5FA90B8E3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2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0286" y="513806"/>
            <a:ext cx="617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Institut Supérieure des Etudes Technologiques de Sousse</a:t>
            </a: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" y="169863"/>
            <a:ext cx="1467348" cy="1467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637" y="55824"/>
            <a:ext cx="1463041" cy="1463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776" y="4346193"/>
            <a:ext cx="290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Société d’accueil:</a:t>
            </a:r>
          </a:p>
          <a:p>
            <a:pPr algn="ctr"/>
            <a:r>
              <a:rPr lang="fr-FR" sz="2000" dirty="0" smtClean="0"/>
              <a:t>Diva Software</a:t>
            </a:r>
            <a:endParaRPr lang="fr-F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2810" y="5320937"/>
            <a:ext cx="382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Elaboré par:</a:t>
            </a:r>
          </a:p>
          <a:p>
            <a:r>
              <a:rPr lang="fr-FR" dirty="0" smtClean="0"/>
              <a:t>Mohamed Chaouki ZORMATI</a:t>
            </a:r>
          </a:p>
          <a:p>
            <a:r>
              <a:rPr lang="fr-FR" dirty="0" smtClean="0"/>
              <a:t>Mohamed Hamed BELHAJ MOHAMED</a:t>
            </a:r>
          </a:p>
          <a:p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672148" y="5854057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Année Universitaire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2024-2025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9763398" y="5320937"/>
            <a:ext cx="22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Encadré par:</a:t>
            </a:r>
          </a:p>
          <a:p>
            <a:r>
              <a:rPr lang="fr-FR" dirty="0" smtClean="0"/>
              <a:t>Sonia SAHLI</a:t>
            </a:r>
            <a:endParaRPr lang="fr-F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D97-6703-43EF-95D9-0C0474493B8C}" type="slidenum">
              <a:rPr lang="fr-FR" smtClean="0"/>
              <a:t>1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3780498" y="1678923"/>
            <a:ext cx="495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cap="all" dirty="0" smtClean="0"/>
              <a:t>Projet de fin d’ </a:t>
            </a:r>
            <a:r>
              <a:rPr lang="fr-FR" sz="3600" cap="all" dirty="0"/>
              <a:t>é</a:t>
            </a:r>
            <a:r>
              <a:rPr lang="fr-FR" sz="3600" cap="all" dirty="0" smtClean="0"/>
              <a:t>tudes</a:t>
            </a:r>
            <a:endParaRPr lang="fr-FR" sz="3600" cap="all" dirty="0"/>
          </a:p>
        </p:txBody>
      </p:sp>
      <p:sp>
        <p:nvSpPr>
          <p:cNvPr id="15" name="Google Shape;222;p25">
            <a:extLst>
              <a:ext uri="{FF2B5EF4-FFF2-40B4-BE49-F238E27FC236}">
                <a16:creationId xmlns:a16="http://schemas.microsoft.com/office/drawing/2014/main" id="{F78CB100-478B-4FB3-B917-2B48A751A8D5}"/>
              </a:ext>
            </a:extLst>
          </p:cNvPr>
          <p:cNvSpPr txBox="1">
            <a:spLocks/>
          </p:cNvSpPr>
          <p:nvPr/>
        </p:nvSpPr>
        <p:spPr>
          <a:xfrm flipH="1">
            <a:off x="1143001" y="2402218"/>
            <a:ext cx="10210799" cy="1514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dirty="0">
                <a:latin typeface="Bahnschrift SemiBold SemiConden" panose="020B0502040204020203" pitchFamily="34" charset="0"/>
              </a:rPr>
              <a:t>Conception et Développement d'un Module de Gestion de la Qualité Produit intégré dans un ERP Métier</a:t>
            </a:r>
            <a:endParaRPr lang="en-US" sz="3200" dirty="0">
              <a:solidFill>
                <a:srgbClr val="98BEE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31454-E294-46C0-B53A-B9C78D0610DB}"/>
              </a:ext>
            </a:extLst>
          </p:cNvPr>
          <p:cNvSpPr txBox="1"/>
          <p:nvPr/>
        </p:nvSpPr>
        <p:spPr>
          <a:xfrm>
            <a:off x="390743" y="6243964"/>
            <a:ext cx="413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fr-FR" sz="900" b="0" i="0" u="none" strike="noStrike" dirty="0">
                <a:solidFill>
                  <a:srgbClr val="464646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fr-FR" sz="1100" b="1" dirty="0">
                <a:solidFill>
                  <a:srgbClr val="0F4C81"/>
                </a:solidFill>
              </a:rPr>
              <a:t> |                 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1621-951F-4418-B172-16BDE36AD974}"/>
              </a:ext>
            </a:extLst>
          </p:cNvPr>
          <p:cNvSpPr/>
          <p:nvPr/>
        </p:nvSpPr>
        <p:spPr>
          <a:xfrm>
            <a:off x="1601938" y="924170"/>
            <a:ext cx="1921242" cy="576654"/>
          </a:xfrm>
          <a:prstGeom prst="rect">
            <a:avLst/>
          </a:prstGeom>
          <a:gradFill>
            <a:gsLst>
              <a:gs pos="37000">
                <a:srgbClr val="FFFFFF">
                  <a:lumMod val="75000"/>
                  <a:alpha val="31000"/>
                </a:srgbClr>
              </a:gs>
              <a:gs pos="5000">
                <a:srgbClr val="FFFFFF">
                  <a:lumMod val="7500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E6EDB5C0-88E9-4835-9850-781ACE74B1AE}"/>
              </a:ext>
            </a:extLst>
          </p:cNvPr>
          <p:cNvSpPr txBox="1"/>
          <p:nvPr/>
        </p:nvSpPr>
        <p:spPr>
          <a:xfrm>
            <a:off x="1757719" y="957047"/>
            <a:ext cx="17654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fr-FR" sz="2800" kern="0" dirty="0">
                <a:solidFill>
                  <a:srgbClr val="232D4B"/>
                </a:solidFill>
              </a:rPr>
              <a:t>Plan</a:t>
            </a:r>
          </a:p>
        </p:txBody>
      </p:sp>
      <p:sp>
        <p:nvSpPr>
          <p:cNvPr id="7" name="Google Shape;223;p25">
            <a:extLst>
              <a:ext uri="{FF2B5EF4-FFF2-40B4-BE49-F238E27FC236}">
                <a16:creationId xmlns:a16="http://schemas.microsoft.com/office/drawing/2014/main" id="{217F566D-8974-43E7-917D-2660A6063966}"/>
              </a:ext>
            </a:extLst>
          </p:cNvPr>
          <p:cNvSpPr/>
          <p:nvPr/>
        </p:nvSpPr>
        <p:spPr>
          <a:xfrm>
            <a:off x="1621493" y="1556231"/>
            <a:ext cx="198000" cy="19800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F4C81"/>
              </a:solidFill>
            </a:endParaRPr>
          </a:p>
        </p:txBody>
      </p:sp>
      <p:sp>
        <p:nvSpPr>
          <p:cNvPr id="8" name="Google Shape;224;p25">
            <a:extLst>
              <a:ext uri="{FF2B5EF4-FFF2-40B4-BE49-F238E27FC236}">
                <a16:creationId xmlns:a16="http://schemas.microsoft.com/office/drawing/2014/main" id="{5EA6D57B-A297-4B63-AE8C-65723F61376D}"/>
              </a:ext>
            </a:extLst>
          </p:cNvPr>
          <p:cNvSpPr/>
          <p:nvPr/>
        </p:nvSpPr>
        <p:spPr>
          <a:xfrm>
            <a:off x="2593699" y="1556231"/>
            <a:ext cx="198000" cy="198000"/>
          </a:xfrm>
          <a:prstGeom prst="rect">
            <a:avLst/>
          </a:prstGeom>
          <a:solidFill>
            <a:srgbClr val="98BE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AA9B"/>
              </a:solidFill>
            </a:endParaRPr>
          </a:p>
        </p:txBody>
      </p:sp>
      <p:sp>
        <p:nvSpPr>
          <p:cNvPr id="9" name="Google Shape;225;p25">
            <a:extLst>
              <a:ext uri="{FF2B5EF4-FFF2-40B4-BE49-F238E27FC236}">
                <a16:creationId xmlns:a16="http://schemas.microsoft.com/office/drawing/2014/main" id="{C8631356-709D-4480-9624-E6429A814D06}"/>
              </a:ext>
            </a:extLst>
          </p:cNvPr>
          <p:cNvSpPr/>
          <p:nvPr/>
        </p:nvSpPr>
        <p:spPr>
          <a:xfrm>
            <a:off x="2274393" y="1556231"/>
            <a:ext cx="198000" cy="198000"/>
          </a:xfrm>
          <a:prstGeom prst="rect">
            <a:avLst/>
          </a:prstGeom>
          <a:solidFill>
            <a:srgbClr val="EF4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4;p25">
            <a:extLst>
              <a:ext uri="{FF2B5EF4-FFF2-40B4-BE49-F238E27FC236}">
                <a16:creationId xmlns:a16="http://schemas.microsoft.com/office/drawing/2014/main" id="{4F910454-DD94-4C7B-B567-4CF161EDC57E}"/>
              </a:ext>
            </a:extLst>
          </p:cNvPr>
          <p:cNvSpPr/>
          <p:nvPr/>
        </p:nvSpPr>
        <p:spPr>
          <a:xfrm>
            <a:off x="1947943" y="1556231"/>
            <a:ext cx="198000" cy="198000"/>
          </a:xfrm>
          <a:prstGeom prst="rect">
            <a:avLst/>
          </a:prstGeom>
          <a:solidFill>
            <a:srgbClr val="69A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9A147"/>
              </a:solidFill>
            </a:endParaRPr>
          </a:p>
        </p:txBody>
      </p:sp>
      <p:sp>
        <p:nvSpPr>
          <p:cNvPr id="12" name="Google Shape;107;p2">
            <a:extLst>
              <a:ext uri="{FF2B5EF4-FFF2-40B4-BE49-F238E27FC236}">
                <a16:creationId xmlns:a16="http://schemas.microsoft.com/office/drawing/2014/main" id="{F21AC621-39A5-DD02-C173-B18B5BA2B2AC}"/>
              </a:ext>
            </a:extLst>
          </p:cNvPr>
          <p:cNvSpPr/>
          <p:nvPr/>
        </p:nvSpPr>
        <p:spPr>
          <a:xfrm>
            <a:off x="6454372" y="2237033"/>
            <a:ext cx="459331" cy="6390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dirty="0"/>
          </a:p>
        </p:txBody>
      </p:sp>
      <p:sp>
        <p:nvSpPr>
          <p:cNvPr id="13" name="Google Shape;108;p2">
            <a:extLst>
              <a:ext uri="{FF2B5EF4-FFF2-40B4-BE49-F238E27FC236}">
                <a16:creationId xmlns:a16="http://schemas.microsoft.com/office/drawing/2014/main" id="{92D148A2-3D35-3A5D-80EC-556B18C76762}"/>
              </a:ext>
            </a:extLst>
          </p:cNvPr>
          <p:cNvSpPr/>
          <p:nvPr/>
        </p:nvSpPr>
        <p:spPr>
          <a:xfrm flipH="1">
            <a:off x="7052852" y="2287083"/>
            <a:ext cx="3069638" cy="576654"/>
          </a:xfrm>
          <a:custGeom>
            <a:avLst/>
            <a:gdLst/>
            <a:ahLst/>
            <a:cxnLst/>
            <a:rect l="l" t="t" r="r" b="b"/>
            <a:pathLst>
              <a:path w="10001" h="10000" extrusionOk="0">
                <a:moveTo>
                  <a:pt x="391" y="50"/>
                </a:moveTo>
                <a:lnTo>
                  <a:pt x="9954" y="0"/>
                </a:lnTo>
                <a:cubicBezTo>
                  <a:pt x="9719" y="1086"/>
                  <a:pt x="9602" y="3111"/>
                  <a:pt x="9609" y="4778"/>
                </a:cubicBezTo>
                <a:cubicBezTo>
                  <a:pt x="9617" y="6445"/>
                  <a:pt x="9605" y="7779"/>
                  <a:pt x="10001" y="10000"/>
                </a:cubicBezTo>
                <a:lnTo>
                  <a:pt x="399" y="9951"/>
                </a:lnTo>
                <a:cubicBezTo>
                  <a:pt x="93" y="8371"/>
                  <a:pt x="2" y="6675"/>
                  <a:pt x="1" y="5025"/>
                </a:cubicBezTo>
                <a:cubicBezTo>
                  <a:pt x="0" y="3375"/>
                  <a:pt x="63" y="1481"/>
                  <a:pt x="391" y="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1600" b="1" dirty="0">
                <a:latin typeface="Roboto"/>
                <a:ea typeface="Roboto"/>
                <a:sym typeface="Roboto"/>
              </a:rPr>
              <a:t>Analyse et spécification des besoins</a:t>
            </a:r>
            <a:endParaRPr lang="fr-FR" sz="1600" b="1" dirty="0">
              <a:latin typeface="Roboto"/>
              <a:ea typeface="Roboto"/>
            </a:endParaRPr>
          </a:p>
        </p:txBody>
      </p:sp>
      <p:sp>
        <p:nvSpPr>
          <p:cNvPr id="14" name="Google Shape;107;p2">
            <a:extLst>
              <a:ext uri="{FF2B5EF4-FFF2-40B4-BE49-F238E27FC236}">
                <a16:creationId xmlns:a16="http://schemas.microsoft.com/office/drawing/2014/main" id="{A55698FA-F4AA-549B-650B-C70DBE7488D3}"/>
              </a:ext>
            </a:extLst>
          </p:cNvPr>
          <p:cNvSpPr/>
          <p:nvPr/>
        </p:nvSpPr>
        <p:spPr>
          <a:xfrm>
            <a:off x="1956422" y="3253974"/>
            <a:ext cx="459331" cy="6390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dirty="0"/>
          </a:p>
        </p:txBody>
      </p:sp>
      <p:sp>
        <p:nvSpPr>
          <p:cNvPr id="15" name="Google Shape;108;p2">
            <a:extLst>
              <a:ext uri="{FF2B5EF4-FFF2-40B4-BE49-F238E27FC236}">
                <a16:creationId xmlns:a16="http://schemas.microsoft.com/office/drawing/2014/main" id="{30ABF072-3273-8E96-930B-5370D6D2FA4C}"/>
              </a:ext>
            </a:extLst>
          </p:cNvPr>
          <p:cNvSpPr/>
          <p:nvPr/>
        </p:nvSpPr>
        <p:spPr>
          <a:xfrm flipH="1">
            <a:off x="2565124" y="3316387"/>
            <a:ext cx="3069638" cy="576654"/>
          </a:xfrm>
          <a:custGeom>
            <a:avLst/>
            <a:gdLst/>
            <a:ahLst/>
            <a:cxnLst/>
            <a:rect l="l" t="t" r="r" b="b"/>
            <a:pathLst>
              <a:path w="10001" h="10000" extrusionOk="0">
                <a:moveTo>
                  <a:pt x="391" y="50"/>
                </a:moveTo>
                <a:lnTo>
                  <a:pt x="9954" y="0"/>
                </a:lnTo>
                <a:cubicBezTo>
                  <a:pt x="9719" y="1086"/>
                  <a:pt x="9602" y="3111"/>
                  <a:pt x="9609" y="4778"/>
                </a:cubicBezTo>
                <a:cubicBezTo>
                  <a:pt x="9617" y="6445"/>
                  <a:pt x="9605" y="7779"/>
                  <a:pt x="10001" y="10000"/>
                </a:cubicBezTo>
                <a:lnTo>
                  <a:pt x="399" y="9951"/>
                </a:lnTo>
                <a:cubicBezTo>
                  <a:pt x="93" y="8371"/>
                  <a:pt x="2" y="6675"/>
                  <a:pt x="1" y="5025"/>
                </a:cubicBezTo>
                <a:cubicBezTo>
                  <a:pt x="0" y="3375"/>
                  <a:pt x="63" y="1481"/>
                  <a:pt x="391" y="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latin typeface="Roboto"/>
                <a:ea typeface="Roboto"/>
              </a:rPr>
              <a:t>Etat de </a:t>
            </a:r>
            <a:r>
              <a:rPr lang="en-US" sz="1600" b="1" dirty="0" err="1">
                <a:latin typeface="Roboto"/>
                <a:ea typeface="Roboto"/>
              </a:rPr>
              <a:t>l’art</a:t>
            </a:r>
            <a:endParaRPr lang="en-US" sz="1600" b="1" dirty="0">
              <a:latin typeface="Roboto"/>
              <a:ea typeface="Roboto"/>
            </a:endParaRPr>
          </a:p>
        </p:txBody>
      </p:sp>
      <p:sp>
        <p:nvSpPr>
          <p:cNvPr id="16" name="Google Shape;107;p2">
            <a:extLst>
              <a:ext uri="{FF2B5EF4-FFF2-40B4-BE49-F238E27FC236}">
                <a16:creationId xmlns:a16="http://schemas.microsoft.com/office/drawing/2014/main" id="{BC8A2FD6-B2B7-AED4-C596-C051EEBA3F4F}"/>
              </a:ext>
            </a:extLst>
          </p:cNvPr>
          <p:cNvSpPr/>
          <p:nvPr/>
        </p:nvSpPr>
        <p:spPr>
          <a:xfrm>
            <a:off x="6454372" y="3237544"/>
            <a:ext cx="459331" cy="6390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dirty="0"/>
          </a:p>
        </p:txBody>
      </p:sp>
      <p:sp>
        <p:nvSpPr>
          <p:cNvPr id="17" name="Google Shape;108;p2">
            <a:extLst>
              <a:ext uri="{FF2B5EF4-FFF2-40B4-BE49-F238E27FC236}">
                <a16:creationId xmlns:a16="http://schemas.microsoft.com/office/drawing/2014/main" id="{78138D81-BDA5-C670-463A-DBCAE52DEF08}"/>
              </a:ext>
            </a:extLst>
          </p:cNvPr>
          <p:cNvSpPr/>
          <p:nvPr/>
        </p:nvSpPr>
        <p:spPr>
          <a:xfrm flipH="1">
            <a:off x="7052852" y="3237544"/>
            <a:ext cx="3069638" cy="576654"/>
          </a:xfrm>
          <a:custGeom>
            <a:avLst/>
            <a:gdLst/>
            <a:ahLst/>
            <a:cxnLst/>
            <a:rect l="l" t="t" r="r" b="b"/>
            <a:pathLst>
              <a:path w="10001" h="10000" extrusionOk="0">
                <a:moveTo>
                  <a:pt x="391" y="50"/>
                </a:moveTo>
                <a:lnTo>
                  <a:pt x="9954" y="0"/>
                </a:lnTo>
                <a:cubicBezTo>
                  <a:pt x="9719" y="1086"/>
                  <a:pt x="9602" y="3111"/>
                  <a:pt x="9609" y="4778"/>
                </a:cubicBezTo>
                <a:cubicBezTo>
                  <a:pt x="9617" y="6445"/>
                  <a:pt x="9605" y="7779"/>
                  <a:pt x="10001" y="10000"/>
                </a:cubicBezTo>
                <a:lnTo>
                  <a:pt x="399" y="9951"/>
                </a:lnTo>
                <a:cubicBezTo>
                  <a:pt x="93" y="8371"/>
                  <a:pt x="2" y="6675"/>
                  <a:pt x="1" y="5025"/>
                </a:cubicBezTo>
                <a:cubicBezTo>
                  <a:pt x="0" y="3375"/>
                  <a:pt x="63" y="1481"/>
                  <a:pt x="391" y="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1600" b="1" dirty="0">
                <a:latin typeface="Roboto"/>
                <a:ea typeface="Roboto"/>
                <a:sym typeface="Roboto"/>
              </a:rPr>
              <a:t>Etude technologique</a:t>
            </a:r>
            <a:endParaRPr lang="fr-FR" sz="1600" b="1" dirty="0">
              <a:latin typeface="Roboto"/>
              <a:ea typeface="Roboto"/>
            </a:endParaRPr>
          </a:p>
        </p:txBody>
      </p:sp>
      <p:sp>
        <p:nvSpPr>
          <p:cNvPr id="18" name="Google Shape;107;p2">
            <a:extLst>
              <a:ext uri="{FF2B5EF4-FFF2-40B4-BE49-F238E27FC236}">
                <a16:creationId xmlns:a16="http://schemas.microsoft.com/office/drawing/2014/main" id="{C483D633-75CD-22B4-A169-10CE821EE1B4}"/>
              </a:ext>
            </a:extLst>
          </p:cNvPr>
          <p:cNvSpPr/>
          <p:nvPr/>
        </p:nvSpPr>
        <p:spPr>
          <a:xfrm>
            <a:off x="2010842" y="4238055"/>
            <a:ext cx="459331" cy="6390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dirty="0"/>
          </a:p>
        </p:txBody>
      </p:sp>
      <p:sp>
        <p:nvSpPr>
          <p:cNvPr id="19" name="Google Shape;108;p2">
            <a:extLst>
              <a:ext uri="{FF2B5EF4-FFF2-40B4-BE49-F238E27FC236}">
                <a16:creationId xmlns:a16="http://schemas.microsoft.com/office/drawing/2014/main" id="{9EF3948C-C728-8516-606F-D6DA8C150BC4}"/>
              </a:ext>
            </a:extLst>
          </p:cNvPr>
          <p:cNvSpPr/>
          <p:nvPr/>
        </p:nvSpPr>
        <p:spPr>
          <a:xfrm flipH="1">
            <a:off x="2609322" y="4288105"/>
            <a:ext cx="3069638" cy="576654"/>
          </a:xfrm>
          <a:custGeom>
            <a:avLst/>
            <a:gdLst/>
            <a:ahLst/>
            <a:cxnLst/>
            <a:rect l="l" t="t" r="r" b="b"/>
            <a:pathLst>
              <a:path w="10001" h="10000" extrusionOk="0">
                <a:moveTo>
                  <a:pt x="391" y="50"/>
                </a:moveTo>
                <a:lnTo>
                  <a:pt x="9954" y="0"/>
                </a:lnTo>
                <a:cubicBezTo>
                  <a:pt x="9719" y="1086"/>
                  <a:pt x="9602" y="3111"/>
                  <a:pt x="9609" y="4778"/>
                </a:cubicBezTo>
                <a:cubicBezTo>
                  <a:pt x="9617" y="6445"/>
                  <a:pt x="9605" y="7779"/>
                  <a:pt x="10001" y="10000"/>
                </a:cubicBezTo>
                <a:lnTo>
                  <a:pt x="399" y="9951"/>
                </a:lnTo>
                <a:cubicBezTo>
                  <a:pt x="93" y="8371"/>
                  <a:pt x="2" y="6675"/>
                  <a:pt x="1" y="5025"/>
                </a:cubicBezTo>
                <a:cubicBezTo>
                  <a:pt x="0" y="3375"/>
                  <a:pt x="63" y="1481"/>
                  <a:pt x="391" y="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1600" b="1" dirty="0">
                <a:latin typeface="Roboto"/>
                <a:ea typeface="Roboto"/>
                <a:sym typeface="Roboto"/>
              </a:rPr>
              <a:t>Réalisation</a:t>
            </a:r>
            <a:endParaRPr lang="fr-FR" sz="1600" b="1" dirty="0">
              <a:latin typeface="Roboto"/>
              <a:ea typeface="Roboto"/>
            </a:endParaRPr>
          </a:p>
        </p:txBody>
      </p:sp>
      <p:sp>
        <p:nvSpPr>
          <p:cNvPr id="20" name="Google Shape;107;p2">
            <a:extLst>
              <a:ext uri="{FF2B5EF4-FFF2-40B4-BE49-F238E27FC236}">
                <a16:creationId xmlns:a16="http://schemas.microsoft.com/office/drawing/2014/main" id="{3838BAFA-0A16-44E4-5D42-8E3BFFD9B963}"/>
              </a:ext>
            </a:extLst>
          </p:cNvPr>
          <p:cNvSpPr/>
          <p:nvPr/>
        </p:nvSpPr>
        <p:spPr>
          <a:xfrm>
            <a:off x="6464594" y="4250418"/>
            <a:ext cx="459331" cy="6390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dirty="0"/>
          </a:p>
        </p:txBody>
      </p:sp>
      <p:sp>
        <p:nvSpPr>
          <p:cNvPr id="21" name="Google Shape;108;p2">
            <a:extLst>
              <a:ext uri="{FF2B5EF4-FFF2-40B4-BE49-F238E27FC236}">
                <a16:creationId xmlns:a16="http://schemas.microsoft.com/office/drawing/2014/main" id="{E480E74C-A543-2C20-C860-6CE41634D40F}"/>
              </a:ext>
            </a:extLst>
          </p:cNvPr>
          <p:cNvSpPr/>
          <p:nvPr/>
        </p:nvSpPr>
        <p:spPr>
          <a:xfrm flipH="1">
            <a:off x="7063074" y="4300468"/>
            <a:ext cx="3069638" cy="576654"/>
          </a:xfrm>
          <a:custGeom>
            <a:avLst/>
            <a:gdLst/>
            <a:ahLst/>
            <a:cxnLst/>
            <a:rect l="l" t="t" r="r" b="b"/>
            <a:pathLst>
              <a:path w="10001" h="10000" extrusionOk="0">
                <a:moveTo>
                  <a:pt x="391" y="50"/>
                </a:moveTo>
                <a:lnTo>
                  <a:pt x="9954" y="0"/>
                </a:lnTo>
                <a:cubicBezTo>
                  <a:pt x="9719" y="1086"/>
                  <a:pt x="9602" y="3111"/>
                  <a:pt x="9609" y="4778"/>
                </a:cubicBezTo>
                <a:cubicBezTo>
                  <a:pt x="9617" y="6445"/>
                  <a:pt x="9605" y="7779"/>
                  <a:pt x="10001" y="10000"/>
                </a:cubicBezTo>
                <a:lnTo>
                  <a:pt x="399" y="9951"/>
                </a:lnTo>
                <a:cubicBezTo>
                  <a:pt x="93" y="8371"/>
                  <a:pt x="2" y="6675"/>
                  <a:pt x="1" y="5025"/>
                </a:cubicBezTo>
                <a:cubicBezTo>
                  <a:pt x="0" y="3375"/>
                  <a:pt x="63" y="1481"/>
                  <a:pt x="391" y="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1600" b="1" dirty="0">
                <a:latin typeface="Roboto"/>
                <a:ea typeface="Roboto"/>
                <a:sym typeface="Roboto"/>
              </a:rPr>
              <a:t>Conclusion et Perspectives</a:t>
            </a:r>
            <a:endParaRPr lang="fr-FR" sz="1600" b="1" dirty="0">
              <a:latin typeface="Roboto"/>
              <a:ea typeface="Roboto"/>
            </a:endParaRPr>
          </a:p>
        </p:txBody>
      </p:sp>
      <p:sp>
        <p:nvSpPr>
          <p:cNvPr id="22" name="Google Shape;107;p2">
            <a:extLst>
              <a:ext uri="{FF2B5EF4-FFF2-40B4-BE49-F238E27FC236}">
                <a16:creationId xmlns:a16="http://schemas.microsoft.com/office/drawing/2014/main" id="{C7F73B4D-3725-C4EB-4520-5BE0B17A3DAC}"/>
              </a:ext>
            </a:extLst>
          </p:cNvPr>
          <p:cNvSpPr/>
          <p:nvPr/>
        </p:nvSpPr>
        <p:spPr>
          <a:xfrm>
            <a:off x="1966644" y="2307452"/>
            <a:ext cx="459331" cy="6390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0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dirty="0"/>
          </a:p>
        </p:txBody>
      </p:sp>
      <p:sp>
        <p:nvSpPr>
          <p:cNvPr id="23" name="Google Shape;108;p2">
            <a:extLst>
              <a:ext uri="{FF2B5EF4-FFF2-40B4-BE49-F238E27FC236}">
                <a16:creationId xmlns:a16="http://schemas.microsoft.com/office/drawing/2014/main" id="{994C6628-A57A-03AF-48BD-FCE065582BE4}"/>
              </a:ext>
            </a:extLst>
          </p:cNvPr>
          <p:cNvSpPr/>
          <p:nvPr/>
        </p:nvSpPr>
        <p:spPr>
          <a:xfrm flipH="1">
            <a:off x="2565124" y="2357502"/>
            <a:ext cx="3069638" cy="576654"/>
          </a:xfrm>
          <a:custGeom>
            <a:avLst/>
            <a:gdLst/>
            <a:ahLst/>
            <a:cxnLst/>
            <a:rect l="l" t="t" r="r" b="b"/>
            <a:pathLst>
              <a:path w="10001" h="10000" extrusionOk="0">
                <a:moveTo>
                  <a:pt x="391" y="50"/>
                </a:moveTo>
                <a:lnTo>
                  <a:pt x="9954" y="0"/>
                </a:lnTo>
                <a:cubicBezTo>
                  <a:pt x="9719" y="1086"/>
                  <a:pt x="9602" y="3111"/>
                  <a:pt x="9609" y="4778"/>
                </a:cubicBezTo>
                <a:cubicBezTo>
                  <a:pt x="9617" y="6445"/>
                  <a:pt x="9605" y="7779"/>
                  <a:pt x="10001" y="10000"/>
                </a:cubicBezTo>
                <a:lnTo>
                  <a:pt x="399" y="9951"/>
                </a:lnTo>
                <a:cubicBezTo>
                  <a:pt x="93" y="8371"/>
                  <a:pt x="2" y="6675"/>
                  <a:pt x="1" y="5025"/>
                </a:cubicBezTo>
                <a:cubicBezTo>
                  <a:pt x="0" y="3375"/>
                  <a:pt x="63" y="1481"/>
                  <a:pt x="391" y="5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1600" b="1" dirty="0">
                <a:latin typeface="Roboto"/>
                <a:ea typeface="Roboto"/>
                <a:sym typeface="Roboto"/>
              </a:rPr>
              <a:t>Contexte du projet</a:t>
            </a:r>
            <a:endParaRPr lang="fr-FR" sz="1600" b="1" dirty="0"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862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4225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1. </a:t>
            </a:r>
            <a:r>
              <a:rPr lang="fr-FR" b="1" dirty="0" smtClean="0"/>
              <a:t>Contexte du projet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1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85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1. Contexte du projet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Chaouki</dc:creator>
  <cp:lastModifiedBy>Chaouki</cp:lastModifiedBy>
  <cp:revision>7</cp:revision>
  <dcterms:created xsi:type="dcterms:W3CDTF">2024-09-18T16:55:08Z</dcterms:created>
  <dcterms:modified xsi:type="dcterms:W3CDTF">2024-09-20T18:57:38Z</dcterms:modified>
</cp:coreProperties>
</file>