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ec472f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ec472f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ec472ff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ec472ff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ec472ff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ec472ff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ec472ff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ec472f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ec472f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1ec472f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85" name="Google Shape;85;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86" name="Google Shape;86;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88" name="Google Shape;88;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Système de Gestion de contenu</a:t>
            </a:r>
            <a:endParaRPr/>
          </a:p>
          <a:p>
            <a:pPr indent="0" lvl="0" marL="0" rtl="0" algn="ctr">
              <a:spcBef>
                <a:spcPts val="0"/>
              </a:spcBef>
              <a:spcAft>
                <a:spcPts val="0"/>
              </a:spcAft>
              <a:buNone/>
            </a:pPr>
            <a:r>
              <a:rPr lang="fr"/>
              <a:t>                       C.M.S</a:t>
            </a:r>
            <a:endParaRPr/>
          </a:p>
        </p:txBody>
      </p:sp>
      <p:sp>
        <p:nvSpPr>
          <p:cNvPr id="95" name="Google Shape;95;p14"/>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solidFill>
                  <a:schemeClr val="dk2"/>
                </a:solidFill>
              </a:rPr>
              <a:t>Yassine Elhoubi</a:t>
            </a:r>
            <a:endParaRPr>
              <a:solidFill>
                <a:schemeClr val="dk2"/>
              </a:solidFill>
            </a:endParaRPr>
          </a:p>
          <a:p>
            <a:pPr indent="0" lvl="0" marL="0" rtl="0" algn="ctr">
              <a:spcBef>
                <a:spcPts val="0"/>
              </a:spcBef>
              <a:spcAft>
                <a:spcPts val="0"/>
              </a:spcAft>
              <a:buNone/>
            </a:pPr>
            <a:r>
              <a:rPr lang="fr">
                <a:solidFill>
                  <a:schemeClr val="dk2"/>
                </a:solidFill>
              </a:rPr>
              <a:t>Otmane Maacha</a:t>
            </a:r>
            <a:endParaRPr>
              <a:solidFill>
                <a:schemeClr val="dk2"/>
              </a:solidFill>
            </a:endParaRPr>
          </a:p>
          <a:p>
            <a:pPr indent="0" lvl="0" marL="0" rtl="0" algn="ctr">
              <a:spcBef>
                <a:spcPts val="0"/>
              </a:spcBef>
              <a:spcAft>
                <a:spcPts val="0"/>
              </a:spcAft>
              <a:buNone/>
            </a:pPr>
            <a:r>
              <a:rPr lang="fr">
                <a:solidFill>
                  <a:schemeClr val="dk2"/>
                </a:solidFill>
              </a:rPr>
              <a:t>Med Idbihi</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 :</a:t>
            </a:r>
            <a:endParaRPr/>
          </a:p>
        </p:txBody>
      </p:sp>
      <p:sp>
        <p:nvSpPr>
          <p:cNvPr id="101" name="Google Shape;101;p15"/>
          <p:cNvSpPr txBox="1"/>
          <p:nvPr>
            <p:ph idx="1" type="body"/>
          </p:nvPr>
        </p:nvSpPr>
        <p:spPr>
          <a:xfrm>
            <a:off x="729450" y="2078875"/>
            <a:ext cx="7688700" cy="3004500"/>
          </a:xfrm>
          <a:prstGeom prst="rect">
            <a:avLst/>
          </a:prstGeom>
          <a:ln cap="flat" cmpd="sng" w="9525">
            <a:solidFill>
              <a:srgbClr val="35382F"/>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700"/>
              <a:t>I - Qu’est ce qu’un  CMS :</a:t>
            </a:r>
            <a:endParaRPr sz="1700"/>
          </a:p>
          <a:p>
            <a:pPr indent="0" lvl="0" marL="0" rtl="0" algn="l">
              <a:spcBef>
                <a:spcPts val="1200"/>
              </a:spcBef>
              <a:spcAft>
                <a:spcPts val="0"/>
              </a:spcAft>
              <a:buNone/>
            </a:pPr>
            <a:r>
              <a:rPr lang="fr" sz="1700"/>
              <a:t>II -Pourquoi </a:t>
            </a:r>
            <a:r>
              <a:rPr lang="fr" sz="1700"/>
              <a:t>utiliser</a:t>
            </a:r>
            <a:r>
              <a:rPr lang="fr" sz="1700"/>
              <a:t> un CMS:</a:t>
            </a:r>
            <a:endParaRPr sz="1700"/>
          </a:p>
          <a:p>
            <a:pPr indent="0" lvl="0" marL="0" rtl="0" algn="l">
              <a:spcBef>
                <a:spcPts val="1200"/>
              </a:spcBef>
              <a:spcAft>
                <a:spcPts val="0"/>
              </a:spcAft>
              <a:buNone/>
            </a:pPr>
            <a:r>
              <a:rPr lang="fr" sz="1700"/>
              <a:t>III -Les principaux avantages d'un CMS :</a:t>
            </a:r>
            <a:endParaRPr sz="1700"/>
          </a:p>
          <a:p>
            <a:pPr indent="0" lvl="0" marL="0" rtl="0" algn="l">
              <a:spcBef>
                <a:spcPts val="1200"/>
              </a:spcBef>
              <a:spcAft>
                <a:spcPts val="0"/>
              </a:spcAft>
              <a:buNone/>
            </a:pPr>
            <a:r>
              <a:rPr lang="fr" sz="1700"/>
              <a:t>IV -Parts de marché des différents CMS :</a:t>
            </a:r>
            <a:endParaRPr sz="1700"/>
          </a:p>
          <a:p>
            <a:pPr indent="0" lvl="0" marL="0" rtl="0" algn="l">
              <a:spcBef>
                <a:spcPts val="1200"/>
              </a:spcBef>
              <a:spcAft>
                <a:spcPts val="0"/>
              </a:spcAft>
              <a:buNone/>
            </a:pPr>
            <a:r>
              <a:rPr lang="fr" sz="1700"/>
              <a:t>V -Partie pratique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Qu'est</a:t>
            </a:r>
            <a:r>
              <a:rPr lang="fr"/>
              <a:t> ce qu’un CMS :</a:t>
            </a:r>
            <a:endParaRPr/>
          </a:p>
        </p:txBody>
      </p:sp>
      <p:sp>
        <p:nvSpPr>
          <p:cNvPr id="107" name="Google Shape;107;p16"/>
          <p:cNvSpPr txBox="1"/>
          <p:nvPr>
            <p:ph idx="1" type="body"/>
          </p:nvPr>
        </p:nvSpPr>
        <p:spPr>
          <a:xfrm>
            <a:off x="327600" y="2129100"/>
            <a:ext cx="404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350">
                <a:solidFill>
                  <a:schemeClr val="dk2"/>
                </a:solidFill>
                <a:latin typeface="Arial"/>
                <a:ea typeface="Arial"/>
                <a:cs typeface="Arial"/>
                <a:sym typeface="Arial"/>
              </a:rPr>
              <a:t>CMS est l'acronyme de Content Management System, ou système de gestion de contenu. Il s'agit donc d'un logiciel ou d'une plateforme permettant de créer et modifier facilement un site, un blog ou encore une application mobile.</a:t>
            </a:r>
            <a:endParaRPr>
              <a:solidFill>
                <a:schemeClr val="dk2"/>
              </a:solidFill>
            </a:endParaRPr>
          </a:p>
        </p:txBody>
      </p:sp>
      <p:pic>
        <p:nvPicPr>
          <p:cNvPr id="108" name="Google Shape;108;p16"/>
          <p:cNvPicPr preferRelativeResize="0"/>
          <p:nvPr/>
        </p:nvPicPr>
        <p:blipFill>
          <a:blip r:embed="rId3">
            <a:alphaModFix/>
          </a:blip>
          <a:stretch>
            <a:fillRect/>
          </a:stretch>
        </p:blipFill>
        <p:spPr>
          <a:xfrm>
            <a:off x="4572000" y="1798225"/>
            <a:ext cx="4320249" cy="231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a:t>
            </a:r>
            <a:r>
              <a:rPr lang="fr"/>
              <a:t> </a:t>
            </a:r>
            <a:r>
              <a:rPr lang="fr"/>
              <a:t>utiliser</a:t>
            </a:r>
            <a:r>
              <a:rPr lang="fr"/>
              <a:t> un CMS :</a:t>
            </a:r>
            <a:endParaRPr/>
          </a:p>
        </p:txBody>
      </p:sp>
      <p:sp>
        <p:nvSpPr>
          <p:cNvPr id="114" name="Google Shape;114;p17"/>
          <p:cNvSpPr txBox="1"/>
          <p:nvPr>
            <p:ph idx="1" type="body"/>
          </p:nvPr>
        </p:nvSpPr>
        <p:spPr>
          <a:xfrm>
            <a:off x="729450" y="2078875"/>
            <a:ext cx="39921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sz="1350">
                <a:solidFill>
                  <a:schemeClr val="dk2"/>
                </a:solidFill>
                <a:latin typeface="Arial"/>
                <a:ea typeface="Arial"/>
                <a:cs typeface="Arial"/>
                <a:sym typeface="Arial"/>
              </a:rPr>
              <a:t>Très accessibles, les CMS représentent un vrai gain de temps et d'énergie pour asseoir une présence sur internet. Ils permettent en effet de créer et personnaliser un site web très rapidement, sans même maîtriser les langages informatiques. C'est pourquoi de plus en plus de professionnels utilisent un CMS, des pure players de l'e-commerce jusqu'aux grandes entreprises B2B.</a:t>
            </a:r>
            <a:endParaRPr/>
          </a:p>
        </p:txBody>
      </p:sp>
      <p:pic>
        <p:nvPicPr>
          <p:cNvPr id="115" name="Google Shape;115;p17"/>
          <p:cNvPicPr preferRelativeResize="0"/>
          <p:nvPr/>
        </p:nvPicPr>
        <p:blipFill>
          <a:blip r:embed="rId3">
            <a:alphaModFix/>
          </a:blip>
          <a:stretch>
            <a:fillRect/>
          </a:stretch>
        </p:blipFill>
        <p:spPr>
          <a:xfrm>
            <a:off x="4781850" y="1717850"/>
            <a:ext cx="4209751" cy="274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a:t>
            </a:r>
            <a:r>
              <a:rPr lang="fr"/>
              <a:t>principaux</a:t>
            </a:r>
            <a:r>
              <a:rPr lang="fr"/>
              <a:t> avantage du CMS : </a:t>
            </a:r>
            <a:endParaRPr/>
          </a:p>
        </p:txBody>
      </p:sp>
      <p:sp>
        <p:nvSpPr>
          <p:cNvPr id="121" name="Google Shape;121;p18"/>
          <p:cNvSpPr txBox="1"/>
          <p:nvPr>
            <p:ph idx="1" type="body"/>
          </p:nvPr>
        </p:nvSpPr>
        <p:spPr>
          <a:xfrm>
            <a:off x="729450" y="2078875"/>
            <a:ext cx="7688700" cy="1437300"/>
          </a:xfrm>
          <a:prstGeom prst="rect">
            <a:avLst/>
          </a:prstGeom>
        </p:spPr>
        <p:txBody>
          <a:bodyPr anchorCtr="0" anchor="t" bIns="91425" lIns="91425" spcFirstLastPara="1" rIns="91425" wrap="square" tIns="91425">
            <a:normAutofit/>
          </a:bodyPr>
          <a:lstStyle/>
          <a:p>
            <a:pPr indent="-314325" lvl="0" marL="457200" rtl="0" algn="l">
              <a:lnSpc>
                <a:spcPct val="161111"/>
              </a:lnSpc>
              <a:spcBef>
                <a:spcPts val="3900"/>
              </a:spcBef>
              <a:spcAft>
                <a:spcPts val="0"/>
              </a:spcAft>
              <a:buClr>
                <a:srgbClr val="33475B"/>
              </a:buClr>
              <a:buSzPts val="1350"/>
              <a:buFont typeface="Arial"/>
              <a:buChar char="●"/>
            </a:pPr>
            <a:r>
              <a:rPr lang="fr" sz="1350">
                <a:solidFill>
                  <a:schemeClr val="dk2"/>
                </a:solidFill>
                <a:latin typeface="Arial"/>
                <a:ea typeface="Arial"/>
                <a:cs typeface="Arial"/>
                <a:sym typeface="Arial"/>
              </a:rPr>
              <a:t>Créer et gérer un site d'entreprise en interne sans connaissances techniques</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Produire facilement du contenu optimisé pour le SEO avec un CMS</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Développer rapidement la visibilité d'une marque sur le net</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Construire un site évolutif</a:t>
            </a:r>
            <a:r>
              <a:rPr lang="fr" sz="1350">
                <a:solidFill>
                  <a:schemeClr val="dk2"/>
                </a:solidFill>
                <a:latin typeface="Arial"/>
                <a:ea typeface="Arial"/>
                <a:cs typeface="Arial"/>
                <a:sym typeface="Arial"/>
              </a:rPr>
              <a:t> </a:t>
            </a:r>
            <a:endParaRPr/>
          </a:p>
        </p:txBody>
      </p:sp>
      <p:sp>
        <p:nvSpPr>
          <p:cNvPr id="122" name="Google Shape;122;p18"/>
          <p:cNvSpPr txBox="1"/>
          <p:nvPr/>
        </p:nvSpPr>
        <p:spPr>
          <a:xfrm>
            <a:off x="703225" y="3706925"/>
            <a:ext cx="81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2B2B"/>
                </a:solidFill>
                <a:latin typeface="Lato"/>
                <a:ea typeface="Lato"/>
                <a:cs typeface="Lato"/>
                <a:sym typeface="Lato"/>
              </a:rPr>
              <a:t>Le principal </a:t>
            </a:r>
            <a:r>
              <a:rPr lang="fr">
                <a:solidFill>
                  <a:srgbClr val="FF2B2B"/>
                </a:solidFill>
                <a:latin typeface="Lato"/>
                <a:ea typeface="Lato"/>
                <a:cs typeface="Lato"/>
                <a:sym typeface="Lato"/>
              </a:rPr>
              <a:t>inconvénient reste la lenteur d'accès au base de données qui est visible surtout à l’affichage des pages</a:t>
            </a:r>
            <a:r>
              <a:rPr lang="fr">
                <a:solidFill>
                  <a:srgbClr val="FF2B2B"/>
                </a:solidFill>
                <a:latin typeface="Lato"/>
                <a:ea typeface="Lato"/>
                <a:cs typeface="Lato"/>
                <a:sym typeface="Lato"/>
              </a:rPr>
              <a:t>  .</a:t>
            </a:r>
            <a:endParaRPr>
              <a:solidFill>
                <a:srgbClr val="FF2B2B"/>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57750" y="5149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a:t>IV -Parts de marché des différents CMS :</a:t>
            </a:r>
            <a:endParaRPr b="0" sz="1700">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pic>
        <p:nvPicPr>
          <p:cNvPr id="128" name="Google Shape;128;p19"/>
          <p:cNvPicPr preferRelativeResize="0"/>
          <p:nvPr/>
        </p:nvPicPr>
        <p:blipFill>
          <a:blip r:embed="rId3">
            <a:alphaModFix/>
          </a:blip>
          <a:stretch>
            <a:fillRect/>
          </a:stretch>
        </p:blipFill>
        <p:spPr>
          <a:xfrm>
            <a:off x="2069450" y="1115100"/>
            <a:ext cx="4791900" cy="39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