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48" r:id="rId1"/>
  </p:sldMasterIdLst>
  <p:notesMasterIdLst>
    <p:notesMasterId r:id="rId28"/>
  </p:notesMasterIdLst>
  <p:handoutMasterIdLst>
    <p:handoutMasterId r:id="rId29"/>
  </p:handoutMasterIdLst>
  <p:sldIdLst>
    <p:sldId id="410" r:id="rId2"/>
    <p:sldId id="366" r:id="rId3"/>
    <p:sldId id="326" r:id="rId4"/>
    <p:sldId id="304" r:id="rId5"/>
    <p:sldId id="332" r:id="rId6"/>
    <p:sldId id="346" r:id="rId7"/>
    <p:sldId id="360" r:id="rId8"/>
    <p:sldId id="353" r:id="rId9"/>
    <p:sldId id="411" r:id="rId10"/>
    <p:sldId id="361" r:id="rId11"/>
    <p:sldId id="383" r:id="rId12"/>
    <p:sldId id="362" r:id="rId13"/>
    <p:sldId id="384" r:id="rId14"/>
    <p:sldId id="409" r:id="rId15"/>
    <p:sldId id="389" r:id="rId16"/>
    <p:sldId id="390" r:id="rId17"/>
    <p:sldId id="392" r:id="rId18"/>
    <p:sldId id="416" r:id="rId19"/>
    <p:sldId id="425" r:id="rId20"/>
    <p:sldId id="417" r:id="rId21"/>
    <p:sldId id="418" r:id="rId22"/>
    <p:sldId id="419" r:id="rId23"/>
    <p:sldId id="420" r:id="rId24"/>
    <p:sldId id="426" r:id="rId25"/>
    <p:sldId id="423" r:id="rId26"/>
    <p:sldId id="344" r:id="rId27"/>
  </p:sldIdLst>
  <p:sldSz cx="9144000" cy="6858000" type="screen4x3"/>
  <p:notesSz cx="6808788" cy="9940925"/>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94638"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8313" y="0"/>
            <a:ext cx="2950475" cy="497046"/>
          </a:xfrm>
          <a:prstGeom prst="rect">
            <a:avLst/>
          </a:prstGeom>
        </p:spPr>
        <p:txBody>
          <a:bodyPr vert="horz" lIns="92309" tIns="46154" rIns="92309" bIns="46154" rtlCol="1"/>
          <a:lstStyle>
            <a:lvl1pPr algn="r">
              <a:defRPr sz="1200"/>
            </a:lvl1pPr>
          </a:lstStyle>
          <a:p>
            <a:endParaRPr lang="ar-EG"/>
          </a:p>
        </p:txBody>
      </p:sp>
      <p:sp>
        <p:nvSpPr>
          <p:cNvPr id="3" name="Date Placeholder 2"/>
          <p:cNvSpPr>
            <a:spLocks noGrp="1"/>
          </p:cNvSpPr>
          <p:nvPr>
            <p:ph type="dt" sz="quarter" idx="1"/>
          </p:nvPr>
        </p:nvSpPr>
        <p:spPr>
          <a:xfrm>
            <a:off x="1577" y="0"/>
            <a:ext cx="2950475" cy="497046"/>
          </a:xfrm>
          <a:prstGeom prst="rect">
            <a:avLst/>
          </a:prstGeom>
        </p:spPr>
        <p:txBody>
          <a:bodyPr vert="horz" lIns="92309" tIns="46154" rIns="92309" bIns="46154" rtlCol="1"/>
          <a:lstStyle>
            <a:lvl1pPr algn="l">
              <a:defRPr sz="1200"/>
            </a:lvl1pPr>
          </a:lstStyle>
          <a:p>
            <a:r>
              <a:rPr lang="ar-EG"/>
              <a:t>دور الهيئة الرقابي على شركات التمويل</a:t>
            </a:r>
          </a:p>
        </p:txBody>
      </p:sp>
      <p:sp>
        <p:nvSpPr>
          <p:cNvPr id="4" name="Footer Placeholder 3"/>
          <p:cNvSpPr>
            <a:spLocks noGrp="1"/>
          </p:cNvSpPr>
          <p:nvPr>
            <p:ph type="ftr" sz="quarter" idx="2"/>
          </p:nvPr>
        </p:nvSpPr>
        <p:spPr>
          <a:xfrm>
            <a:off x="3858313" y="9442154"/>
            <a:ext cx="2950475" cy="497046"/>
          </a:xfrm>
          <a:prstGeom prst="rect">
            <a:avLst/>
          </a:prstGeom>
        </p:spPr>
        <p:txBody>
          <a:bodyPr vert="horz" lIns="92309" tIns="46154" rIns="92309" bIns="46154" rtlCol="1" anchor="b"/>
          <a:lstStyle>
            <a:lvl1pPr algn="r">
              <a:defRPr sz="1200"/>
            </a:lvl1pPr>
          </a:lstStyle>
          <a:p>
            <a:endParaRPr lang="ar-EG"/>
          </a:p>
        </p:txBody>
      </p:sp>
      <p:sp>
        <p:nvSpPr>
          <p:cNvPr id="5" name="Slide Number Placeholder 4"/>
          <p:cNvSpPr>
            <a:spLocks noGrp="1"/>
          </p:cNvSpPr>
          <p:nvPr>
            <p:ph type="sldNum" sz="quarter" idx="3"/>
          </p:nvPr>
        </p:nvSpPr>
        <p:spPr>
          <a:xfrm>
            <a:off x="1577" y="9442154"/>
            <a:ext cx="2950475" cy="497046"/>
          </a:xfrm>
          <a:prstGeom prst="rect">
            <a:avLst/>
          </a:prstGeom>
        </p:spPr>
        <p:txBody>
          <a:bodyPr vert="horz" lIns="92309" tIns="46154" rIns="92309" bIns="46154" rtlCol="1" anchor="b"/>
          <a:lstStyle>
            <a:lvl1pPr algn="l">
              <a:defRPr sz="1200"/>
            </a:lvl1pPr>
          </a:lstStyle>
          <a:p>
            <a:fld id="{4278A500-F1A2-46A4-82B4-782D84A6A643}" type="slidenum">
              <a:rPr lang="ar-EG" smtClean="0"/>
              <a:pPr/>
              <a:t>‹#›</a:t>
            </a:fld>
            <a:endParaRPr lang="ar-EG"/>
          </a:p>
        </p:txBody>
      </p:sp>
    </p:spTree>
    <p:extLst>
      <p:ext uri="{BB962C8B-B14F-4D97-AF65-F5344CB8AC3E}">
        <p14:creationId xmlns:p14="http://schemas.microsoft.com/office/powerpoint/2010/main" val="35414071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8313" y="0"/>
            <a:ext cx="2950475" cy="497046"/>
          </a:xfrm>
          <a:prstGeom prst="rect">
            <a:avLst/>
          </a:prstGeom>
        </p:spPr>
        <p:txBody>
          <a:bodyPr vert="horz" lIns="92309" tIns="46154" rIns="92309" bIns="46154" rtlCol="1"/>
          <a:lstStyle>
            <a:lvl1pPr algn="r">
              <a:defRPr sz="1200"/>
            </a:lvl1pPr>
          </a:lstStyle>
          <a:p>
            <a:endParaRPr lang="ar-EG"/>
          </a:p>
        </p:txBody>
      </p:sp>
      <p:sp>
        <p:nvSpPr>
          <p:cNvPr id="3" name="Date Placeholder 2"/>
          <p:cNvSpPr>
            <a:spLocks noGrp="1"/>
          </p:cNvSpPr>
          <p:nvPr>
            <p:ph type="dt" idx="1"/>
          </p:nvPr>
        </p:nvSpPr>
        <p:spPr>
          <a:xfrm>
            <a:off x="1577" y="0"/>
            <a:ext cx="2950475" cy="497046"/>
          </a:xfrm>
          <a:prstGeom prst="rect">
            <a:avLst/>
          </a:prstGeom>
        </p:spPr>
        <p:txBody>
          <a:bodyPr vert="horz" lIns="92309" tIns="46154" rIns="92309" bIns="46154" rtlCol="1"/>
          <a:lstStyle>
            <a:lvl1pPr algn="l">
              <a:defRPr sz="1200"/>
            </a:lvl1pPr>
          </a:lstStyle>
          <a:p>
            <a:r>
              <a:rPr lang="ar-EG"/>
              <a:t>دور الهيئة الرقابي على شركات التمويل</a:t>
            </a:r>
          </a:p>
        </p:txBody>
      </p:sp>
      <p:sp>
        <p:nvSpPr>
          <p:cNvPr id="4" name="Slide Image Placeholder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2309" tIns="46154" rIns="92309" bIns="46154" rtlCol="1" anchor="ctr"/>
          <a:lstStyle/>
          <a:p>
            <a:endParaRPr lang="ar-EG"/>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2309" tIns="46154" rIns="92309" bIns="46154"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58313" y="9442154"/>
            <a:ext cx="2950475" cy="497046"/>
          </a:xfrm>
          <a:prstGeom prst="rect">
            <a:avLst/>
          </a:prstGeom>
        </p:spPr>
        <p:txBody>
          <a:bodyPr vert="horz" lIns="92309" tIns="46154" rIns="92309" bIns="46154" rtlCol="1" anchor="b"/>
          <a:lstStyle>
            <a:lvl1pPr algn="r">
              <a:defRPr sz="1200"/>
            </a:lvl1pPr>
          </a:lstStyle>
          <a:p>
            <a:endParaRPr lang="ar-EG"/>
          </a:p>
        </p:txBody>
      </p:sp>
      <p:sp>
        <p:nvSpPr>
          <p:cNvPr id="7" name="Slide Number Placeholder 6"/>
          <p:cNvSpPr>
            <a:spLocks noGrp="1"/>
          </p:cNvSpPr>
          <p:nvPr>
            <p:ph type="sldNum" sz="quarter" idx="5"/>
          </p:nvPr>
        </p:nvSpPr>
        <p:spPr>
          <a:xfrm>
            <a:off x="1577" y="9442154"/>
            <a:ext cx="2950475" cy="497046"/>
          </a:xfrm>
          <a:prstGeom prst="rect">
            <a:avLst/>
          </a:prstGeom>
        </p:spPr>
        <p:txBody>
          <a:bodyPr vert="horz" lIns="92309" tIns="46154" rIns="92309" bIns="46154" rtlCol="1" anchor="b"/>
          <a:lstStyle>
            <a:lvl1pPr algn="l">
              <a:defRPr sz="1200"/>
            </a:lvl1pPr>
          </a:lstStyle>
          <a:p>
            <a:fld id="{622AD96C-ADCC-4FAB-83C1-83CD3F538272}" type="slidenum">
              <a:rPr lang="ar-EG" smtClean="0"/>
              <a:pPr/>
              <a:t>‹#›</a:t>
            </a:fld>
            <a:endParaRPr lang="ar-EG"/>
          </a:p>
        </p:txBody>
      </p:sp>
    </p:spTree>
    <p:extLst>
      <p:ext uri="{BB962C8B-B14F-4D97-AF65-F5344CB8AC3E}">
        <p14:creationId xmlns:p14="http://schemas.microsoft.com/office/powerpoint/2010/main" val="3953993514"/>
      </p:ext>
    </p:extLst>
  </p:cSld>
  <p:clrMap bg1="lt1" tx1="dk1" bg2="lt2" tx2="dk2" accent1="accent1" accent2="accent2" accent3="accent3" accent4="accent4" accent5="accent5" accent6="accent6" hlink="hlink" folHlink="folHlink"/>
  <p:hf/>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pPr/>
              <a:t>2</a:t>
            </a:fld>
            <a:endParaRPr lang="ar-EG"/>
          </a:p>
        </p:txBody>
      </p:sp>
      <p:sp>
        <p:nvSpPr>
          <p:cNvPr id="5" name="Date Placeholder 4"/>
          <p:cNvSpPr>
            <a:spLocks noGrp="1"/>
          </p:cNvSpPr>
          <p:nvPr>
            <p:ph type="dt" idx="11"/>
          </p:nvPr>
        </p:nvSpPr>
        <p:spPr/>
        <p:txBody>
          <a:bodyPr/>
          <a:lstStyle/>
          <a:p>
            <a:r>
              <a:rPr lang="ar-EG"/>
              <a:t>دور الهيئة الرقابي على شركات التمويل</a:t>
            </a:r>
          </a:p>
        </p:txBody>
      </p:sp>
      <p:sp>
        <p:nvSpPr>
          <p:cNvPr id="6" name="Header Placeholder 5"/>
          <p:cNvSpPr>
            <a:spLocks noGrp="1"/>
          </p:cNvSpPr>
          <p:nvPr>
            <p:ph type="hdr" sz="quarter" idx="12"/>
          </p:nvPr>
        </p:nvSpPr>
        <p:spPr/>
        <p:txBody>
          <a:bodyPr/>
          <a:lstStyle/>
          <a:p>
            <a:endParaRPr lang="ar-EG"/>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1844444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12</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62266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13</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61944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14</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20411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26</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51156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pPr/>
              <a:t>3</a:t>
            </a:fld>
            <a:endParaRPr lang="ar-EG"/>
          </a:p>
        </p:txBody>
      </p:sp>
      <p:sp>
        <p:nvSpPr>
          <p:cNvPr id="5" name="Date Placeholder 4"/>
          <p:cNvSpPr>
            <a:spLocks noGrp="1"/>
          </p:cNvSpPr>
          <p:nvPr>
            <p:ph type="dt" idx="11"/>
          </p:nvPr>
        </p:nvSpPr>
        <p:spPr/>
        <p:txBody>
          <a:bodyPr/>
          <a:lstStyle/>
          <a:p>
            <a:r>
              <a:rPr lang="ar-EG"/>
              <a:t>دور الهيئة الرقابي على شركات التمويل</a:t>
            </a:r>
          </a:p>
        </p:txBody>
      </p:sp>
      <p:sp>
        <p:nvSpPr>
          <p:cNvPr id="6" name="Header Placeholder 5"/>
          <p:cNvSpPr>
            <a:spLocks noGrp="1"/>
          </p:cNvSpPr>
          <p:nvPr>
            <p:ph type="hdr" sz="quarter" idx="12"/>
          </p:nvPr>
        </p:nvSpPr>
        <p:spPr/>
        <p:txBody>
          <a:bodyPr/>
          <a:lstStyle/>
          <a:p>
            <a:endParaRPr lang="ar-EG"/>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301011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pPr/>
              <a:t>4</a:t>
            </a:fld>
            <a:endParaRPr lang="ar-EG"/>
          </a:p>
        </p:txBody>
      </p:sp>
      <p:sp>
        <p:nvSpPr>
          <p:cNvPr id="5" name="Date Placeholder 4"/>
          <p:cNvSpPr>
            <a:spLocks noGrp="1"/>
          </p:cNvSpPr>
          <p:nvPr>
            <p:ph type="dt" idx="11"/>
          </p:nvPr>
        </p:nvSpPr>
        <p:spPr/>
        <p:txBody>
          <a:bodyPr/>
          <a:lstStyle/>
          <a:p>
            <a:r>
              <a:rPr lang="ar-EG"/>
              <a:t>دور الهيئة الرقابي على شركات التمويل</a:t>
            </a:r>
          </a:p>
        </p:txBody>
      </p:sp>
      <p:sp>
        <p:nvSpPr>
          <p:cNvPr id="6" name="Header Placeholder 5"/>
          <p:cNvSpPr>
            <a:spLocks noGrp="1"/>
          </p:cNvSpPr>
          <p:nvPr>
            <p:ph type="hdr" sz="quarter" idx="12"/>
          </p:nvPr>
        </p:nvSpPr>
        <p:spPr/>
        <p:txBody>
          <a:bodyPr/>
          <a:lstStyle/>
          <a:p>
            <a:endParaRPr lang="ar-EG"/>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314148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pPr/>
              <a:t>5</a:t>
            </a:fld>
            <a:endParaRPr lang="ar-EG"/>
          </a:p>
        </p:txBody>
      </p:sp>
      <p:sp>
        <p:nvSpPr>
          <p:cNvPr id="5" name="Date Placeholder 4"/>
          <p:cNvSpPr>
            <a:spLocks noGrp="1"/>
          </p:cNvSpPr>
          <p:nvPr>
            <p:ph type="dt" idx="11"/>
          </p:nvPr>
        </p:nvSpPr>
        <p:spPr/>
        <p:txBody>
          <a:bodyPr/>
          <a:lstStyle/>
          <a:p>
            <a:r>
              <a:rPr lang="ar-EG"/>
              <a:t>دور الهيئة الرقابي على شركات التمويل</a:t>
            </a:r>
          </a:p>
        </p:txBody>
      </p:sp>
      <p:sp>
        <p:nvSpPr>
          <p:cNvPr id="6" name="Header Placeholder 5"/>
          <p:cNvSpPr>
            <a:spLocks noGrp="1"/>
          </p:cNvSpPr>
          <p:nvPr>
            <p:ph type="hdr" sz="quarter" idx="12"/>
          </p:nvPr>
        </p:nvSpPr>
        <p:spPr/>
        <p:txBody>
          <a:bodyPr/>
          <a:lstStyle/>
          <a:p>
            <a:endParaRPr lang="ar-EG"/>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78878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6</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399106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7</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76907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8</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05501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10</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p>
        </p:txBody>
      </p:sp>
    </p:spTree>
    <p:extLst>
      <p:ext uri="{BB962C8B-B14F-4D97-AF65-F5344CB8AC3E}">
        <p14:creationId xmlns:p14="http://schemas.microsoft.com/office/powerpoint/2010/main" val="2971400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622AD96C-ADCC-4FAB-83C1-83CD3F538272}" type="slidenum">
              <a:rPr lang="ar-EG" smtClean="0">
                <a:solidFill>
                  <a:prstClr val="black"/>
                </a:solidFill>
              </a:rPr>
              <a:pPr/>
              <a:t>11</a:t>
            </a:fld>
            <a:endParaRPr lang="ar-EG">
              <a:solidFill>
                <a:prstClr val="black"/>
              </a:solidFill>
            </a:endParaRPr>
          </a:p>
        </p:txBody>
      </p:sp>
      <p:sp>
        <p:nvSpPr>
          <p:cNvPr id="5" name="Date Placeholder 4"/>
          <p:cNvSpPr>
            <a:spLocks noGrp="1"/>
          </p:cNvSpPr>
          <p:nvPr>
            <p:ph type="dt" idx="11"/>
          </p:nvPr>
        </p:nvSpPr>
        <p:spPr/>
        <p:txBody>
          <a:bodyPr/>
          <a:lstStyle/>
          <a:p>
            <a:r>
              <a:rPr lang="ar-EG">
                <a:solidFill>
                  <a:prstClr val="black"/>
                </a:solidFill>
              </a:rPr>
              <a:t>دور الهيئة الرقابي على شركات التمويل</a:t>
            </a:r>
          </a:p>
        </p:txBody>
      </p:sp>
      <p:sp>
        <p:nvSpPr>
          <p:cNvPr id="6" name="Header Placeholder 5"/>
          <p:cNvSpPr>
            <a:spLocks noGrp="1"/>
          </p:cNvSpPr>
          <p:nvPr>
            <p:ph type="hdr" sz="quarter" idx="12"/>
          </p:nvPr>
        </p:nvSpPr>
        <p:spPr/>
        <p:txBody>
          <a:bodyPr/>
          <a:lstStyle/>
          <a:p>
            <a:endParaRPr lang="ar-EG">
              <a:solidFill>
                <a:prstClr val="black"/>
              </a:solidFill>
            </a:endParaRPr>
          </a:p>
        </p:txBody>
      </p:sp>
      <p:sp>
        <p:nvSpPr>
          <p:cNvPr id="7" name="Footer Placeholder 6"/>
          <p:cNvSpPr>
            <a:spLocks noGrp="1"/>
          </p:cNvSpPr>
          <p:nvPr>
            <p:ph type="ftr" sz="quarter" idx="13"/>
          </p:nvPr>
        </p:nvSpPr>
        <p:spPr/>
        <p:txBody>
          <a:bodyPr/>
          <a:lstStyle/>
          <a:p>
            <a:endParaRPr lang="ar-EG">
              <a:solidFill>
                <a:prstClr val="black"/>
              </a:solidFill>
            </a:endParaRPr>
          </a:p>
        </p:txBody>
      </p:sp>
    </p:spTree>
    <p:extLst>
      <p:ext uri="{BB962C8B-B14F-4D97-AF65-F5344CB8AC3E}">
        <p14:creationId xmlns:p14="http://schemas.microsoft.com/office/powerpoint/2010/main" val="157813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5663B4F3-58CF-4CD5-BCB0-05E3249005E3}" type="datetime1">
              <a:rPr lang="en-US" smtClean="0"/>
              <a:pPr/>
              <a:t>11/05/2022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3123CA8A-C77A-43C7-B43A-3FFD7741401A}" type="datetime1">
              <a:rPr lang="en-US" smtClean="0"/>
              <a:pPr/>
              <a:t>11/05/2022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D35ADBE2-6477-4F5D-97E2-0369E5A04A16}" type="datetime1">
              <a:rPr lang="en-US" smtClean="0"/>
              <a:pPr/>
              <a:t>11/05/2022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EE0C675A-9D05-4E40-906A-253C627C49AC}" type="datetime1">
              <a:rPr lang="en-US" smtClean="0"/>
              <a:pPr/>
              <a:t>11/05/2022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9355C-FD99-4035-9BCB-78B859B32196}" type="datetime1">
              <a:rPr lang="en-US" smtClean="0"/>
              <a:pPr/>
              <a:t>11/05/2022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p:cNvSpPr>
            <a:spLocks noGrp="1"/>
          </p:cNvSpPr>
          <p:nvPr>
            <p:ph type="dt" sz="half" idx="10"/>
          </p:nvPr>
        </p:nvSpPr>
        <p:spPr/>
        <p:txBody>
          <a:bodyPr/>
          <a:lstStyle/>
          <a:p>
            <a:fld id="{DB55DC81-E6AA-4E91-89B8-38F5670EEE55}" type="datetime1">
              <a:rPr lang="en-US" smtClean="0"/>
              <a:pPr/>
              <a:t>11/05/2022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p:cNvSpPr>
            <a:spLocks noGrp="1"/>
          </p:cNvSpPr>
          <p:nvPr>
            <p:ph type="dt" sz="half" idx="10"/>
          </p:nvPr>
        </p:nvSpPr>
        <p:spPr/>
        <p:txBody>
          <a:bodyPr/>
          <a:lstStyle/>
          <a:p>
            <a:fld id="{3CACBBF6-2E7A-4B40-9A19-3471DA484659}" type="datetime1">
              <a:rPr lang="en-US" smtClean="0"/>
              <a:pPr/>
              <a:t>11/05/2022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Date Placeholder 2"/>
          <p:cNvSpPr>
            <a:spLocks noGrp="1"/>
          </p:cNvSpPr>
          <p:nvPr>
            <p:ph type="dt" sz="half" idx="10"/>
          </p:nvPr>
        </p:nvSpPr>
        <p:spPr/>
        <p:txBody>
          <a:bodyPr/>
          <a:lstStyle/>
          <a:p>
            <a:fld id="{76123337-2F17-4AE5-B6A0-CAFD8DA15862}" type="datetime1">
              <a:rPr lang="en-US" smtClean="0"/>
              <a:pPr/>
              <a:t>11/05/2022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B54A-C853-4D9A-AD72-63458F89D51B}" type="datetime1">
              <a:rPr lang="en-US" smtClean="0"/>
              <a:pPr/>
              <a:t>11/05/2022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F09FD-4C91-4A60-99F6-C84553B4D63F}" type="datetime1">
              <a:rPr lang="en-US" smtClean="0"/>
              <a:pPr/>
              <a:t>11/05/2022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169D7A-0390-48CC-B082-2A5CB62EFAF8}" type="datetime1">
              <a:rPr lang="en-US" smtClean="0"/>
              <a:pPr/>
              <a:t>11/05/2022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482DBEBE-1583-4D6F-B932-01CBEC4B7479}" type="slidenum">
              <a:rPr lang="ar-EG" smtClean="0"/>
              <a:pPr/>
              <a:t>‹#›</a:t>
            </a:fld>
            <a:endParaRPr lang="ar-E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9DAC77F-7CA2-4939-8448-D1E7975101A0}" type="datetime1">
              <a:rPr lang="en-US" smtClean="0"/>
              <a:pPr/>
              <a:t>11/05/2022</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82DBEBE-1583-4D6F-B932-01CBEC4B7479}" type="slidenum">
              <a:rPr lang="ar-EG" smtClean="0"/>
              <a:pPr/>
              <a:t>‹#›</a:t>
            </a:fld>
            <a:endParaRPr lang="ar-E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fra.gov.eg/content/efsa_ar/pool_extra_efsa/segel%20morakebe%20hesabat.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357188" y="3786190"/>
            <a:ext cx="3857625" cy="2308324"/>
          </a:xfrm>
          <a:prstGeom prst="rect">
            <a:avLst/>
          </a:prstGeom>
          <a:noFill/>
          <a:ln w="9525">
            <a:noFill/>
            <a:miter lim="800000"/>
            <a:headEnd/>
            <a:tailEnd/>
          </a:ln>
        </p:spPr>
        <p:txBody>
          <a:bodyPr>
            <a:spAutoFit/>
          </a:bodyPr>
          <a:lstStyle/>
          <a:p>
            <a:pPr algn="ctr"/>
            <a:r>
              <a:rPr lang="ar-EG" sz="2400" b="1" dirty="0">
                <a:latin typeface="Calibri" pitchFamily="34" charset="0"/>
              </a:rPr>
              <a:t>إعداد</a:t>
            </a:r>
          </a:p>
          <a:p>
            <a:pPr algn="ctr"/>
            <a:r>
              <a:rPr lang="ar-EG" sz="2400" b="1" dirty="0">
                <a:latin typeface="Cambria" panose="02040503050406030204" pitchFamily="18" charset="0"/>
              </a:rPr>
              <a:t>أحمد يوسف</a:t>
            </a:r>
            <a:br>
              <a:rPr lang="ar-EG" sz="2400" b="1" dirty="0">
                <a:latin typeface="Cambria" panose="02040503050406030204" pitchFamily="18" charset="0"/>
              </a:rPr>
            </a:br>
            <a:r>
              <a:rPr lang="ar-EG" sz="2400" b="1" dirty="0">
                <a:latin typeface="Cambria" panose="02040503050406030204" pitchFamily="18" charset="0"/>
              </a:rPr>
              <a:t>مدير عام بقطاع الاشراف والرقابة على التمويل غير المصرفي بالهيئة العامة للرقابة المالية</a:t>
            </a:r>
          </a:p>
          <a:p>
            <a:pPr algn="ctr"/>
            <a:endParaRPr lang="ar-EG" sz="2400" b="1" dirty="0">
              <a:latin typeface="Cambria" panose="02040503050406030204" pitchFamily="18" charset="0"/>
            </a:endParaRPr>
          </a:p>
        </p:txBody>
      </p:sp>
      <p:sp>
        <p:nvSpPr>
          <p:cNvPr id="2054" name="Rectangle 11"/>
          <p:cNvSpPr>
            <a:spLocks noChangeArrowheads="1"/>
          </p:cNvSpPr>
          <p:nvPr/>
        </p:nvSpPr>
        <p:spPr bwMode="auto">
          <a:xfrm>
            <a:off x="107505" y="2139359"/>
            <a:ext cx="5760640" cy="954107"/>
          </a:xfrm>
          <a:prstGeom prst="rect">
            <a:avLst/>
          </a:prstGeom>
          <a:noFill/>
          <a:ln w="9525">
            <a:noFill/>
            <a:miter lim="800000"/>
            <a:headEnd/>
            <a:tailEnd/>
          </a:ln>
        </p:spPr>
        <p:txBody>
          <a:bodyPr wrap="square">
            <a:spAutoFit/>
          </a:bodyPr>
          <a:lstStyle/>
          <a:p>
            <a:pPr algn="ctr"/>
            <a:r>
              <a:rPr lang="ar-EG" sz="2800" b="1" dirty="0"/>
              <a:t>     قواعد </a:t>
            </a:r>
            <a:r>
              <a:rPr lang="ar-EG" sz="2800" b="1" dirty="0" err="1"/>
              <a:t>حوكمة</a:t>
            </a:r>
            <a:r>
              <a:rPr lang="ar-EG" sz="2800" b="1" dirty="0"/>
              <a:t> الشركات </a:t>
            </a:r>
          </a:p>
          <a:p>
            <a:r>
              <a:rPr lang="ar-EG" sz="2800" b="1" dirty="0"/>
              <a:t>العاملة في مجال الأنشطة المالية غير المصرفية</a:t>
            </a:r>
            <a:endParaRPr lang="en-US" sz="2800" dirty="0"/>
          </a:p>
        </p:txBody>
      </p:sp>
      <p:sp>
        <p:nvSpPr>
          <p:cNvPr id="2" name="Slide Number Placeholder 1"/>
          <p:cNvSpPr>
            <a:spLocks noGrp="1"/>
          </p:cNvSpPr>
          <p:nvPr>
            <p:ph type="sldNum" sz="quarter" idx="12"/>
          </p:nvPr>
        </p:nvSpPr>
        <p:spPr/>
        <p:txBody>
          <a:bodyPr/>
          <a:lstStyle/>
          <a:p>
            <a:fld id="{8C6E0E96-2CAD-4D89-AB58-CC88BB7D99A5}" type="slidenum">
              <a:rPr lang="en-US" smtClean="0"/>
              <a:pPr/>
              <a:t>1</a:t>
            </a:fld>
            <a:endParaRPr lang="en-US"/>
          </a:p>
        </p:txBody>
      </p:sp>
      <p:pic>
        <p:nvPicPr>
          <p:cNvPr id="4" name="Picture 3"/>
          <p:cNvPicPr>
            <a:picLocks noChangeAspect="1"/>
          </p:cNvPicPr>
          <p:nvPr/>
        </p:nvPicPr>
        <p:blipFill>
          <a:blip r:embed="rId2"/>
          <a:stretch>
            <a:fillRect/>
          </a:stretch>
        </p:blipFill>
        <p:spPr>
          <a:xfrm>
            <a:off x="5832918" y="991678"/>
            <a:ext cx="3311082" cy="5113786"/>
          </a:xfrm>
          <a:prstGeom prst="rect">
            <a:avLst/>
          </a:prstGeom>
        </p:spPr>
      </p:pic>
      <p:pic>
        <p:nvPicPr>
          <p:cNvPr id="7" name="Picture 6"/>
          <p:cNvPicPr>
            <a:picLocks noChangeAspect="1"/>
          </p:cNvPicPr>
          <p:nvPr/>
        </p:nvPicPr>
        <p:blipFill rotWithShape="1">
          <a:blip r:embed="rId3"/>
          <a:srcRect l="17087" r="16909" b="29734"/>
          <a:stretch/>
        </p:blipFill>
        <p:spPr>
          <a:xfrm>
            <a:off x="484764" y="207166"/>
            <a:ext cx="1452284" cy="1239469"/>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00102"/>
            <a:ext cx="8964488" cy="5741266"/>
          </a:xfrm>
        </p:spPr>
        <p:txBody>
          <a:bodyPr>
            <a:noAutofit/>
          </a:bodyPr>
          <a:lstStyle/>
          <a:p>
            <a:pPr marL="0" indent="0">
              <a:spcBef>
                <a:spcPct val="0"/>
              </a:spcBef>
              <a:spcAft>
                <a:spcPts val="1000"/>
              </a:spcAft>
              <a:buNone/>
            </a:pPr>
            <a:r>
              <a:rPr lang="ar-EG" sz="2400" b="1" u="sng" dirty="0">
                <a:solidFill>
                  <a:srgbClr val="C00000"/>
                </a:solidFill>
                <a:latin typeface="Calibri" panose="020F0502020204030204" pitchFamily="34" charset="0"/>
                <a:cs typeface="Simplified Arabic" panose="02020603050405020304" pitchFamily="18" charset="-78"/>
              </a:rPr>
              <a:t>الضوابط الرقابية الخاصة بالقواعد التنفيذية </a:t>
            </a:r>
            <a:r>
              <a:rPr lang="ar-EG" sz="2400" b="1" u="sng" dirty="0" err="1">
                <a:solidFill>
                  <a:srgbClr val="C00000"/>
                </a:solidFill>
                <a:latin typeface="Calibri" panose="020F0502020204030204" pitchFamily="34" charset="0"/>
                <a:cs typeface="Simplified Arabic" panose="02020603050405020304" pitchFamily="18" charset="-78"/>
              </a:rPr>
              <a:t>لحوكمة</a:t>
            </a:r>
            <a:r>
              <a:rPr lang="ar-EG" sz="2400" b="1" u="sng" dirty="0">
                <a:solidFill>
                  <a:srgbClr val="C00000"/>
                </a:solidFill>
                <a:latin typeface="Calibri" panose="020F0502020204030204" pitchFamily="34" charset="0"/>
                <a:cs typeface="Simplified Arabic" panose="02020603050405020304" pitchFamily="18" charset="-78"/>
              </a:rPr>
              <a:t> الشركات:</a:t>
            </a:r>
          </a:p>
          <a:p>
            <a:pPr marL="0" indent="0" algn="just">
              <a:lnSpc>
                <a:spcPct val="115000"/>
              </a:lnSpc>
              <a:spcAft>
                <a:spcPts val="1000"/>
              </a:spcAft>
              <a:buNone/>
              <a:tabLst>
                <a:tab pos="363538" algn="l"/>
              </a:tabLst>
            </a:pPr>
            <a:r>
              <a:rPr lang="ar-EG" sz="2400" b="1" u="sng" dirty="0">
                <a:latin typeface="Calibri" panose="020F0502020204030204" pitchFamily="34" charset="0"/>
                <a:cs typeface="Simplified Arabic" panose="02020603050405020304" pitchFamily="18" charset="-78"/>
              </a:rPr>
              <a:t>مجلس الادارة : </a:t>
            </a:r>
          </a:p>
          <a:p>
            <a:pPr algn="just">
              <a:lnSpc>
                <a:spcPct val="115000"/>
              </a:lnSpc>
              <a:spcAft>
                <a:spcPts val="1000"/>
              </a:spcAft>
              <a:buFontTx/>
              <a:buChar char="-"/>
              <a:tabLst>
                <a:tab pos="363538" algn="l"/>
              </a:tabLst>
            </a:pPr>
            <a:r>
              <a:rPr lang="ar-SA" sz="2400" dirty="0"/>
              <a:t>يجب أن يحدد النظام الأساسي للشركة عدد أعضاء مجلس الإدارة، ويتكون المجلس من عدد مناسب من الأعضاء لا يقل عن خمسة أعضاء على </a:t>
            </a:r>
            <a:r>
              <a:rPr lang="ar-SA" sz="2400" dirty="0">
                <a:solidFill>
                  <a:srgbClr val="FF0000"/>
                </a:solidFill>
              </a:rPr>
              <a:t>النحو الذي يمكنه من الاضطلاع بوظائفه وواجباته وبما في ذلك تشكيل لجانه </a:t>
            </a:r>
            <a:r>
              <a:rPr lang="ar-EG" sz="2400" dirty="0">
                <a:solidFill>
                  <a:srgbClr val="FF0000"/>
                </a:solidFill>
              </a:rPr>
              <a:t>.</a:t>
            </a:r>
          </a:p>
          <a:p>
            <a:pPr algn="just">
              <a:lnSpc>
                <a:spcPct val="115000"/>
              </a:lnSpc>
              <a:spcAft>
                <a:spcPts val="1000"/>
              </a:spcAft>
              <a:buFontTx/>
              <a:buChar char="-"/>
              <a:tabLst>
                <a:tab pos="363538" algn="l"/>
              </a:tabLst>
            </a:pPr>
            <a:r>
              <a:rPr lang="ar-SA" sz="2400" dirty="0"/>
              <a:t>يكون اغلبية أعضاء مجلس إدارة الشركة من غير التنفيذيين وان يكون </a:t>
            </a:r>
            <a:r>
              <a:rPr lang="ar-SA" sz="2400" dirty="0">
                <a:solidFill>
                  <a:srgbClr val="FF0000"/>
                </a:solidFill>
              </a:rPr>
              <a:t>نصف الأعضاء غير التنفيذيين على الأقل من المستقلين.</a:t>
            </a:r>
            <a:endParaRPr lang="en-US" sz="2400" dirty="0">
              <a:solidFill>
                <a:srgbClr val="FF0000"/>
              </a:solidFill>
            </a:endParaRPr>
          </a:p>
          <a:p>
            <a:pPr algn="just">
              <a:lnSpc>
                <a:spcPct val="115000"/>
              </a:lnSpc>
              <a:spcAft>
                <a:spcPts val="1000"/>
              </a:spcAft>
              <a:buFontTx/>
              <a:buChar char="-"/>
              <a:tabLst>
                <a:tab pos="363538" algn="l"/>
              </a:tabLst>
            </a:pPr>
            <a:r>
              <a:rPr lang="ar-SA" sz="2400" dirty="0"/>
              <a:t>يجب الا يقل نسبة </a:t>
            </a:r>
            <a:r>
              <a:rPr lang="ar-SA" sz="2400" dirty="0">
                <a:solidFill>
                  <a:srgbClr val="FF0000"/>
                </a:solidFill>
              </a:rPr>
              <a:t>تمثيل المرأة </a:t>
            </a:r>
            <a:r>
              <a:rPr lang="ar-SA" sz="2400" dirty="0"/>
              <a:t>في مجلس إدارة الشركة عن 25% او عضويتين على الأقل</a:t>
            </a:r>
            <a:r>
              <a:rPr lang="ar-EG" sz="2400" dirty="0"/>
              <a:t> .</a:t>
            </a:r>
          </a:p>
          <a:p>
            <a:pPr algn="just">
              <a:lnSpc>
                <a:spcPct val="115000"/>
              </a:lnSpc>
              <a:spcAft>
                <a:spcPts val="1000"/>
              </a:spcAft>
              <a:buFontTx/>
              <a:buChar char="-"/>
              <a:tabLst>
                <a:tab pos="363538" algn="l"/>
              </a:tabLst>
            </a:pPr>
            <a:r>
              <a:rPr lang="ar-SA" sz="2400" dirty="0"/>
              <a:t>يجب ان تستخدم الشركة أسلوب </a:t>
            </a:r>
            <a:r>
              <a:rPr lang="ar-SA" sz="2400" dirty="0">
                <a:solidFill>
                  <a:srgbClr val="FF0000"/>
                </a:solidFill>
              </a:rPr>
              <a:t>التصويت التراكمي </a:t>
            </a:r>
            <a:r>
              <a:rPr lang="ar-SA" sz="2400" dirty="0"/>
              <a:t>عند انتخاب أعضاء مجلس الإدارة</a:t>
            </a:r>
            <a:r>
              <a:rPr lang="ar-EG" sz="2400" dirty="0"/>
              <a:t> .</a:t>
            </a:r>
          </a:p>
          <a:p>
            <a:pPr marL="0" indent="0" algn="just">
              <a:lnSpc>
                <a:spcPct val="115000"/>
              </a:lnSpc>
              <a:spcAft>
                <a:spcPts val="1000"/>
              </a:spcAft>
              <a:buNone/>
              <a:tabLst>
                <a:tab pos="363538" algn="l"/>
              </a:tabLst>
            </a:pPr>
            <a:endParaRPr lang="ar-EG" sz="2400" dirty="0"/>
          </a:p>
          <a:p>
            <a:pPr marL="457200" indent="-457200" algn="just">
              <a:lnSpc>
                <a:spcPct val="115000"/>
              </a:lnSpc>
              <a:spcAft>
                <a:spcPts val="1000"/>
              </a:spcAft>
              <a:buAutoNum type="arabicPeriod" startAt="4"/>
              <a:tabLst>
                <a:tab pos="363538" algn="l"/>
              </a:tabLst>
            </a:pPr>
            <a:endParaRPr lang="ar-EG" sz="24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10</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71414"/>
            <a:ext cx="2143125" cy="928688"/>
          </a:xfrm>
          <a:prstGeom prst="rect">
            <a:avLst/>
          </a:prstGeom>
          <a:noFill/>
          <a:ln w="9525">
            <a:noFill/>
            <a:miter lim="800000"/>
            <a:headEnd/>
            <a:tailEnd/>
          </a:ln>
        </p:spPr>
      </p:pic>
    </p:spTree>
    <p:extLst>
      <p:ext uri="{BB962C8B-B14F-4D97-AF65-F5344CB8AC3E}">
        <p14:creationId xmlns:p14="http://schemas.microsoft.com/office/powerpoint/2010/main" val="4012325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1"/>
            <a:ext cx="8799004" cy="5441579"/>
          </a:xfrm>
        </p:spPr>
        <p:txBody>
          <a:bodyPr>
            <a:noAutofit/>
          </a:bodyPr>
          <a:lstStyle/>
          <a:p>
            <a:pPr lvl="0" algn="just">
              <a:lnSpc>
                <a:spcPct val="115000"/>
              </a:lnSpc>
              <a:spcAft>
                <a:spcPts val="1000"/>
              </a:spcAft>
              <a:buFontTx/>
              <a:buChar char="-"/>
              <a:tabLst>
                <a:tab pos="363538" algn="l"/>
              </a:tabLst>
            </a:pPr>
            <a:r>
              <a:rPr lang="ar-SA" sz="2000" dirty="0">
                <a:solidFill>
                  <a:srgbClr val="FF0000"/>
                </a:solidFill>
              </a:rPr>
              <a:t>يحظر الجمع بين منصبي رئيس مجلس الإدارة والعضو المنتدب او الرئيس التنفيذي للشركة </a:t>
            </a:r>
            <a:r>
              <a:rPr lang="ar-SA" sz="2000" dirty="0"/>
              <a:t>إلا إذا كانت هناك مبررات قوية تستلزم ذلك مع إلزام الشركة بالإفصاح عن تلك المبررات للهيئة.</a:t>
            </a:r>
            <a:endParaRPr lang="en-US" sz="2000" dirty="0"/>
          </a:p>
          <a:p>
            <a:pPr algn="just">
              <a:spcAft>
                <a:spcPts val="1000"/>
              </a:spcAft>
              <a:buFontTx/>
              <a:buChar char="-"/>
            </a:pPr>
            <a:r>
              <a:rPr lang="ar-SA" sz="2000" dirty="0">
                <a:solidFill>
                  <a:srgbClr val="FF0000"/>
                </a:solidFill>
              </a:rPr>
              <a:t>لا يجوز </a:t>
            </a:r>
            <a:r>
              <a:rPr lang="ar-SA" sz="2000" dirty="0"/>
              <a:t>لعضو مجلس الإدارة أن </a:t>
            </a:r>
            <a:r>
              <a:rPr lang="ar-SA" sz="2000" dirty="0">
                <a:solidFill>
                  <a:srgbClr val="FF0000"/>
                </a:solidFill>
              </a:rPr>
              <a:t>يشغل عضوية أكثر مجلس إدارة شركة اخري</a:t>
            </a:r>
            <a:r>
              <a:rPr lang="ar-SA" sz="2000" dirty="0"/>
              <a:t> تباشر ذات النشاط مالم تكن شركة </a:t>
            </a:r>
            <a:r>
              <a:rPr lang="ar-SA" sz="2000" dirty="0">
                <a:solidFill>
                  <a:srgbClr val="FF0000"/>
                </a:solidFill>
              </a:rPr>
              <a:t>تابعة</a:t>
            </a:r>
            <a:r>
              <a:rPr lang="ar-SA" sz="2000" dirty="0"/>
              <a:t> او </a:t>
            </a:r>
            <a:r>
              <a:rPr lang="ar-SA" sz="2000" dirty="0">
                <a:solidFill>
                  <a:srgbClr val="FF0000"/>
                </a:solidFill>
              </a:rPr>
              <a:t>شقيقة</a:t>
            </a:r>
            <a:r>
              <a:rPr lang="en-US" sz="2000" dirty="0">
                <a:solidFill>
                  <a:srgbClr val="FF0000"/>
                </a:solidFill>
                <a:latin typeface="Calibri" panose="020F0502020204030204" pitchFamily="34" charset="0"/>
                <a:cs typeface="Simplified Arabic" panose="02020603050405020304" pitchFamily="18" charset="-78"/>
              </a:rPr>
              <a:t> </a:t>
            </a:r>
            <a:r>
              <a:rPr lang="en-US" sz="2000" dirty="0">
                <a:latin typeface="Calibri" panose="020F0502020204030204" pitchFamily="34" charset="0"/>
                <a:cs typeface="Simplified Arabic" panose="02020603050405020304" pitchFamily="18" charset="-78"/>
              </a:rPr>
              <a:t>.</a:t>
            </a:r>
            <a:endParaRPr lang="ar-EG" sz="2000" dirty="0"/>
          </a:p>
          <a:p>
            <a:pPr algn="just">
              <a:spcAft>
                <a:spcPts val="1000"/>
              </a:spcAft>
              <a:buFontTx/>
              <a:buChar char="-"/>
            </a:pPr>
            <a:r>
              <a:rPr lang="ar-SA" sz="2000" dirty="0"/>
              <a:t>على مجلس إدارة الشركة </a:t>
            </a:r>
            <a:r>
              <a:rPr lang="ar-SA" sz="2000" dirty="0">
                <a:solidFill>
                  <a:srgbClr val="FF0000"/>
                </a:solidFill>
              </a:rPr>
              <a:t>الاجتماع مرة على الأقل كل ثلاثة أشهر </a:t>
            </a:r>
            <a:r>
              <a:rPr lang="ar-SA" sz="2000" dirty="0"/>
              <a:t>او كلما دعت الحاجة الي ذلك </a:t>
            </a:r>
            <a:r>
              <a:rPr lang="en-US" sz="2000" dirty="0"/>
              <a:t>.</a:t>
            </a:r>
          </a:p>
          <a:p>
            <a:pPr algn="just">
              <a:spcAft>
                <a:spcPts val="1000"/>
              </a:spcAft>
              <a:buFontTx/>
              <a:buChar char="-"/>
            </a:pPr>
            <a:r>
              <a:rPr lang="ar-SA" sz="2000" dirty="0"/>
              <a:t>على مجلس الإدارة </a:t>
            </a:r>
            <a:r>
              <a:rPr lang="ar-SA" sz="2000" dirty="0">
                <a:solidFill>
                  <a:srgbClr val="FF0000"/>
                </a:solidFill>
              </a:rPr>
              <a:t>توثيق اجتماعاته </a:t>
            </a:r>
            <a:r>
              <a:rPr lang="ar-SA" sz="2000" dirty="0"/>
              <a:t>وإعداد محاضر تفصيلية بالمناقشات والمداولات بما فيها عمليه التصويت والقرارات المتخذة بشأنها </a:t>
            </a:r>
            <a:r>
              <a:rPr lang="en-US" sz="2000" dirty="0"/>
              <a:t>.</a:t>
            </a:r>
          </a:p>
          <a:p>
            <a:pPr lvl="0" algn="just">
              <a:spcAft>
                <a:spcPts val="1000"/>
              </a:spcAft>
              <a:buFontTx/>
              <a:buChar char="-"/>
            </a:pPr>
            <a:r>
              <a:rPr lang="ar-SA" sz="2000" dirty="0">
                <a:solidFill>
                  <a:srgbClr val="FF0000"/>
                </a:solidFill>
              </a:rPr>
              <a:t>لا يجوز للشركة منح تمويل </a:t>
            </a:r>
            <a:r>
              <a:rPr lang="ar-SA" sz="2000" dirty="0"/>
              <a:t>أو أي من الخدمات والأنشطة المرتبطة بها لأعضاء مجلس إداراتها أو القائمين على إدارة الشركة أو أقاربهم حتى </a:t>
            </a:r>
            <a:r>
              <a:rPr lang="ar-SA" sz="2000" dirty="0">
                <a:solidFill>
                  <a:srgbClr val="FF0000"/>
                </a:solidFill>
              </a:rPr>
              <a:t>الدرجة الثانية</a:t>
            </a:r>
            <a:r>
              <a:rPr lang="ar-SA" sz="2000" dirty="0"/>
              <a:t>.</a:t>
            </a:r>
            <a:endParaRPr lang="en-US" sz="2000" dirty="0"/>
          </a:p>
          <a:p>
            <a:pPr algn="just">
              <a:spcAft>
                <a:spcPts val="1000"/>
              </a:spcAft>
              <a:buFontTx/>
              <a:buChar char="-"/>
            </a:pPr>
            <a:r>
              <a:rPr lang="ar-SA" sz="2000" dirty="0">
                <a:solidFill>
                  <a:srgbClr val="FF0000"/>
                </a:solidFill>
              </a:rPr>
              <a:t>لا يجوز أن يكون لعضو مجلس الإدارة </a:t>
            </a:r>
            <a:r>
              <a:rPr lang="ar-SA" sz="2000" dirty="0"/>
              <a:t>أية </a:t>
            </a:r>
            <a:r>
              <a:rPr lang="ar-SA" sz="2000" dirty="0">
                <a:solidFill>
                  <a:srgbClr val="FF0000"/>
                </a:solidFill>
              </a:rPr>
              <a:t>مصلحة مباشرة أو غير مباشرة </a:t>
            </a:r>
            <a:r>
              <a:rPr lang="ar-SA" sz="2000" dirty="0"/>
              <a:t>في الأعمال </a:t>
            </a:r>
            <a:r>
              <a:rPr lang="ar-SA" sz="2000" dirty="0">
                <a:solidFill>
                  <a:srgbClr val="FF0000"/>
                </a:solidFill>
              </a:rPr>
              <a:t>والعقود </a:t>
            </a:r>
            <a:r>
              <a:rPr lang="ar-SA" sz="2000" dirty="0"/>
              <a:t>التي تتم لحساب الشركة إلا </a:t>
            </a:r>
            <a:r>
              <a:rPr lang="ar-SA" sz="2000" dirty="0">
                <a:solidFill>
                  <a:srgbClr val="FF0000"/>
                </a:solidFill>
              </a:rPr>
              <a:t>بترخيصِ سنوي مسبق من الجمعية العامة</a:t>
            </a:r>
            <a:r>
              <a:rPr lang="en-US" sz="2000" dirty="0">
                <a:solidFill>
                  <a:srgbClr val="FF0000"/>
                </a:solidFill>
              </a:rPr>
              <a:t> </a:t>
            </a:r>
            <a:r>
              <a:rPr lang="en-US" sz="2400" dirty="0"/>
              <a:t>.</a:t>
            </a:r>
            <a:endParaRPr lang="ar-EG" sz="2400" dirty="0">
              <a:latin typeface="Calibri" panose="020F0502020204030204" pitchFamily="34" charset="0"/>
              <a:cs typeface="Simplified Arabic" panose="02020603050405020304" pitchFamily="18" charset="-78"/>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11</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24"/>
            <a:ext cx="2143125" cy="928688"/>
          </a:xfrm>
          <a:prstGeom prst="rect">
            <a:avLst/>
          </a:prstGeom>
          <a:noFill/>
          <a:ln w="9525">
            <a:noFill/>
            <a:miter lim="800000"/>
            <a:headEnd/>
            <a:tailEnd/>
          </a:ln>
        </p:spPr>
      </p:pic>
    </p:spTree>
    <p:extLst>
      <p:ext uri="{BB962C8B-B14F-4D97-AF65-F5344CB8AC3E}">
        <p14:creationId xmlns:p14="http://schemas.microsoft.com/office/powerpoint/2010/main" val="4258744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87126"/>
            <a:ext cx="8607024" cy="5256584"/>
          </a:xfrm>
        </p:spPr>
        <p:txBody>
          <a:bodyPr>
            <a:normAutofit fontScale="92500" lnSpcReduction="20000"/>
          </a:bodyPr>
          <a:lstStyle/>
          <a:p>
            <a:pPr marL="0" indent="0" algn="just">
              <a:lnSpc>
                <a:spcPct val="115000"/>
              </a:lnSpc>
              <a:spcAft>
                <a:spcPts val="1000"/>
              </a:spcAft>
              <a:buNone/>
            </a:pPr>
            <a:r>
              <a:rPr lang="ar-EG" sz="2400" b="1" u="sng" dirty="0">
                <a:latin typeface="Calibri" panose="020F0502020204030204" pitchFamily="34" charset="0"/>
                <a:ea typeface="Calibri" panose="020F0502020204030204" pitchFamily="34" charset="0"/>
                <a:cs typeface="Simplified Arabic" panose="02020603050405020304" pitchFamily="18" charset="-78"/>
              </a:rPr>
              <a:t>يقصد بعضو مجلس الإدارة المستقل : </a:t>
            </a:r>
          </a:p>
          <a:p>
            <a:pPr algn="just">
              <a:buFont typeface="Wingdings" panose="05000000000000000000" pitchFamily="2" charset="2"/>
              <a:buChar char="§"/>
            </a:pPr>
            <a:r>
              <a:rPr lang="ar-SA" sz="2400" b="1" dirty="0"/>
              <a:t>عضو مجلس الادارة المستقل</a:t>
            </a:r>
            <a:r>
              <a:rPr lang="ar-SA" sz="2400" dirty="0"/>
              <a:t> </a:t>
            </a:r>
            <a:r>
              <a:rPr lang="en-US" sz="2400" dirty="0"/>
              <a:t>: </a:t>
            </a:r>
            <a:r>
              <a:rPr lang="ar-EG" sz="2400" dirty="0"/>
              <a:t> </a:t>
            </a:r>
            <a:r>
              <a:rPr lang="ar-SA" sz="2400" dirty="0"/>
              <a:t>هو عضو معين من ذوي الخبرة بمجلس الإدارة </a:t>
            </a:r>
            <a:r>
              <a:rPr lang="ar-SA" sz="2400" dirty="0">
                <a:solidFill>
                  <a:srgbClr val="FF0000"/>
                </a:solidFill>
              </a:rPr>
              <a:t>وغير تنفيذي</a:t>
            </a:r>
            <a:r>
              <a:rPr lang="ar-SA" sz="2400" dirty="0"/>
              <a:t> </a:t>
            </a:r>
            <a:r>
              <a:rPr lang="ar-SA" sz="2400" dirty="0">
                <a:solidFill>
                  <a:srgbClr val="FF0000"/>
                </a:solidFill>
              </a:rPr>
              <a:t>وغير مساهم </a:t>
            </a:r>
            <a:r>
              <a:rPr lang="ar-SA" sz="2400" dirty="0"/>
              <a:t>بالشركة، وتنحصر علاقته بالشركة في عضويته بمجلس ادارتها، وهذا العضو </a:t>
            </a:r>
            <a:r>
              <a:rPr lang="ar-SA" sz="2400" dirty="0">
                <a:solidFill>
                  <a:srgbClr val="FF0000"/>
                </a:solidFill>
              </a:rPr>
              <a:t>لا يمثل ملاك الشركة ولا يتقاضى منها اجراً او عمولات او اتعاباً باستثناء </a:t>
            </a:r>
            <a:r>
              <a:rPr lang="ar-SA" sz="2400" dirty="0"/>
              <a:t>ما يتقاضاه مقابل عضويته بمجلس الإدارة، كما ان ليس له مصلحه خاصه بالشركة، </a:t>
            </a:r>
            <a:r>
              <a:rPr lang="ar-SA" sz="2400" dirty="0">
                <a:solidFill>
                  <a:srgbClr val="FF0000"/>
                </a:solidFill>
              </a:rPr>
              <a:t>ولا تربطه صله نسب او قرابه باي من مساهميها او أعضاء مجلس ادارتها او قيادتها التنفيذية او العاملين بها حتي الدرجة الثانية</a:t>
            </a:r>
            <a:r>
              <a:rPr lang="ar-SA" sz="2400" dirty="0"/>
              <a:t>، وهو أيضا ليس من كبار العاملين بالشركة او </a:t>
            </a:r>
            <a:r>
              <a:rPr lang="ar-SA" sz="2400" dirty="0">
                <a:solidFill>
                  <a:srgbClr val="FF0000"/>
                </a:solidFill>
              </a:rPr>
              <a:t>مستشاريها </a:t>
            </a:r>
            <a:r>
              <a:rPr lang="ar-SA" sz="2400" dirty="0"/>
              <a:t>او من </a:t>
            </a:r>
            <a:r>
              <a:rPr lang="ar-SA" sz="2400" dirty="0">
                <a:solidFill>
                  <a:srgbClr val="FF0000"/>
                </a:solidFill>
              </a:rPr>
              <a:t>مراقبي حساباتها خلال الثلاث سنوات السابقة </a:t>
            </a:r>
            <a:r>
              <a:rPr lang="ar-SA" sz="2400" dirty="0"/>
              <a:t>علي تعيينه في المجلس.</a:t>
            </a:r>
            <a:endParaRPr lang="en-US" sz="2400" dirty="0"/>
          </a:p>
          <a:p>
            <a:pPr algn="just">
              <a:buFont typeface="Wingdings" panose="05000000000000000000" pitchFamily="2" charset="2"/>
              <a:buChar char="§"/>
            </a:pPr>
            <a:r>
              <a:rPr lang="ar-SA" sz="2400" dirty="0"/>
              <a:t>ولا يجوز لعضو مجلس الإدارة المستقل بأحدي الشركات القابضة ان يشغل عضوية مجلس الإدارة بذات الصفة في إحدى الشركات التابعة ما لم تكن الشركة القابضة تمتلك نسبه </a:t>
            </a:r>
            <a:r>
              <a:rPr lang="ar-SA" sz="2400" dirty="0">
                <a:solidFill>
                  <a:srgbClr val="FF0000"/>
                </a:solidFill>
              </a:rPr>
              <a:t>(85%) </a:t>
            </a:r>
            <a:r>
              <a:rPr lang="ar-SA" sz="2400" dirty="0"/>
              <a:t>على الأقل في هذه الشركة </a:t>
            </a:r>
            <a:r>
              <a:rPr lang="ar-SA" sz="2400" dirty="0">
                <a:solidFill>
                  <a:srgbClr val="FF0000"/>
                </a:solidFill>
              </a:rPr>
              <a:t>وبشرط موافقه مساهمي الأقلية للشركة التابعة </a:t>
            </a:r>
            <a:r>
              <a:rPr lang="ar-SA" sz="2400" dirty="0"/>
              <a:t>على ذلك.</a:t>
            </a:r>
            <a:endParaRPr lang="en-US" sz="2400" dirty="0"/>
          </a:p>
          <a:p>
            <a:pPr algn="just">
              <a:buFont typeface="Wingdings" panose="05000000000000000000" pitchFamily="2" charset="2"/>
              <a:buChar char="§"/>
            </a:pPr>
            <a:r>
              <a:rPr lang="ar-SA" sz="2400" dirty="0"/>
              <a:t>وفي جميع الأحوال يتعين عند اختيار الأعضاء المستقلين مراعاة ان يكون العضو لديه خبرات مناسبه وان يكون قادراً على تخصيص الوقت والاهتمام الكافي للشركة والا يكون هناك تعارض مع مصالح اخري له.</a:t>
            </a:r>
            <a:endParaRPr lang="en-US" sz="2400" dirty="0"/>
          </a:p>
          <a:p>
            <a:pPr algn="just">
              <a:buFont typeface="Wingdings" panose="05000000000000000000" pitchFamily="2" charset="2"/>
              <a:buChar char="§"/>
            </a:pPr>
            <a:r>
              <a:rPr lang="ar-SA" sz="2400" dirty="0">
                <a:solidFill>
                  <a:srgbClr val="FF0000"/>
                </a:solidFill>
              </a:rPr>
              <a:t>وتزول عن عضو مجلس الإدارة المستقل صفه الاستقلالية بعد مرور ست سنوات </a:t>
            </a:r>
            <a:r>
              <a:rPr lang="ar-SA" sz="2400" dirty="0"/>
              <a:t>متصلة على عضويته، ولا يجوز اعاده تعيينه بهذه الصفة الا بعد مرور ثلاث سنوات على انتهاء عضويته بمجلس الإدارة.</a:t>
            </a:r>
            <a:endParaRPr lang="en-US" sz="2400" dirty="0"/>
          </a:p>
          <a:p>
            <a:pPr marL="0" indent="0" algn="just">
              <a:lnSpc>
                <a:spcPct val="115000"/>
              </a:lnSpc>
              <a:spcAft>
                <a:spcPts val="1000"/>
              </a:spcAft>
              <a:buNone/>
            </a:pPr>
            <a:endParaRPr lang="ar-EG" sz="3800" dirty="0"/>
          </a:p>
          <a:p>
            <a:pPr marL="0" indent="0" algn="just">
              <a:lnSpc>
                <a:spcPct val="115000"/>
              </a:lnSpc>
              <a:spcAft>
                <a:spcPts val="1000"/>
              </a:spcAft>
              <a:buNone/>
            </a:pPr>
            <a:endParaRPr lang="ar-EG" sz="38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12</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4250030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571612"/>
            <a:ext cx="8741037" cy="4248472"/>
          </a:xfrm>
        </p:spPr>
        <p:txBody>
          <a:bodyPr>
            <a:normAutofit/>
          </a:bodyPr>
          <a:lstStyle/>
          <a:p>
            <a:pPr marL="0" indent="0" algn="just">
              <a:spcAft>
                <a:spcPts val="1000"/>
              </a:spcAft>
              <a:buNone/>
            </a:pPr>
            <a:r>
              <a:rPr lang="ar-EG" sz="2400" dirty="0"/>
              <a:t> </a:t>
            </a:r>
            <a:r>
              <a:rPr lang="ar-EG" sz="2400" b="1" u="sng" dirty="0">
                <a:latin typeface="Calibri" panose="020F0502020204030204" pitchFamily="34" charset="0"/>
                <a:cs typeface="Simplified Arabic" panose="02020603050405020304" pitchFamily="18" charset="-78"/>
              </a:rPr>
              <a:t>تابع: الضوابط الرقابية الخاصة بالحوكمة :</a:t>
            </a:r>
          </a:p>
          <a:p>
            <a:pPr marL="0" indent="0" algn="just">
              <a:lnSpc>
                <a:spcPct val="115000"/>
              </a:lnSpc>
              <a:spcAft>
                <a:spcPts val="1000"/>
              </a:spcAft>
              <a:buNone/>
              <a:tabLst>
                <a:tab pos="363538" algn="l"/>
              </a:tabLst>
            </a:pPr>
            <a:r>
              <a:rPr lang="ar-EG" sz="2400" b="1" u="sng" dirty="0">
                <a:latin typeface="Calibri" panose="020F0502020204030204" pitchFamily="34" charset="0"/>
                <a:cs typeface="Simplified Arabic" panose="02020603050405020304" pitchFamily="18" charset="-78"/>
              </a:rPr>
              <a:t>اللجان المنبثقة عن مجلس الادارة : </a:t>
            </a:r>
            <a:r>
              <a:rPr lang="ar-EG" sz="2400" dirty="0">
                <a:latin typeface="Calibri" panose="020F0502020204030204" pitchFamily="34" charset="0"/>
                <a:cs typeface="Simplified Arabic" panose="02020603050405020304" pitchFamily="18" charset="-78"/>
              </a:rPr>
              <a:t>علي مجلس الإدارة تشكيل عدد من اللجان من </a:t>
            </a:r>
            <a:r>
              <a:rPr lang="ar-EG" sz="2400" dirty="0">
                <a:solidFill>
                  <a:srgbClr val="FF0000"/>
                </a:solidFill>
                <a:latin typeface="Calibri" panose="020F0502020204030204" pitchFamily="34" charset="0"/>
                <a:cs typeface="Simplified Arabic" panose="02020603050405020304" pitchFamily="18" charset="-78"/>
              </a:rPr>
              <a:t>بين أعضائه غير التنفيذيين والمستقلين </a:t>
            </a:r>
            <a:r>
              <a:rPr lang="ar-EG" sz="2400" dirty="0">
                <a:latin typeface="Calibri" panose="020F0502020204030204" pitchFamily="34" charset="0"/>
                <a:cs typeface="Simplified Arabic" panose="02020603050405020304" pitchFamily="18" charset="-78"/>
              </a:rPr>
              <a:t>بهدف مساعدته في أداء دوره المنوط به بشكل فعال وبما يتناسب مع نشاط الشركة واحتياجاتها.</a:t>
            </a:r>
          </a:p>
          <a:p>
            <a:pPr marL="457200" indent="-457200" algn="just">
              <a:lnSpc>
                <a:spcPct val="115000"/>
              </a:lnSpc>
              <a:spcAft>
                <a:spcPts val="1000"/>
              </a:spcAft>
              <a:buFont typeface="+mj-lt"/>
              <a:buAutoNum type="arabicPeriod"/>
              <a:tabLst>
                <a:tab pos="363538" algn="l"/>
              </a:tabLst>
            </a:pPr>
            <a:r>
              <a:rPr lang="ar-EG" sz="2400" dirty="0">
                <a:latin typeface="Calibri" panose="020F0502020204030204" pitchFamily="34" charset="0"/>
                <a:cs typeface="Simplified Arabic" panose="02020603050405020304" pitchFamily="18" charset="-78"/>
              </a:rPr>
              <a:t>لجنه المراجعة</a:t>
            </a:r>
          </a:p>
          <a:p>
            <a:pPr marL="457200" indent="-457200" algn="just">
              <a:lnSpc>
                <a:spcPct val="115000"/>
              </a:lnSpc>
              <a:spcAft>
                <a:spcPts val="1000"/>
              </a:spcAft>
              <a:buFont typeface="+mj-lt"/>
              <a:buAutoNum type="arabicPeriod"/>
              <a:tabLst>
                <a:tab pos="363538" algn="l"/>
              </a:tabLst>
            </a:pPr>
            <a:r>
              <a:rPr lang="ar-EG" sz="2400" dirty="0">
                <a:latin typeface="Calibri" panose="020F0502020204030204" pitchFamily="34" charset="0"/>
                <a:cs typeface="Simplified Arabic" panose="02020603050405020304" pitchFamily="18" charset="-78"/>
              </a:rPr>
              <a:t>لجنه المخاطر</a:t>
            </a:r>
          </a:p>
          <a:p>
            <a:pPr marL="457200" indent="-457200" algn="just">
              <a:lnSpc>
                <a:spcPct val="115000"/>
              </a:lnSpc>
              <a:spcAft>
                <a:spcPts val="1000"/>
              </a:spcAft>
              <a:buFont typeface="+mj-lt"/>
              <a:buAutoNum type="arabicPeriod"/>
              <a:tabLst>
                <a:tab pos="363538" algn="l"/>
              </a:tabLst>
            </a:pPr>
            <a:r>
              <a:rPr lang="ar-EG" sz="2400" dirty="0">
                <a:latin typeface="Calibri" panose="020F0502020204030204" pitchFamily="34" charset="0"/>
                <a:cs typeface="Simplified Arabic" panose="02020603050405020304" pitchFamily="18" charset="-78"/>
              </a:rPr>
              <a:t>لجنه الحوكمة</a:t>
            </a:r>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latin typeface="Calibri" panose="020F0502020204030204" pitchFamily="34" charset="0"/>
              <a:cs typeface="Simplified Arabic" panose="02020603050405020304" pitchFamily="18" charset="-78"/>
            </a:endParaRPr>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457200" indent="-457200" algn="just">
              <a:lnSpc>
                <a:spcPct val="115000"/>
              </a:lnSpc>
              <a:spcAft>
                <a:spcPts val="1000"/>
              </a:spcAft>
              <a:buAutoNum type="arabicPeriod" startAt="4"/>
              <a:tabLst>
                <a:tab pos="363538" algn="l"/>
              </a:tabLst>
            </a:pPr>
            <a:endParaRPr lang="ar-EG" sz="20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13</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651474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336" y="1313408"/>
            <a:ext cx="8496944" cy="5544616"/>
          </a:xfrm>
        </p:spPr>
        <p:txBody>
          <a:bodyPr>
            <a:normAutofit fontScale="77500" lnSpcReduction="20000"/>
          </a:bodyPr>
          <a:lstStyle/>
          <a:p>
            <a:pPr marL="457200" indent="-457200" algn="just">
              <a:lnSpc>
                <a:spcPct val="115000"/>
              </a:lnSpc>
              <a:spcAft>
                <a:spcPts val="1000"/>
              </a:spcAft>
              <a:buFont typeface="+mj-lt"/>
              <a:buAutoNum type="arabicPeriod"/>
              <a:tabLst>
                <a:tab pos="363538" algn="l"/>
              </a:tabLst>
            </a:pPr>
            <a:r>
              <a:rPr lang="ar-EG" sz="2000" b="1" dirty="0">
                <a:latin typeface="Calibri" panose="020F0502020204030204" pitchFamily="34" charset="0"/>
                <a:cs typeface="Simplified Arabic" panose="02020603050405020304" pitchFamily="18" charset="-78"/>
              </a:rPr>
              <a:t> </a:t>
            </a:r>
            <a:r>
              <a:rPr lang="ar-EG" sz="2400" b="1" dirty="0">
                <a:latin typeface="Calibri" panose="020F0502020204030204" pitchFamily="34" charset="0"/>
                <a:cs typeface="Simplified Arabic" panose="02020603050405020304" pitchFamily="18" charset="-78"/>
              </a:rPr>
              <a:t>لجنه المراجعة </a:t>
            </a:r>
            <a:r>
              <a:rPr lang="ar-EG" sz="2400" dirty="0">
                <a:latin typeface="Calibri" panose="020F0502020204030204" pitchFamily="34" charset="0"/>
                <a:cs typeface="Simplified Arabic" panose="02020603050405020304" pitchFamily="18" charset="-78"/>
              </a:rPr>
              <a:t>: </a:t>
            </a:r>
            <a:r>
              <a:rPr lang="ar-EG" sz="2400" dirty="0"/>
              <a:t>تشكل هذه اللجنة من </a:t>
            </a:r>
            <a:r>
              <a:rPr lang="ar-EG" sz="2400" dirty="0">
                <a:solidFill>
                  <a:srgbClr val="FF0000"/>
                </a:solidFill>
              </a:rPr>
              <a:t>ثلاثة أعضاء على الأقل من مجلس الإدارة غير التنفيذيين والمستقلين</a:t>
            </a:r>
            <a:r>
              <a:rPr lang="ar-EG" sz="2400" dirty="0"/>
              <a:t> ، ويجوز ان تضم اللجنة في عضويتها أعضاء من خارج الشركة ، </a:t>
            </a:r>
            <a:r>
              <a:rPr lang="ar-EG" sz="2400" dirty="0">
                <a:solidFill>
                  <a:srgbClr val="FF0000"/>
                </a:solidFill>
              </a:rPr>
              <a:t>ويجب ان يكون غالبيها أعضاء اللجنة من المستقلين</a:t>
            </a:r>
            <a:r>
              <a:rPr lang="ar-EG" sz="2400" dirty="0"/>
              <a:t> على ان يكون </a:t>
            </a:r>
            <a:r>
              <a:rPr lang="ar-EG" sz="2400" dirty="0">
                <a:solidFill>
                  <a:srgbClr val="FF0000"/>
                </a:solidFill>
              </a:rPr>
              <a:t>رئيس اللجنة من بينهم </a:t>
            </a:r>
            <a:r>
              <a:rPr lang="ar-EG" sz="2400" u="sng" dirty="0">
                <a:solidFill>
                  <a:srgbClr val="FF0000"/>
                </a:solidFill>
              </a:rPr>
              <a:t>( يجب ان يكون رئيس لجنة المراجعة مستقل ) </a:t>
            </a:r>
            <a:r>
              <a:rPr lang="ar-EG" sz="3600" u="sng" dirty="0">
                <a:solidFill>
                  <a:schemeClr val="tx2">
                    <a:lumMod val="60000"/>
                    <a:lumOff val="40000"/>
                  </a:schemeClr>
                </a:solidFill>
              </a:rPr>
              <a:t>سؤال ما سبب ذلك ؟؟</a:t>
            </a:r>
            <a:r>
              <a:rPr lang="ar-EG" sz="3600" dirty="0">
                <a:solidFill>
                  <a:schemeClr val="tx2">
                    <a:lumMod val="60000"/>
                    <a:lumOff val="40000"/>
                  </a:schemeClr>
                </a:solidFill>
              </a:rPr>
              <a:t>.  </a:t>
            </a:r>
            <a:r>
              <a:rPr lang="ar-EG" sz="2400" dirty="0"/>
              <a:t>وفي جميع الأحوال يجب ان يكون أعضاء اللجنة من المشهود لهم بالكفاءة والخبرة في مجال عمل الشركة وان يكون </a:t>
            </a:r>
            <a:r>
              <a:rPr lang="ar-EG" sz="2400" dirty="0">
                <a:solidFill>
                  <a:srgbClr val="FF0000"/>
                </a:solidFill>
              </a:rPr>
              <a:t>عضو منهم من ذوي الخبرة بالشئون المالية والمحاسبية</a:t>
            </a:r>
            <a:r>
              <a:rPr lang="ar-EG" sz="2400" dirty="0"/>
              <a:t>، كما يجوز للجنه ان تستعين بمراقب الحسابات او من تراه مناسبا من غير أعضائها لحضور اجتماعاتها.</a:t>
            </a:r>
          </a:p>
          <a:p>
            <a:pPr marL="0" indent="0" algn="just">
              <a:lnSpc>
                <a:spcPct val="115000"/>
              </a:lnSpc>
              <a:spcAft>
                <a:spcPts val="1000"/>
              </a:spcAft>
              <a:buNone/>
              <a:tabLst>
                <a:tab pos="363538" algn="l"/>
              </a:tabLst>
            </a:pPr>
            <a:r>
              <a:rPr lang="ar-EG" sz="2400" b="1" u="sng" dirty="0"/>
              <a:t>اهم اختصاصات لجنة المراجعة:ـ</a:t>
            </a:r>
          </a:p>
          <a:p>
            <a:pPr algn="just">
              <a:lnSpc>
                <a:spcPct val="115000"/>
              </a:lnSpc>
              <a:spcAft>
                <a:spcPts val="1000"/>
              </a:spcAft>
              <a:buFont typeface="Wingdings" panose="05000000000000000000" pitchFamily="2" charset="2"/>
              <a:buChar char="§"/>
              <a:tabLst>
                <a:tab pos="363538" algn="l"/>
              </a:tabLst>
            </a:pPr>
            <a:r>
              <a:rPr lang="ar-EG" sz="2400" dirty="0"/>
              <a:t>دراسة نظام الرقابة الداخلية واقتراح ما تراه من تعديلات لضمان كفاءته وفاعليته.</a:t>
            </a:r>
          </a:p>
          <a:p>
            <a:pPr algn="just">
              <a:lnSpc>
                <a:spcPct val="115000"/>
              </a:lnSpc>
              <a:spcAft>
                <a:spcPts val="1000"/>
              </a:spcAft>
              <a:buFont typeface="Wingdings" panose="05000000000000000000" pitchFamily="2" charset="2"/>
              <a:buChar char="§"/>
              <a:tabLst>
                <a:tab pos="363538" algn="l"/>
              </a:tabLst>
            </a:pPr>
            <a:r>
              <a:rPr lang="ar-EG" sz="2400" dirty="0"/>
              <a:t>دراسة تقارير المراجعة الداخلية.</a:t>
            </a:r>
          </a:p>
          <a:p>
            <a:pPr algn="just">
              <a:lnSpc>
                <a:spcPct val="115000"/>
              </a:lnSpc>
              <a:spcAft>
                <a:spcPts val="1000"/>
              </a:spcAft>
              <a:buFont typeface="Wingdings" panose="05000000000000000000" pitchFamily="2" charset="2"/>
              <a:buChar char="§"/>
              <a:tabLst>
                <a:tab pos="363538" algn="l"/>
              </a:tabLst>
            </a:pPr>
            <a:r>
              <a:rPr lang="ar-EG" sz="2400" dirty="0"/>
              <a:t>دراسة مشروع القوائم المالية ودراسة تقرير مراقب الحسابات </a:t>
            </a:r>
            <a:r>
              <a:rPr lang="ar-EG" sz="2400" dirty="0" err="1"/>
              <a:t>بشانها</a:t>
            </a:r>
            <a:r>
              <a:rPr lang="ar-EG" sz="2400" dirty="0"/>
              <a:t>.</a:t>
            </a:r>
          </a:p>
          <a:p>
            <a:pPr algn="just">
              <a:lnSpc>
                <a:spcPct val="115000"/>
              </a:lnSpc>
              <a:spcAft>
                <a:spcPts val="1000"/>
              </a:spcAft>
              <a:buFont typeface="Wingdings" panose="05000000000000000000" pitchFamily="2" charset="2"/>
              <a:buChar char="§"/>
              <a:tabLst>
                <a:tab pos="363538" algn="l"/>
              </a:tabLst>
            </a:pPr>
            <a:r>
              <a:rPr lang="ar-SA" sz="2400" dirty="0"/>
              <a:t>دراسة نطاق المراجعة مع مراقب الحسابات وإبداء ملاحظاتها عليه وإبداء الرأي في إسناد أية أعمال أخري له غير مراجعة حسابات الشركة</a:t>
            </a:r>
            <a:endParaRPr lang="ar-EG" sz="2400" dirty="0"/>
          </a:p>
          <a:p>
            <a:pPr algn="just">
              <a:lnSpc>
                <a:spcPct val="115000"/>
              </a:lnSpc>
              <a:spcAft>
                <a:spcPts val="1000"/>
              </a:spcAft>
              <a:buFont typeface="Wingdings" panose="05000000000000000000" pitchFamily="2" charset="2"/>
              <a:buChar char="§"/>
              <a:tabLst>
                <a:tab pos="363538" algn="l"/>
              </a:tabLst>
            </a:pPr>
            <a:r>
              <a:rPr lang="ar-EG" sz="2400" dirty="0">
                <a:solidFill>
                  <a:srgbClr val="FF0000"/>
                </a:solidFill>
              </a:rPr>
              <a:t>اعداد تقرير </a:t>
            </a:r>
            <a:r>
              <a:rPr lang="ar-EG" sz="2400" dirty="0" err="1">
                <a:solidFill>
                  <a:srgbClr val="FF0000"/>
                </a:solidFill>
              </a:rPr>
              <a:t>دورى</a:t>
            </a:r>
            <a:r>
              <a:rPr lang="ar-EG" sz="2400" dirty="0">
                <a:solidFill>
                  <a:srgbClr val="FF0000"/>
                </a:solidFill>
              </a:rPr>
              <a:t> كل ثلاث اشهر على الاقل عن نتائج اعمال اللجنة </a:t>
            </a:r>
            <a:r>
              <a:rPr lang="ar-EG" sz="2400" dirty="0"/>
              <a:t>وعرض على مجلس ادارة الشركة.</a:t>
            </a:r>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latin typeface="Calibri" panose="020F0502020204030204" pitchFamily="34" charset="0"/>
              <a:cs typeface="Simplified Arabic" panose="02020603050405020304" pitchFamily="18" charset="-78"/>
            </a:endParaRPr>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0" indent="0" algn="just">
              <a:lnSpc>
                <a:spcPct val="115000"/>
              </a:lnSpc>
              <a:spcAft>
                <a:spcPts val="1000"/>
              </a:spcAft>
              <a:buNone/>
              <a:tabLst>
                <a:tab pos="363538" algn="l"/>
              </a:tabLst>
            </a:pPr>
            <a:endParaRPr lang="ar-EG" sz="2000" dirty="0"/>
          </a:p>
          <a:p>
            <a:pPr marL="457200" indent="-457200" algn="just">
              <a:lnSpc>
                <a:spcPct val="115000"/>
              </a:lnSpc>
              <a:spcAft>
                <a:spcPts val="1000"/>
              </a:spcAft>
              <a:buAutoNum type="arabicPeriod" startAt="4"/>
              <a:tabLst>
                <a:tab pos="363538" algn="l"/>
              </a:tabLst>
            </a:pPr>
            <a:endParaRPr lang="ar-EG" sz="20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14</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3563928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537412"/>
            <a:ext cx="8763259" cy="4818938"/>
          </a:xfrm>
        </p:spPr>
        <p:txBody>
          <a:bodyPr>
            <a:normAutofit fontScale="92500" lnSpcReduction="20000"/>
          </a:bodyPr>
          <a:lstStyle/>
          <a:p>
            <a:pPr marL="0" indent="0" algn="just">
              <a:buNone/>
            </a:pPr>
            <a:r>
              <a:rPr lang="ar-EG" sz="2400" b="1" dirty="0"/>
              <a:t>2. لجنة المخاطر </a:t>
            </a:r>
            <a:r>
              <a:rPr lang="ar-EG" b="1" dirty="0"/>
              <a:t>: </a:t>
            </a:r>
            <a:r>
              <a:rPr lang="ar-EG" sz="2400" dirty="0"/>
              <a:t>يلتزم مجلس الإدارة بتشكيل لجنة للمخاطر من أعضاء مجلس الإدارة </a:t>
            </a:r>
            <a:r>
              <a:rPr lang="ar-EG" sz="2400" dirty="0">
                <a:solidFill>
                  <a:srgbClr val="FF0000"/>
                </a:solidFill>
              </a:rPr>
              <a:t>بما لا يقل عن ثلاثة يكون غالبيتهم من بين أعضاء مجلس الإدارة غير التنفيذيين والأعضاء المستقلين</a:t>
            </a:r>
            <a:r>
              <a:rPr lang="ar-EG" sz="2400" dirty="0"/>
              <a:t>، ويجوز ان تضم اللجنة في عضويتها أعضاء من خارج الشركة، ويجب ان يكون </a:t>
            </a:r>
            <a:r>
              <a:rPr lang="ar-EG" sz="2400" dirty="0">
                <a:solidFill>
                  <a:srgbClr val="FF0000"/>
                </a:solidFill>
              </a:rPr>
              <a:t>رئيس اللجنة من الأعضاء غير التنفيذيين او المستقلين.</a:t>
            </a:r>
          </a:p>
          <a:p>
            <a:pPr marL="0" indent="0" algn="just">
              <a:buNone/>
            </a:pPr>
            <a:endParaRPr lang="en-US" sz="2400" dirty="0"/>
          </a:p>
          <a:p>
            <a:pPr marL="0" indent="0" algn="just">
              <a:lnSpc>
                <a:spcPct val="95000"/>
              </a:lnSpc>
              <a:spcAft>
                <a:spcPts val="1000"/>
              </a:spcAft>
              <a:buNone/>
              <a:tabLst>
                <a:tab pos="363538" algn="l"/>
              </a:tabLst>
            </a:pPr>
            <a:r>
              <a:rPr lang="ar-EG" sz="2400" b="1" u="sng" dirty="0"/>
              <a:t>اهم اختصاصات لجنة المخاطر:ـ</a:t>
            </a:r>
          </a:p>
          <a:p>
            <a:pPr lvl="0">
              <a:buFont typeface="Wingdings" panose="05000000000000000000" pitchFamily="2" charset="2"/>
              <a:buChar char="§"/>
            </a:pPr>
            <a:r>
              <a:rPr lang="ar-SA" sz="2400" dirty="0"/>
              <a:t>وضع الأطر التنظيمية والإجراءات والقواعد اللازمة للتعامل مع كافة أنواع المخاطر الأخرى غير المخاطر الاستراتيجية التي يتعامل معها مجلس الإدارة، مثل مخاطر التشغيل ومخاطر السوق ومخاطر الائتمان ومخاطر السمعة ومخاطر نظم المعلومات والمخاطر التي تؤثر على استدامة الشركة.</a:t>
            </a:r>
            <a:endParaRPr lang="en-US" sz="2400" dirty="0"/>
          </a:p>
          <a:p>
            <a:pPr lvl="0">
              <a:buFont typeface="Wingdings" panose="05000000000000000000" pitchFamily="2" charset="2"/>
              <a:buChar char="§"/>
            </a:pPr>
            <a:r>
              <a:rPr lang="ar-SA" sz="2400" dirty="0"/>
              <a:t>مساعدة مجلس الإدارة في تحديد وتقييم مستوى المخاطر الممكن للشركة قبوله، والتأكد من عدم تجاوز الشركة لهذا الحد من المخاطر.</a:t>
            </a:r>
            <a:endParaRPr lang="en-US" sz="2400" dirty="0"/>
          </a:p>
          <a:p>
            <a:pPr lvl="0">
              <a:buFont typeface="Wingdings" panose="05000000000000000000" pitchFamily="2" charset="2"/>
              <a:buChar char="§"/>
            </a:pPr>
            <a:r>
              <a:rPr lang="ar-SA" sz="2400" dirty="0"/>
              <a:t>التحقق من وجود نظم فعالة لحفظ السجلات والمعلومات يتم تشغيلها بكفاءة.</a:t>
            </a:r>
            <a:endParaRPr lang="en-US" sz="2400" dirty="0"/>
          </a:p>
          <a:p>
            <a:pPr lvl="0">
              <a:buFont typeface="Wingdings" panose="05000000000000000000" pitchFamily="2" charset="2"/>
              <a:buChar char="§"/>
            </a:pPr>
            <a:r>
              <a:rPr lang="ar-SA" sz="2400" dirty="0">
                <a:solidFill>
                  <a:srgbClr val="FF0000"/>
                </a:solidFill>
              </a:rPr>
              <a:t>إعداد تقرير دوري كل ثلاثة أشهر على الأقل</a:t>
            </a:r>
            <a:r>
              <a:rPr lang="ar-SA" sz="2400" dirty="0"/>
              <a:t> أو كلما دعت الحاجة عن نتائج عمل اللجنة للعرض على مجلس الإدارة.</a:t>
            </a:r>
            <a:endParaRPr lang="en-US" sz="2400" dirty="0"/>
          </a:p>
          <a:p>
            <a:pPr algn="just">
              <a:lnSpc>
                <a:spcPct val="95000"/>
              </a:lnSpc>
              <a:spcAft>
                <a:spcPts val="1000"/>
              </a:spcAft>
              <a:tabLst>
                <a:tab pos="363538" algn="l"/>
              </a:tabLst>
            </a:pPr>
            <a:endParaRPr lang="ar-EG" sz="1700" u="sng" dirty="0"/>
          </a:p>
          <a:p>
            <a:pPr algn="just">
              <a:lnSpc>
                <a:spcPct val="95000"/>
              </a:lnSpc>
              <a:spcAft>
                <a:spcPts val="1000"/>
              </a:spcAft>
              <a:buFont typeface="Wingdings" panose="05000000000000000000" pitchFamily="2" charset="2"/>
              <a:buChar char="§"/>
              <a:tabLst>
                <a:tab pos="363538" algn="l"/>
              </a:tabLst>
            </a:pPr>
            <a:endParaRPr lang="ar-EG" sz="1700" u="sng" dirty="0"/>
          </a:p>
          <a:p>
            <a:pPr>
              <a:buNone/>
            </a:pPr>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15</a:t>
            </a:fld>
            <a:endParaRPr lang="ar-EG"/>
          </a:p>
        </p:txBody>
      </p:sp>
      <p:pic>
        <p:nvPicPr>
          <p:cNvPr id="7"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2237475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75" y="1412776"/>
            <a:ext cx="8229600" cy="5308699"/>
          </a:xfrm>
        </p:spPr>
        <p:txBody>
          <a:bodyPr>
            <a:normAutofit/>
          </a:bodyPr>
          <a:lstStyle/>
          <a:p>
            <a:pPr marL="0" indent="0" algn="just">
              <a:buNone/>
            </a:pPr>
            <a:r>
              <a:rPr lang="ar-EG" sz="2400" b="1" dirty="0"/>
              <a:t>3. لجنة الحوكمة </a:t>
            </a:r>
            <a:r>
              <a:rPr lang="ar-EG" b="1" dirty="0"/>
              <a:t>: </a:t>
            </a:r>
            <a:r>
              <a:rPr lang="ar-EG" sz="2400" dirty="0"/>
              <a:t>هي لجنة تشكل من أعضاء مجلس الإدارة </a:t>
            </a:r>
            <a:r>
              <a:rPr lang="ar-EG" sz="2400" dirty="0">
                <a:solidFill>
                  <a:srgbClr val="FF0000"/>
                </a:solidFill>
              </a:rPr>
              <a:t>غير التنفيذيين والمستقلين</a:t>
            </a:r>
          </a:p>
          <a:p>
            <a:pPr marL="0" indent="0">
              <a:buNone/>
            </a:pPr>
            <a:r>
              <a:rPr lang="ar-EG" sz="2400" dirty="0"/>
              <a:t>وتختص لجنة </a:t>
            </a:r>
            <a:r>
              <a:rPr lang="ar-EG" sz="2400" dirty="0" err="1"/>
              <a:t>الحوكمة</a:t>
            </a:r>
            <a:r>
              <a:rPr lang="ar-EG" sz="2400" dirty="0"/>
              <a:t> بما يلي:  </a:t>
            </a:r>
            <a:endParaRPr lang="en-US" sz="2400" dirty="0"/>
          </a:p>
          <a:p>
            <a:pPr lvl="0" algn="just">
              <a:buFont typeface="Wingdings" panose="05000000000000000000" pitchFamily="2" charset="2"/>
              <a:buChar char="§"/>
            </a:pPr>
            <a:r>
              <a:rPr lang="ar-SA" sz="2400" dirty="0"/>
              <a:t>التقييم الدوري لنظام </a:t>
            </a:r>
            <a:r>
              <a:rPr lang="ar-SA" sz="2400" dirty="0" err="1"/>
              <a:t>الحوكمة</a:t>
            </a:r>
            <a:r>
              <a:rPr lang="ar-SA" sz="2400" dirty="0"/>
              <a:t> بالشركة وصياغة الأدلة والمواثيق والسياسات الداخلية الخاصة بكيفية تطبيق قواعد </a:t>
            </a:r>
            <a:r>
              <a:rPr lang="ar-SA" sz="2400" dirty="0" err="1"/>
              <a:t>الحوكمة</a:t>
            </a:r>
            <a:r>
              <a:rPr lang="ar-SA" sz="2400" dirty="0"/>
              <a:t> داخل الشركة.</a:t>
            </a:r>
            <a:endParaRPr lang="en-US" sz="2400" dirty="0"/>
          </a:p>
          <a:p>
            <a:pPr lvl="0" algn="just">
              <a:buFont typeface="Wingdings" panose="05000000000000000000" pitchFamily="2" charset="2"/>
              <a:buChar char="§"/>
            </a:pPr>
            <a:r>
              <a:rPr lang="ar-SA" sz="2400" dirty="0">
                <a:solidFill>
                  <a:srgbClr val="FF0000"/>
                </a:solidFill>
              </a:rPr>
              <a:t>إعداد تقرير سنوي عن مدى التزام الشركة بقواعد </a:t>
            </a:r>
            <a:r>
              <a:rPr lang="ar-SA" sz="2400" dirty="0" err="1">
                <a:solidFill>
                  <a:srgbClr val="FF0000"/>
                </a:solidFill>
              </a:rPr>
              <a:t>حوكمة</a:t>
            </a:r>
            <a:r>
              <a:rPr lang="ar-SA" sz="2400" dirty="0">
                <a:solidFill>
                  <a:srgbClr val="FF0000"/>
                </a:solidFill>
              </a:rPr>
              <a:t> الشركات</a:t>
            </a:r>
            <a:r>
              <a:rPr lang="ar-EG" sz="2400" dirty="0">
                <a:solidFill>
                  <a:srgbClr val="FF0000"/>
                </a:solidFill>
              </a:rPr>
              <a:t> </a:t>
            </a:r>
            <a:r>
              <a:rPr lang="ar-EG" sz="2400" u="sng" dirty="0">
                <a:solidFill>
                  <a:schemeClr val="accent1"/>
                </a:solidFill>
              </a:rPr>
              <a:t>( سؤال من يعد هذا التقرير ؟؟ )</a:t>
            </a:r>
            <a:r>
              <a:rPr lang="ar-SA" sz="2400" dirty="0"/>
              <a:t>، مع وضع إجراءات مناسبة لاستكمال تطبيق تلك القواعد.</a:t>
            </a:r>
            <a:endParaRPr lang="en-US" sz="2400" dirty="0"/>
          </a:p>
          <a:p>
            <a:pPr lvl="0" algn="just">
              <a:buFont typeface="Wingdings" panose="05000000000000000000" pitchFamily="2" charset="2"/>
              <a:buChar char="§"/>
            </a:pPr>
            <a:r>
              <a:rPr lang="ar-SA" sz="2400" dirty="0"/>
              <a:t>مراجعة التقرير السنوي للشركة وتقرير مجلس الإدارة وبالأخص فيما يتعلق ببنود الإفصاح وغيرها من البنود ذات الصلة </a:t>
            </a:r>
            <a:r>
              <a:rPr lang="ar-SA" sz="2400" dirty="0" err="1"/>
              <a:t>بحوكمة</a:t>
            </a:r>
            <a:r>
              <a:rPr lang="ar-SA" sz="2400" dirty="0"/>
              <a:t> الشركات. </a:t>
            </a:r>
            <a:endParaRPr lang="en-US" sz="2400" dirty="0"/>
          </a:p>
          <a:p>
            <a:pPr lvl="0" algn="just">
              <a:buFont typeface="Wingdings" panose="05000000000000000000" pitchFamily="2" charset="2"/>
              <a:buChar char="§"/>
            </a:pPr>
            <a:r>
              <a:rPr lang="ar-SA" sz="2400" dirty="0"/>
              <a:t>حفظ وتوثيق ومتابعة التقارير الخاصة بتقييم أداء المجلس الادارة.</a:t>
            </a:r>
            <a:endParaRPr lang="en-US" sz="2400" dirty="0"/>
          </a:p>
          <a:p>
            <a:pPr lvl="0" algn="just">
              <a:buFont typeface="Wingdings" panose="05000000000000000000" pitchFamily="2" charset="2"/>
              <a:buChar char="§"/>
            </a:pPr>
            <a:r>
              <a:rPr lang="ar-SA" sz="2400" dirty="0"/>
              <a:t>دراسة ملاحظات الجهات الرقابية على تطبيق </a:t>
            </a:r>
            <a:r>
              <a:rPr lang="ar-SA" sz="2400" dirty="0" err="1"/>
              <a:t>الحوكمة</a:t>
            </a:r>
            <a:r>
              <a:rPr lang="ar-SA" sz="2400" dirty="0"/>
              <a:t> بالشركة وأخذها في الاعتبار ومتابعة ما تم بشأنها.</a:t>
            </a:r>
            <a:endParaRPr lang="en-US" sz="2400" dirty="0"/>
          </a:p>
          <a:p>
            <a:pPr algn="just">
              <a:lnSpc>
                <a:spcPct val="95000"/>
              </a:lnSpc>
              <a:spcAft>
                <a:spcPts val="1000"/>
              </a:spcAft>
              <a:tabLst>
                <a:tab pos="363538" algn="l"/>
              </a:tabLst>
            </a:pPr>
            <a:endParaRPr lang="en-US" sz="17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16</a:t>
            </a:fld>
            <a:endParaRPr lang="ar-EG"/>
          </a:p>
        </p:txBody>
      </p:sp>
      <p:pic>
        <p:nvPicPr>
          <p:cNvPr id="7"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2195093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384458" cy="5524724"/>
          </a:xfrm>
        </p:spPr>
        <p:txBody>
          <a:bodyPr>
            <a:normAutofit fontScale="55000" lnSpcReduction="20000"/>
          </a:bodyPr>
          <a:lstStyle/>
          <a:p>
            <a:pPr marL="0" indent="0">
              <a:buNone/>
            </a:pPr>
            <a:r>
              <a:rPr lang="ar-EG" sz="4400" b="1" u="sng" dirty="0"/>
              <a:t>الإفصاح</a:t>
            </a:r>
            <a:r>
              <a:rPr lang="en-US" sz="4400" b="1" u="sng" dirty="0"/>
              <a:t> : </a:t>
            </a:r>
            <a:endParaRPr lang="ar-EG" sz="4400" b="1" u="sng" dirty="0"/>
          </a:p>
          <a:p>
            <a:pPr marL="0" indent="0">
              <a:buNone/>
            </a:pPr>
            <a:endParaRPr lang="ar-EG" sz="1400" u="sng" dirty="0"/>
          </a:p>
          <a:p>
            <a:pPr marL="0" indent="0">
              <a:buNone/>
            </a:pPr>
            <a:endParaRPr lang="ar-EG" sz="1400" u="sng" dirty="0"/>
          </a:p>
          <a:p>
            <a:pPr marL="0" lvl="0" indent="0">
              <a:buNone/>
            </a:pPr>
            <a:r>
              <a:rPr lang="ar-SA" sz="4400" dirty="0"/>
              <a:t>على الشركة الإفصاح للهيئة عن أي احداث جوهرية تتعرض لها الشركة تؤثر على نشاطها او المتعاملين معها، وذلك على الأخص ما يلي</a:t>
            </a:r>
            <a:r>
              <a:rPr lang="ar-EG" sz="4400" dirty="0"/>
              <a:t> </a:t>
            </a:r>
            <a:r>
              <a:rPr lang="ar-SA" sz="4400" dirty="0"/>
              <a:t>:</a:t>
            </a:r>
            <a:endParaRPr lang="en-US" sz="4400" dirty="0"/>
          </a:p>
          <a:p>
            <a:pPr lvl="0">
              <a:buFont typeface="Wingdings" panose="05000000000000000000" pitchFamily="2" charset="2"/>
              <a:buChar char="§"/>
            </a:pPr>
            <a:r>
              <a:rPr lang="ar-SA" sz="4400" dirty="0"/>
              <a:t>عجز او توقف الشركة عن الوفاء بديونها او التزاماتها</a:t>
            </a:r>
            <a:r>
              <a:rPr lang="ar-EG" sz="4400" dirty="0"/>
              <a:t> المالية تجاه الغير.</a:t>
            </a:r>
          </a:p>
          <a:p>
            <a:pPr lvl="0">
              <a:buFont typeface="Wingdings" panose="05000000000000000000" pitchFamily="2" charset="2"/>
              <a:buChar char="§"/>
            </a:pPr>
            <a:r>
              <a:rPr lang="ar-SA" sz="4400" dirty="0"/>
              <a:t>المتغيرات التي تؤدي للإخلال باي من المعايير المالية الواجب على الشركة الالتزام بها.</a:t>
            </a:r>
            <a:endParaRPr lang="en-US" sz="4400" dirty="0"/>
          </a:p>
          <a:p>
            <a:pPr lvl="0">
              <a:buFont typeface="Wingdings" panose="05000000000000000000" pitchFamily="2" charset="2"/>
              <a:buChar char="§"/>
            </a:pPr>
            <a:r>
              <a:rPr lang="ar-SA" sz="4400" dirty="0"/>
              <a:t>رفع دعوي افلاس او حجز اداري على الشركة.</a:t>
            </a:r>
            <a:endParaRPr lang="en-US" sz="4400" dirty="0"/>
          </a:p>
          <a:p>
            <a:pPr lvl="0">
              <a:buFont typeface="Wingdings" panose="05000000000000000000" pitchFamily="2" charset="2"/>
              <a:buChar char="§"/>
            </a:pPr>
            <a:r>
              <a:rPr lang="ar-SA" sz="4400" dirty="0"/>
              <a:t>أي ظروف تطرأ ويكون من شانها ان تضعف من قدرة الشركة على حماية حقوق عملائها. </a:t>
            </a:r>
            <a:endParaRPr lang="en-US" sz="4400" dirty="0"/>
          </a:p>
          <a:p>
            <a:pPr lvl="0" algn="just">
              <a:buFont typeface="Wingdings" panose="05000000000000000000" pitchFamily="2" charset="2"/>
              <a:buChar char="§"/>
            </a:pPr>
            <a:r>
              <a:rPr lang="ar-SA" sz="4400" dirty="0"/>
              <a:t>على الشركة موافاة الهيئة بهيكل المساهمين بها ممن يملكون </a:t>
            </a:r>
            <a:r>
              <a:rPr lang="ar-SA" sz="4400" dirty="0">
                <a:solidFill>
                  <a:srgbClr val="FF0000"/>
                </a:solidFill>
              </a:rPr>
              <a:t>(5%) فأكثر من أسهمها وتشكيل مجلس ادارتها وهيكل العاملين بالشركة من شاغلي الوظائف الرئيسية بها</a:t>
            </a:r>
            <a:r>
              <a:rPr lang="ar-SA" sz="4400" dirty="0"/>
              <a:t>، مرفقا بذلك مستخرج رسمي حديث من السجل التجاري خلال شهر يناير من كل عام. وعليها موافاة الهيئة باي تعديلات تطرأ على تلك البيانات خلال خمسة أيام عمل من حدوثها، وذلك مع عدم الاخلال بضرورة الحصول على موافقة مسبقة من الهيئة بشأن شغل بعض الوظائف التي تتطلب ذلك. </a:t>
            </a:r>
            <a:endParaRPr lang="en-US" sz="4400"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17</a:t>
            </a:fld>
            <a:endParaRPr lang="ar-EG"/>
          </a:p>
        </p:txBody>
      </p:sp>
      <p:pic>
        <p:nvPicPr>
          <p:cNvPr id="7"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3069770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ar-EG" dirty="0"/>
              <a:t>تابع الإفصاح :</a:t>
            </a:r>
            <a:endParaRPr lang="en-US" dirty="0"/>
          </a:p>
        </p:txBody>
      </p:sp>
      <p:sp>
        <p:nvSpPr>
          <p:cNvPr id="3" name="Content Placeholder 2"/>
          <p:cNvSpPr>
            <a:spLocks noGrp="1"/>
          </p:cNvSpPr>
          <p:nvPr>
            <p:ph idx="1"/>
          </p:nvPr>
        </p:nvSpPr>
        <p:spPr>
          <a:xfrm>
            <a:off x="457200" y="1196752"/>
            <a:ext cx="8229600" cy="4525963"/>
          </a:xfrm>
        </p:spPr>
        <p:txBody>
          <a:bodyPr>
            <a:normAutofit fontScale="77500" lnSpcReduction="20000"/>
          </a:bodyPr>
          <a:lstStyle/>
          <a:p>
            <a:pPr lvl="0" algn="just">
              <a:buFont typeface="Wingdings" panose="05000000000000000000" pitchFamily="2" charset="2"/>
              <a:buChar char="§"/>
            </a:pPr>
            <a:r>
              <a:rPr lang="ar-SA" sz="2800" dirty="0">
                <a:solidFill>
                  <a:srgbClr val="FF0000"/>
                </a:solidFill>
              </a:rPr>
              <a:t>على مجلس إدارة الشركة أن يفصح للهيئة عن أي تعديل في تشكيل المجلس أو اللجان المنبثقة عنه فور إقرار التعديل</a:t>
            </a:r>
            <a:r>
              <a:rPr lang="ar-SA" sz="2800" dirty="0"/>
              <a:t>.</a:t>
            </a:r>
            <a:endParaRPr lang="ar-EG" sz="2800" dirty="0"/>
          </a:p>
          <a:p>
            <a:pPr marL="0" lvl="0" indent="0" algn="just">
              <a:buNone/>
            </a:pPr>
            <a:endParaRPr lang="en-US" sz="2800" dirty="0"/>
          </a:p>
          <a:p>
            <a:pPr lvl="0" algn="just">
              <a:buFont typeface="Wingdings" panose="05000000000000000000" pitchFamily="2" charset="2"/>
              <a:buChar char="§"/>
            </a:pPr>
            <a:r>
              <a:rPr lang="ar-SA" sz="2800" dirty="0"/>
              <a:t>على الشركة موافاة الهيئة بمحاضر اجتماعات الجمعيات العامة العادية وغير العادية ومجالس الإدارة خلال </a:t>
            </a:r>
            <a:r>
              <a:rPr lang="ar-SA" sz="2800" dirty="0">
                <a:solidFill>
                  <a:srgbClr val="FF0000"/>
                </a:solidFill>
              </a:rPr>
              <a:t>عشرة أيام من انعقادها</a:t>
            </a:r>
            <a:r>
              <a:rPr lang="ar-SA" sz="2800" dirty="0"/>
              <a:t>. </a:t>
            </a:r>
            <a:endParaRPr lang="ar-EG" sz="2800" dirty="0"/>
          </a:p>
          <a:p>
            <a:pPr marL="0" lvl="0" indent="0" algn="just">
              <a:buNone/>
            </a:pPr>
            <a:endParaRPr lang="en-US" sz="2800" dirty="0"/>
          </a:p>
          <a:p>
            <a:pPr lvl="0" algn="just">
              <a:buFont typeface="Wingdings" panose="05000000000000000000" pitchFamily="2" charset="2"/>
              <a:buChar char="§"/>
            </a:pPr>
            <a:r>
              <a:rPr lang="ar-SA" sz="2800" dirty="0"/>
              <a:t>على الشركة موافاة الهيئة بالقوائم المالية السنوية مرفقاً بها تقرير مجلس الإدارة وتقرير مراقب الحسابات بالمراجعة </a:t>
            </a:r>
            <a:r>
              <a:rPr lang="ar-SA" sz="2800" dirty="0">
                <a:solidFill>
                  <a:srgbClr val="FF0000"/>
                </a:solidFill>
              </a:rPr>
              <a:t>خلال مدة لا تجاوز ثلاثة أشهر من نهاية السنة المالية </a:t>
            </a:r>
            <a:r>
              <a:rPr lang="ar-SA" sz="2800" dirty="0"/>
              <a:t>وبما </a:t>
            </a:r>
            <a:r>
              <a:rPr lang="ar-SA" sz="2800" dirty="0">
                <a:solidFill>
                  <a:srgbClr val="FF0000"/>
                </a:solidFill>
              </a:rPr>
              <a:t>لا يقل عن 21 يوم قبل موعد انعقاد الجمعية العامة</a:t>
            </a:r>
            <a:r>
              <a:rPr lang="ar-SA" sz="2800" dirty="0"/>
              <a:t>، على ان يعرض ذلك على الجمعية </a:t>
            </a:r>
            <a:r>
              <a:rPr lang="ar-EG" sz="2800" dirty="0"/>
              <a:t>العامة </a:t>
            </a:r>
            <a:r>
              <a:rPr lang="ar-SA" sz="2800" dirty="0"/>
              <a:t>خلال ثلاثة أشهر من انتهاء السنة المالية.</a:t>
            </a:r>
            <a:endParaRPr lang="ar-EG" sz="2800" dirty="0"/>
          </a:p>
          <a:p>
            <a:pPr marL="0" lvl="0" indent="0" algn="just">
              <a:buNone/>
            </a:pPr>
            <a:endParaRPr lang="en-US" sz="2800" dirty="0"/>
          </a:p>
          <a:p>
            <a:pPr lvl="0" algn="just">
              <a:buFont typeface="Wingdings" panose="05000000000000000000" pitchFamily="2" charset="2"/>
              <a:buChar char="§"/>
            </a:pPr>
            <a:r>
              <a:rPr lang="ar-SA" sz="2800" dirty="0"/>
              <a:t>كما تلتزم الشركة بموافاة الهيئة </a:t>
            </a:r>
            <a:r>
              <a:rPr lang="ar-SA" sz="2800" dirty="0">
                <a:solidFill>
                  <a:srgbClr val="FF0000"/>
                </a:solidFill>
              </a:rPr>
              <a:t>بالقوائم المالية الربع سنوية </a:t>
            </a:r>
            <a:r>
              <a:rPr lang="ar-SA" sz="2800" dirty="0"/>
              <a:t>مرفقاً بها تقرير مراقب الحسابات بالفحص المحدود خلال </a:t>
            </a:r>
            <a:r>
              <a:rPr lang="ar-SA" sz="2800" dirty="0">
                <a:solidFill>
                  <a:srgbClr val="FF0000"/>
                </a:solidFill>
              </a:rPr>
              <a:t>خمس واربعون يوماً على الأكثر من نهاية الفترة </a:t>
            </a:r>
            <a:r>
              <a:rPr lang="ar-SA" sz="2800" dirty="0"/>
              <a:t>المقدم عنها القوائم المالية. </a:t>
            </a:r>
            <a:endParaRPr lang="en-US" sz="28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18</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232200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accent2">
                    <a:lumMod val="75000"/>
                  </a:schemeClr>
                </a:solidFill>
              </a:rPr>
              <a:t>مكونات البيئة الرقابية</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2DBEBE-1583-4D6F-B932-01CBEC4B7479}" type="slidenum">
              <a:rPr lang="ar-EG" smtClean="0"/>
              <a:pPr/>
              <a:t>19</a:t>
            </a:fld>
            <a:endParaRPr lang="ar-EG"/>
          </a:p>
        </p:txBody>
      </p:sp>
      <p:pic>
        <p:nvPicPr>
          <p:cNvPr id="2050" name="Picture 2" descr="Drawbacks of The Three Lines of Defense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362" y="1417638"/>
            <a:ext cx="8313133" cy="4938711"/>
          </a:xfrm>
          <a:prstGeom prst="rect">
            <a:avLst/>
          </a:prstGeom>
          <a:noFill/>
          <a:extLst>
            <a:ext uri="{909E8E84-426E-40DD-AFC4-6F175D3DCCD1}">
              <a14:hiddenFill xmlns:a14="http://schemas.microsoft.com/office/drawing/2010/main">
                <a:solidFill>
                  <a:srgbClr val="FFFFFF"/>
                </a:solidFill>
              </a14:hiddenFill>
            </a:ext>
          </a:extLst>
        </p:spPr>
      </p:pic>
      <p:pic>
        <p:nvPicPr>
          <p:cNvPr id="5"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3908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00108"/>
            <a:ext cx="8496944" cy="763580"/>
          </a:xfrm>
          <a:noFill/>
          <a:ln>
            <a:noFill/>
          </a:ln>
        </p:spPr>
        <p:txBody>
          <a:bodyPr anchor="ctr">
            <a:normAutofit/>
          </a:bodyPr>
          <a:lstStyle/>
          <a:p>
            <a:r>
              <a:rPr lang="ar-EG" b="1" dirty="0">
                <a:solidFill>
                  <a:schemeClr val="accent2"/>
                </a:solidFill>
              </a:rPr>
              <a:t>المحتويات</a:t>
            </a:r>
          </a:p>
        </p:txBody>
      </p:sp>
      <p:sp>
        <p:nvSpPr>
          <p:cNvPr id="3" name="Content Placeholder 2"/>
          <p:cNvSpPr>
            <a:spLocks noGrp="1"/>
          </p:cNvSpPr>
          <p:nvPr>
            <p:ph idx="1"/>
          </p:nvPr>
        </p:nvSpPr>
        <p:spPr>
          <a:xfrm>
            <a:off x="323528" y="1916832"/>
            <a:ext cx="8496944" cy="4536504"/>
          </a:xfrm>
        </p:spPr>
        <p:txBody>
          <a:bodyPr>
            <a:normAutofit/>
          </a:bodyPr>
          <a:lstStyle/>
          <a:p>
            <a:pPr marL="0" indent="0" algn="just">
              <a:buNone/>
            </a:pPr>
            <a:endParaRPr lang="ar-EG" sz="2400" b="1" u="sng" dirty="0">
              <a:solidFill>
                <a:schemeClr val="tx2"/>
              </a:solidFill>
            </a:endParaRPr>
          </a:p>
          <a:p>
            <a:pPr algn="just"/>
            <a:r>
              <a:rPr lang="ar-EG" sz="2400" dirty="0"/>
              <a:t>الإطار العام </a:t>
            </a:r>
            <a:r>
              <a:rPr lang="ar-EG" sz="2400" dirty="0" err="1"/>
              <a:t>لحوكمة</a:t>
            </a:r>
            <a:r>
              <a:rPr lang="ar-EG" sz="2400" dirty="0"/>
              <a:t> الشركات</a:t>
            </a:r>
          </a:p>
          <a:p>
            <a:pPr algn="just"/>
            <a:r>
              <a:rPr lang="ar-EG" sz="2400" dirty="0"/>
              <a:t>اللجان المنبثقة عن مجلس الإدارة (لجنة المراجعة – لجنة المخاطر- لجنة المراجعة)</a:t>
            </a:r>
          </a:p>
          <a:p>
            <a:pPr algn="just"/>
            <a:r>
              <a:rPr lang="ar-EG" sz="2400" dirty="0"/>
              <a:t>مكونات البيئة الرقابية بالشركة (نظام الرقابة الداخلية والمراقب الداخلي – إدارة المراجعة الداخلية – تعيين مراقب الحسابات) </a:t>
            </a:r>
          </a:p>
          <a:p>
            <a:pPr algn="just"/>
            <a:r>
              <a:rPr lang="ar-EG" sz="2400" dirty="0"/>
              <a:t>الإفصاح والشفافية</a:t>
            </a: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pPr/>
              <a:t>2</a:t>
            </a:fld>
            <a:endParaRPr lang="ar-EG" dirty="0"/>
          </a:p>
        </p:txBody>
      </p:sp>
      <p:cxnSp>
        <p:nvCxnSpPr>
          <p:cNvPr id="13" name="Straight Connector 12"/>
          <p:cNvCxnSpPr/>
          <p:nvPr/>
        </p:nvCxnSpPr>
        <p:spPr>
          <a:xfrm>
            <a:off x="323528" y="1772816"/>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صورة 8" descr="C:\Users\aya\Downloads\LOGOEN-EMAIL.jpg"/>
          <p:cNvPicPr>
            <a:picLocks noChangeAspect="1" noChangeArrowheads="1"/>
          </p:cNvPicPr>
          <p:nvPr/>
        </p:nvPicPr>
        <p:blipFill>
          <a:blip r:embed="rId3"/>
          <a:srcRect/>
          <a:stretch>
            <a:fillRect/>
          </a:stretch>
        </p:blipFill>
        <p:spPr bwMode="auto">
          <a:xfrm>
            <a:off x="357158" y="-24"/>
            <a:ext cx="2143125" cy="928688"/>
          </a:xfrm>
          <a:prstGeom prst="rect">
            <a:avLst/>
          </a:prstGeom>
          <a:noFill/>
          <a:ln w="9525">
            <a:noFill/>
            <a:miter lim="800000"/>
            <a:headEnd/>
            <a:tailEnd/>
          </a:ln>
        </p:spPr>
      </p:pic>
      <p:sp>
        <p:nvSpPr>
          <p:cNvPr id="5" name="Rectangle 4"/>
          <p:cNvSpPr/>
          <p:nvPr/>
        </p:nvSpPr>
        <p:spPr>
          <a:xfrm>
            <a:off x="3398442" y="3244334"/>
            <a:ext cx="290175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491923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1927"/>
          </a:xfrm>
        </p:spPr>
        <p:txBody>
          <a:bodyPr>
            <a:normAutofit/>
          </a:bodyPr>
          <a:lstStyle/>
          <a:p>
            <a:r>
              <a:rPr lang="ar-EG" sz="3200" dirty="0"/>
              <a:t>البيئة الرقابية </a:t>
            </a:r>
            <a:endParaRPr lang="en-US" sz="3200" dirty="0"/>
          </a:p>
        </p:txBody>
      </p:sp>
      <p:sp>
        <p:nvSpPr>
          <p:cNvPr id="3" name="Content Placeholder 2"/>
          <p:cNvSpPr>
            <a:spLocks noGrp="1"/>
          </p:cNvSpPr>
          <p:nvPr>
            <p:ph idx="1"/>
          </p:nvPr>
        </p:nvSpPr>
        <p:spPr>
          <a:xfrm>
            <a:off x="457200" y="1196752"/>
            <a:ext cx="8229600" cy="5159598"/>
          </a:xfrm>
        </p:spPr>
        <p:txBody>
          <a:bodyPr>
            <a:normAutofit fontScale="40000" lnSpcReduction="20000"/>
          </a:bodyPr>
          <a:lstStyle/>
          <a:p>
            <a:pPr marL="0" lvl="0" indent="0">
              <a:buNone/>
            </a:pPr>
            <a:r>
              <a:rPr lang="ar-EG" sz="6000" b="1" u="sng" dirty="0"/>
              <a:t>نظام الرقابة الداخلية :</a:t>
            </a:r>
            <a:endParaRPr lang="en-US" sz="6000" dirty="0"/>
          </a:p>
          <a:p>
            <a:pPr marL="0" lvl="0" indent="0" algn="just">
              <a:buNone/>
            </a:pPr>
            <a:r>
              <a:rPr lang="ar-SA" sz="6000" dirty="0"/>
              <a:t>يجب أن يتوفر لدي الشركة نظام متكامل للرقابة الداخلية يهدف الي الحد من المخاطر وحماية المتعاملين ويحول دون تسرب المعلومات الداخلية ويتحقق من التزام الشركة والعاملين بها بتطبيق احكام القوانين واللوائح والقرارات التنظيمية ذات العلاقة، كما يهدف هذا النظام الي التحقق من وضع قواعد المساءلة والمحاسبة داخل الشركة وحماية مواردها وأصولها ضد الخسارة وسوء الاستخدام.</a:t>
            </a:r>
            <a:endParaRPr lang="ar-EG" sz="6000" dirty="0"/>
          </a:p>
          <a:p>
            <a:pPr marL="0" lvl="0" indent="0" algn="just">
              <a:buNone/>
            </a:pPr>
            <a:endParaRPr lang="en-US" sz="6000" dirty="0"/>
          </a:p>
          <a:p>
            <a:pPr marL="0" indent="0">
              <a:buNone/>
            </a:pPr>
            <a:r>
              <a:rPr lang="ar-SA" sz="6000" u="sng" dirty="0"/>
              <a:t>ويجب ان تتضمن نظم الرقابة الداخلية على الأخص ما يلي</a:t>
            </a:r>
            <a:r>
              <a:rPr lang="ar-EG" sz="6000" u="sng" dirty="0"/>
              <a:t> </a:t>
            </a:r>
            <a:r>
              <a:rPr lang="ar-SA" sz="6000" u="sng" dirty="0"/>
              <a:t>:</a:t>
            </a:r>
            <a:endParaRPr lang="en-US" sz="6000" dirty="0"/>
          </a:p>
          <a:p>
            <a:pPr lvl="0" algn="just">
              <a:buFont typeface="Wingdings" panose="05000000000000000000" pitchFamily="2" charset="2"/>
              <a:buChar char="§"/>
            </a:pPr>
            <a:r>
              <a:rPr lang="ar-SA" sz="6000" dirty="0"/>
              <a:t>التحقق من </a:t>
            </a:r>
            <a:r>
              <a:rPr lang="ar-SA" sz="6000" dirty="0">
                <a:solidFill>
                  <a:srgbClr val="FF0000"/>
                </a:solidFill>
              </a:rPr>
              <a:t>الفصل التام بين المهام الوظيفية </a:t>
            </a:r>
            <a:r>
              <a:rPr lang="ar-SA" sz="6000" dirty="0"/>
              <a:t>التي لا يجوز الجمع بينها داخل الشركة الواحدة.</a:t>
            </a:r>
            <a:endParaRPr lang="en-US" sz="6000" dirty="0"/>
          </a:p>
          <a:p>
            <a:pPr lvl="0" algn="just">
              <a:buFont typeface="Wingdings" panose="05000000000000000000" pitchFamily="2" charset="2"/>
              <a:buChar char="§"/>
            </a:pPr>
            <a:r>
              <a:rPr lang="ar-SA" sz="6000" dirty="0"/>
              <a:t>إجراءات </a:t>
            </a:r>
            <a:r>
              <a:rPr lang="ar-SA" sz="6000" dirty="0">
                <a:solidFill>
                  <a:srgbClr val="FF0000"/>
                </a:solidFill>
              </a:rPr>
              <a:t>حماية أصول الشركة المادية والمعنوية من الاخطار </a:t>
            </a:r>
            <a:r>
              <a:rPr lang="ar-SA" sz="6000" dirty="0"/>
              <a:t>التي يمكن ان تتعرض لها، على ان يتم توثيق تلك الأصول بسجلات الشركة.</a:t>
            </a:r>
            <a:endParaRPr lang="en-US" sz="6000" dirty="0"/>
          </a:p>
          <a:p>
            <a:pPr lvl="0" algn="just">
              <a:buFont typeface="Wingdings" panose="05000000000000000000" pitchFamily="2" charset="2"/>
              <a:buChar char="§"/>
            </a:pPr>
            <a:r>
              <a:rPr lang="ar-SA" sz="6000" dirty="0"/>
              <a:t>ما يضمن سرية المعلومات وعدم الاستفادة من اية معلومات داخلية.</a:t>
            </a:r>
            <a:endParaRPr lang="en-US" sz="60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20</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4077498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200" dirty="0"/>
              <a:t>تابع البيئة الرقابية </a:t>
            </a:r>
            <a:endParaRPr lang="en-US" sz="3200" dirty="0"/>
          </a:p>
        </p:txBody>
      </p:sp>
      <p:sp>
        <p:nvSpPr>
          <p:cNvPr id="3" name="Content Placeholder 2"/>
          <p:cNvSpPr>
            <a:spLocks noGrp="1"/>
          </p:cNvSpPr>
          <p:nvPr>
            <p:ph idx="1"/>
          </p:nvPr>
        </p:nvSpPr>
        <p:spPr>
          <a:xfrm>
            <a:off x="457200" y="1268761"/>
            <a:ext cx="8229600" cy="4752528"/>
          </a:xfrm>
        </p:spPr>
        <p:txBody>
          <a:bodyPr>
            <a:normAutofit fontScale="92500" lnSpcReduction="10000"/>
          </a:bodyPr>
          <a:lstStyle/>
          <a:p>
            <a:pPr algn="just">
              <a:buFont typeface="Wingdings" panose="05000000000000000000" pitchFamily="2" charset="2"/>
              <a:buChar char="§"/>
            </a:pPr>
            <a:r>
              <a:rPr lang="ar-SA" dirty="0"/>
              <a:t> </a:t>
            </a:r>
            <a:r>
              <a:rPr lang="ar-SA" sz="2600" dirty="0"/>
              <a:t>التحقق من ان العاملين بالشركة لا يزاولون اعمال تتطلب موافقة او ترخيص خاص الا بعد الحصول علية، وان غير موقع عليهم أي عقوبات تمنعهم من أداء هذه الاعمال.</a:t>
            </a:r>
            <a:endParaRPr lang="en-US" sz="2600" dirty="0"/>
          </a:p>
          <a:p>
            <a:pPr algn="just">
              <a:buFont typeface="Wingdings" panose="05000000000000000000" pitchFamily="2" charset="2"/>
              <a:buChar char="§"/>
            </a:pPr>
            <a:r>
              <a:rPr lang="ar-SA" sz="2600" dirty="0"/>
              <a:t>التحقق من الحصول على الموافقات اللازمة بشأن التعامل في البورصة للعاملين بالشركة في الحلات التي تستوجب ذلك. </a:t>
            </a:r>
            <a:endParaRPr lang="en-US" sz="2600" dirty="0"/>
          </a:p>
          <a:p>
            <a:pPr algn="just">
              <a:buFont typeface="Wingdings" panose="05000000000000000000" pitchFamily="2" charset="2"/>
              <a:buChar char="§"/>
            </a:pPr>
            <a:r>
              <a:rPr lang="ar-SA" sz="2600" dirty="0"/>
              <a:t>وعلى الشركة ان </a:t>
            </a:r>
            <a:r>
              <a:rPr lang="ar-SA" sz="2600" dirty="0">
                <a:solidFill>
                  <a:srgbClr val="FF0000"/>
                </a:solidFill>
              </a:rPr>
              <a:t>تضع دليلا لإجراءات الرقابة الداخلية يتم اعتماده من مجلس إدارة الشركة بناءً على توصية لجنه المراجعة</a:t>
            </a:r>
            <a:r>
              <a:rPr lang="ar-SA" sz="2600" dirty="0"/>
              <a:t>.</a:t>
            </a:r>
            <a:endParaRPr lang="en-US" sz="2600" dirty="0"/>
          </a:p>
          <a:p>
            <a:pPr lvl="0" algn="just">
              <a:buFont typeface="Wingdings" panose="05000000000000000000" pitchFamily="2" charset="2"/>
              <a:buChar char="§"/>
            </a:pPr>
            <a:r>
              <a:rPr lang="ar-SA" sz="2600" dirty="0"/>
              <a:t>على مجلس إدارة الشركة تعيين </a:t>
            </a:r>
            <a:r>
              <a:rPr lang="ar-SA" sz="2600" b="1" dirty="0"/>
              <a:t>مراقب داخلي (مسئول التزام) </a:t>
            </a:r>
            <a:r>
              <a:rPr lang="ar-SA" sz="2600" dirty="0"/>
              <a:t>يعهد إليه مسئولية متابعة تطبيق قواعد </a:t>
            </a:r>
            <a:r>
              <a:rPr lang="ar-SA" sz="2600" dirty="0" err="1"/>
              <a:t>الحوكمة</a:t>
            </a:r>
            <a:r>
              <a:rPr lang="ar-SA" sz="2600" dirty="0"/>
              <a:t> ومدى التزام الشركة وكافة العاملين بها بالقوانين المنظمة لعملها وكذلك السياسات واللوائح الداخلية للشركة، وكذا متتابعة تنفيذ الشركة لسياستها ذات الصلة بمسئوليتها الاجتماعية والبيئية، ويرفع تقاريره الدورية إلى لجنة </a:t>
            </a:r>
            <a:r>
              <a:rPr lang="ar-EG" sz="2600" dirty="0"/>
              <a:t>المراجعة ( في حالة عدم وجود لجنة </a:t>
            </a:r>
            <a:r>
              <a:rPr lang="ar-EG" sz="2600" dirty="0" err="1"/>
              <a:t>للحوكمة</a:t>
            </a:r>
            <a:r>
              <a:rPr lang="ar-EG" sz="2600" dirty="0"/>
              <a:t> )</a:t>
            </a:r>
            <a:r>
              <a:rPr lang="ar-SA" sz="2600" dirty="0"/>
              <a:t>.  </a:t>
            </a:r>
            <a:endParaRPr lang="en-US" sz="26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21</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3015490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ar-EG" dirty="0"/>
              <a:t>تابع البيئة الرقابية </a:t>
            </a:r>
            <a:endParaRPr lang="en-US" dirty="0"/>
          </a:p>
        </p:txBody>
      </p:sp>
      <p:sp>
        <p:nvSpPr>
          <p:cNvPr id="3" name="Content Placeholder 2"/>
          <p:cNvSpPr>
            <a:spLocks noGrp="1"/>
          </p:cNvSpPr>
          <p:nvPr>
            <p:ph idx="1"/>
          </p:nvPr>
        </p:nvSpPr>
        <p:spPr>
          <a:xfrm>
            <a:off x="457200" y="1417638"/>
            <a:ext cx="8229600" cy="4938712"/>
          </a:xfrm>
        </p:spPr>
        <p:txBody>
          <a:bodyPr>
            <a:normAutofit fontScale="92500"/>
          </a:bodyPr>
          <a:lstStyle/>
          <a:p>
            <a:pPr marL="0" lvl="0" indent="0" algn="just">
              <a:buNone/>
            </a:pPr>
            <a:r>
              <a:rPr lang="ar-SA" sz="2800" dirty="0"/>
              <a:t>يجب أن يكون لدي الشركة </a:t>
            </a:r>
            <a:r>
              <a:rPr lang="ar-SA" sz="2800" b="1" dirty="0">
                <a:solidFill>
                  <a:srgbClr val="FF0000"/>
                </a:solidFill>
              </a:rPr>
              <a:t>إدارة مختصة بالمراجعة الداخلية </a:t>
            </a:r>
            <a:r>
              <a:rPr lang="ar-SA" sz="2800" dirty="0"/>
              <a:t>لوضع الإجراءات الرقابية داخل الشركة وتقييمها للتحقق من فعاليتها. ويتم وضع نظم وإجراءات الرقابة الداخلية بناء على دراسة للمخاطر التي تواجه الشركة، على ان يتم متابعة وتقييم تلك المخاطر بشكل دوري، ويستعان في ذلك بآراء وتقارير مجلس الإدارة ومراقبي الحسابات ومديري الشركة.</a:t>
            </a:r>
            <a:endParaRPr lang="en-US" sz="2800" dirty="0"/>
          </a:p>
          <a:p>
            <a:pPr marL="0" indent="0" algn="just">
              <a:buNone/>
            </a:pPr>
            <a:r>
              <a:rPr lang="ar-SA" sz="2800" dirty="0"/>
              <a:t>ويصدر مجلس إدارة الشركة قرارا بتحديد اهداف ومهام وصلاحيات إدارة المراجعة الداخلية، علي ان تلتزم إدارة المراجعة الداخلية علي الأقل بما يلي:  </a:t>
            </a:r>
            <a:endParaRPr lang="en-US" sz="2800" dirty="0"/>
          </a:p>
          <a:p>
            <a:pPr lvl="0" algn="just">
              <a:buFont typeface="Wingdings" panose="05000000000000000000" pitchFamily="2" charset="2"/>
              <a:buChar char="§"/>
            </a:pPr>
            <a:r>
              <a:rPr lang="ar-SA" sz="2600" dirty="0"/>
              <a:t>تقييم مدي كفاءة نظام الرقابة الداخلية بالشركة ورفع تقارير لرئيس مجلس إدارة الشركة ولجنة المراجعة بالملاحظات التي تم التواصل اليها في هذا الشأن.</a:t>
            </a:r>
            <a:endParaRPr lang="en-US" sz="2600" dirty="0"/>
          </a:p>
          <a:p>
            <a:pPr lvl="0" algn="just">
              <a:buFont typeface="Wingdings" panose="05000000000000000000" pitchFamily="2" charset="2"/>
              <a:buChar char="§"/>
            </a:pPr>
            <a:r>
              <a:rPr lang="ar-SA" sz="2600" dirty="0"/>
              <a:t>تقييم مدي التزام جميع إدارات الشركة بتنفيذ اعمالها وفقا لإجراءات العمل والسياسات الموضوعة مع عدم تعارض مع اختصاصات الإدارة المعنية الأخرى.</a:t>
            </a:r>
            <a:endParaRPr lang="en-US" sz="26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22</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305154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ar-EG" dirty="0"/>
              <a:t>تابع البيئة الرقابية </a:t>
            </a:r>
            <a:endParaRPr lang="en-US" dirty="0"/>
          </a:p>
        </p:txBody>
      </p:sp>
      <p:sp>
        <p:nvSpPr>
          <p:cNvPr id="3" name="Content Placeholder 2"/>
          <p:cNvSpPr>
            <a:spLocks noGrp="1"/>
          </p:cNvSpPr>
          <p:nvPr>
            <p:ph idx="1"/>
          </p:nvPr>
        </p:nvSpPr>
        <p:spPr>
          <a:xfrm>
            <a:off x="457200" y="1340768"/>
            <a:ext cx="8229600" cy="4785395"/>
          </a:xfrm>
        </p:spPr>
        <p:txBody>
          <a:bodyPr>
            <a:normAutofit fontScale="70000" lnSpcReduction="20000"/>
          </a:bodyPr>
          <a:lstStyle/>
          <a:p>
            <a:pPr lvl="0" algn="just">
              <a:buFont typeface="Wingdings" panose="05000000000000000000" pitchFamily="2" charset="2"/>
              <a:buChar char="§"/>
            </a:pPr>
            <a:r>
              <a:rPr lang="ar-SA" sz="3400" dirty="0"/>
              <a:t>تقييم مدي كفاءة ا</a:t>
            </a:r>
            <a:r>
              <a:rPr lang="ar-SA" sz="3400" dirty="0">
                <a:solidFill>
                  <a:srgbClr val="FF0000"/>
                </a:solidFill>
              </a:rPr>
              <a:t>لإجراءات</a:t>
            </a:r>
            <a:r>
              <a:rPr lang="ar-SA" sz="3400" dirty="0"/>
              <a:t> </a:t>
            </a:r>
            <a:r>
              <a:rPr lang="ar-SA" sz="3400" dirty="0">
                <a:solidFill>
                  <a:srgbClr val="FF0000"/>
                </a:solidFill>
              </a:rPr>
              <a:t>والسياسات</a:t>
            </a:r>
            <a:r>
              <a:rPr lang="ar-SA" sz="3400" dirty="0"/>
              <a:t> ومدي تناسبها مع تطورات العمل والسوق.</a:t>
            </a:r>
            <a:r>
              <a:rPr lang="ar-EG" sz="3400" dirty="0"/>
              <a:t> </a:t>
            </a:r>
            <a:r>
              <a:rPr lang="ar-EG" sz="3400" b="1" dirty="0">
                <a:solidFill>
                  <a:schemeClr val="tx2">
                    <a:lumMod val="60000"/>
                    <a:lumOff val="40000"/>
                  </a:schemeClr>
                </a:solidFill>
              </a:rPr>
              <a:t>( سؤال ما الفرق بين إجراءات العمل وسياسات العمل ؟)</a:t>
            </a:r>
            <a:endParaRPr lang="en-US" sz="3400" b="1" dirty="0">
              <a:solidFill>
                <a:schemeClr val="tx2">
                  <a:lumMod val="60000"/>
                  <a:lumOff val="40000"/>
                </a:schemeClr>
              </a:solidFill>
            </a:endParaRPr>
          </a:p>
          <a:p>
            <a:pPr lvl="0" algn="just">
              <a:buFont typeface="Wingdings" panose="05000000000000000000" pitchFamily="2" charset="2"/>
              <a:buChar char="§"/>
            </a:pPr>
            <a:r>
              <a:rPr lang="ar-SA" sz="3400" dirty="0"/>
              <a:t>متابعه تصويب الملاحظات الواردة بتقارير المراجعة الداخلية والخارجية، وكذا التقارير الواردة من أي جهة اخري.</a:t>
            </a:r>
            <a:endParaRPr lang="en-US" sz="3400" dirty="0"/>
          </a:p>
          <a:p>
            <a:pPr lvl="0" algn="just">
              <a:buFont typeface="Wingdings" panose="05000000000000000000" pitchFamily="2" charset="2"/>
              <a:buChar char="§"/>
            </a:pPr>
            <a:r>
              <a:rPr lang="ar-SA" sz="3400" dirty="0"/>
              <a:t>يكون </a:t>
            </a:r>
            <a:r>
              <a:rPr lang="ar-SA" sz="3400" dirty="0">
                <a:solidFill>
                  <a:srgbClr val="FF0000"/>
                </a:solidFill>
              </a:rPr>
              <a:t>تعيين وعزل مدير إدارة المراجعة الداخلية وتحديد معاملته المالية بقرار من مجلس إدارة الشركة</a:t>
            </a:r>
            <a:r>
              <a:rPr lang="ar-SA" sz="3400" dirty="0"/>
              <a:t>، وبعد توصية وموافقة لجنة المراجعة، ويكون لدير إدارة المراجعة الداخلية الصلاحيات اللازمة التي تمكنه من القيام بعملة علي أكمل وجه، مع التزامه بكافة المبادئ الأساسية للسلوك المهني. </a:t>
            </a:r>
            <a:r>
              <a:rPr lang="ar-SA" sz="3400" dirty="0">
                <a:solidFill>
                  <a:srgbClr val="FF0000"/>
                </a:solidFill>
              </a:rPr>
              <a:t>ويلتزم مدير إدارة المراجعة بعرض نطاق عملة وخططه وبرامجه وتقاريره على لجنة المراجعة، وللجنة المراجعة ان تدعوه لحضور اجتماعاتها.</a:t>
            </a:r>
            <a:endParaRPr lang="en-US" sz="3400" dirty="0">
              <a:solidFill>
                <a:srgbClr val="FF0000"/>
              </a:solidFill>
            </a:endParaRPr>
          </a:p>
          <a:p>
            <a:pPr lvl="0" algn="just">
              <a:buFont typeface="Wingdings" panose="05000000000000000000" pitchFamily="2" charset="2"/>
              <a:buChar char="§"/>
            </a:pPr>
            <a:r>
              <a:rPr lang="ar-SA" sz="3400" dirty="0">
                <a:solidFill>
                  <a:srgbClr val="FF0000"/>
                </a:solidFill>
              </a:rPr>
              <a:t>يقدم مدير إدارة المراجعة الداخلية تقريراً ربع سنوي إلى لجنة المراجعة </a:t>
            </a:r>
            <a:r>
              <a:rPr lang="ar-SA" sz="3400" dirty="0"/>
              <a:t>على الأقل لكل من رئيس مجلس إدارة الشركة </a:t>
            </a:r>
            <a:r>
              <a:rPr lang="ar-SA" sz="3400" dirty="0">
                <a:solidFill>
                  <a:srgbClr val="FF0000"/>
                </a:solidFill>
              </a:rPr>
              <a:t>ولجنة المراجعة </a:t>
            </a:r>
            <a:r>
              <a:rPr lang="ar-SA" sz="3400" dirty="0"/>
              <a:t>عن نتائج اعمال إدارة المراجعة ومدي التزام الشركة بأحكام القوانين والقواعد المنظمة لنشاطها وكذلك عن مدى التزامها بقواعد </a:t>
            </a:r>
            <a:r>
              <a:rPr lang="ar-SA" sz="3400" dirty="0" err="1"/>
              <a:t>الحوكمة</a:t>
            </a:r>
            <a:r>
              <a:rPr lang="ar-SA" sz="3400" dirty="0"/>
              <a:t> وذلك بالتنسيق مع المراقب الداخلي.</a:t>
            </a:r>
            <a:endParaRPr lang="en-US" sz="3400" dirty="0"/>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23</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599862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ar-EG" sz="2800" dirty="0"/>
              <a:t>الفرق بين المراقب الداخلي والمراجع الداخلي</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21899795"/>
              </p:ext>
            </p:extLst>
          </p:nvPr>
        </p:nvGraphicFramePr>
        <p:xfrm>
          <a:off x="467544" y="1158083"/>
          <a:ext cx="8219256" cy="5550184"/>
        </p:xfrm>
        <a:graphic>
          <a:graphicData uri="http://schemas.openxmlformats.org/drawingml/2006/table">
            <a:tbl>
              <a:tblPr firstRow="1" firstCol="1" bandRow="1">
                <a:tableStyleId>{5C22544A-7EE6-4342-B048-85BDC9FD1C3A}</a:tableStyleId>
              </a:tblPr>
              <a:tblGrid>
                <a:gridCol w="3888432">
                  <a:extLst>
                    <a:ext uri="{9D8B030D-6E8A-4147-A177-3AD203B41FA5}">
                      <a16:colId xmlns:a16="http://schemas.microsoft.com/office/drawing/2014/main" val="20000"/>
                    </a:ext>
                  </a:extLst>
                </a:gridCol>
                <a:gridCol w="3065720">
                  <a:extLst>
                    <a:ext uri="{9D8B030D-6E8A-4147-A177-3AD203B41FA5}">
                      <a16:colId xmlns:a16="http://schemas.microsoft.com/office/drawing/2014/main" val="20001"/>
                    </a:ext>
                  </a:extLst>
                </a:gridCol>
                <a:gridCol w="1265104">
                  <a:extLst>
                    <a:ext uri="{9D8B030D-6E8A-4147-A177-3AD203B41FA5}">
                      <a16:colId xmlns:a16="http://schemas.microsoft.com/office/drawing/2014/main" val="20002"/>
                    </a:ext>
                  </a:extLst>
                </a:gridCol>
              </a:tblGrid>
              <a:tr h="291715">
                <a:tc>
                  <a:txBody>
                    <a:bodyPr/>
                    <a:lstStyle/>
                    <a:p>
                      <a:pPr algn="ctr">
                        <a:lnSpc>
                          <a:spcPct val="107000"/>
                        </a:lnSpc>
                        <a:spcAft>
                          <a:spcPts val="0"/>
                        </a:spcAft>
                      </a:pPr>
                      <a:r>
                        <a:rPr lang="ar-SA" sz="1800" dirty="0">
                          <a:effectLst/>
                        </a:rPr>
                        <a:t>المراجع الداخلي</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ar-SA" sz="1800" dirty="0">
                          <a:effectLst/>
                        </a:rPr>
                        <a:t>المراقب الداخلي ( </a:t>
                      </a:r>
                      <a:r>
                        <a:rPr lang="ar-SA" sz="1800" dirty="0" err="1">
                          <a:effectLst/>
                        </a:rPr>
                        <a:t>مسؤل</a:t>
                      </a:r>
                      <a:r>
                        <a:rPr lang="ar-SA" sz="1800" dirty="0">
                          <a:effectLst/>
                        </a:rPr>
                        <a:t> الالتزام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ar-SA" sz="1800" dirty="0">
                          <a:effectLst/>
                        </a:rPr>
                        <a:t>وجه المقارنة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1037350">
                <a:tc>
                  <a:txBody>
                    <a:bodyPr/>
                    <a:lstStyle/>
                    <a:p>
                      <a:pPr algn="justLow" rtl="1">
                        <a:lnSpc>
                          <a:spcPct val="107000"/>
                        </a:lnSpc>
                        <a:spcAft>
                          <a:spcPts val="0"/>
                        </a:spcAft>
                      </a:pPr>
                      <a:r>
                        <a:rPr lang="ar-SA" sz="1600" b="1">
                          <a:effectLst/>
                        </a:rPr>
                        <a:t>التحقق التزام جميع إدارات الشركة بتنفيذ اعمالها وفقا لإجراءات العمل والسياسات الموضوعة ( رقابة كاشفة ) اى انه يكشف الأخطاء التي ارتكبت بالفعل</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Low" rtl="1">
                        <a:lnSpc>
                          <a:spcPct val="107000"/>
                        </a:lnSpc>
                        <a:spcAft>
                          <a:spcPts val="0"/>
                        </a:spcAft>
                      </a:pPr>
                      <a:r>
                        <a:rPr lang="ar-SA" sz="1600" b="1">
                          <a:effectLst/>
                        </a:rPr>
                        <a:t>تصميم نظام رقابة داخلية كفء وفعال يقلل من المخاطر المحتملة الى ادنى مستوى يمكن قبوله نسبيا ( رقابة مانعة ) اى انه يحاول منع حدوث الأخطاء .</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dirty="0">
                          <a:effectLst/>
                        </a:rPr>
                        <a:t>الهدف</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2839586">
                <a:tc>
                  <a:txBody>
                    <a:bodyPr/>
                    <a:lstStyle/>
                    <a:p>
                      <a:pPr algn="justLow" rtl="1">
                        <a:lnSpc>
                          <a:spcPct val="107000"/>
                        </a:lnSpc>
                        <a:spcAft>
                          <a:spcPts val="0"/>
                        </a:spcAft>
                      </a:pPr>
                      <a:r>
                        <a:rPr lang="ar-SA" sz="1600" b="1" dirty="0">
                          <a:effectLst/>
                        </a:rPr>
                        <a:t>المراجعة الداخلية هي نشاط يهدف الى القيام بخدمات التأكيد والاستشارات . </a:t>
                      </a:r>
                      <a:endParaRPr lang="en-US" sz="1600" b="1" dirty="0">
                        <a:effectLst/>
                      </a:endParaRPr>
                    </a:p>
                    <a:p>
                      <a:pPr algn="justLow" rtl="1">
                        <a:lnSpc>
                          <a:spcPct val="107000"/>
                        </a:lnSpc>
                        <a:spcAft>
                          <a:spcPts val="0"/>
                        </a:spcAft>
                      </a:pPr>
                      <a:r>
                        <a:rPr lang="ar-SA" sz="1600" b="1" dirty="0">
                          <a:effectLst/>
                        </a:rPr>
                        <a:t>تقييم مدي كفاءة نظام الرقابة الداخلية بالشركة .</a:t>
                      </a:r>
                      <a:endParaRPr lang="en-US" sz="1600" b="1" dirty="0">
                        <a:effectLst/>
                      </a:endParaRPr>
                    </a:p>
                    <a:p>
                      <a:pPr algn="justLow" rtl="1">
                        <a:lnSpc>
                          <a:spcPct val="107000"/>
                        </a:lnSpc>
                        <a:spcAft>
                          <a:spcPts val="0"/>
                        </a:spcAft>
                      </a:pPr>
                      <a:r>
                        <a:rPr lang="ar-SA" sz="1600" b="1" dirty="0">
                          <a:effectLst/>
                        </a:rPr>
                        <a:t>تقييم مدي التزام جميع إدارات الشركة بتنفيذ اعمالها وفقا لإجراءات العمل والسياسات الموضوعة .</a:t>
                      </a:r>
                      <a:endParaRPr lang="en-US" sz="1600" b="1" dirty="0">
                        <a:effectLst/>
                      </a:endParaRPr>
                    </a:p>
                    <a:p>
                      <a:pPr algn="justLow" rtl="1">
                        <a:lnSpc>
                          <a:spcPct val="107000"/>
                        </a:lnSpc>
                        <a:spcAft>
                          <a:spcPts val="0"/>
                        </a:spcAft>
                      </a:pPr>
                      <a:r>
                        <a:rPr lang="ar-SA" sz="1600" b="1" dirty="0">
                          <a:effectLst/>
                        </a:rPr>
                        <a:t>تقييم مدي كفاءة الإجراءات والسياسات ومدي تناسبها مع تطورات العمل والسوق</a:t>
                      </a:r>
                      <a:endParaRPr lang="en-US" sz="1600" b="1" dirty="0">
                        <a:effectLst/>
                      </a:endParaRPr>
                    </a:p>
                    <a:p>
                      <a:pPr algn="justLow" rtl="1">
                        <a:lnSpc>
                          <a:spcPct val="107000"/>
                        </a:lnSpc>
                        <a:spcAft>
                          <a:spcPts val="0"/>
                        </a:spcAft>
                      </a:pPr>
                      <a:r>
                        <a:rPr lang="en-US" sz="1600" b="1" dirty="0">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Low" rtl="1">
                        <a:lnSpc>
                          <a:spcPct val="107000"/>
                        </a:lnSpc>
                        <a:spcAft>
                          <a:spcPts val="0"/>
                        </a:spcAft>
                      </a:pPr>
                      <a:r>
                        <a:rPr lang="ar-SA" sz="1600" b="1" dirty="0">
                          <a:effectLst/>
                        </a:rPr>
                        <a:t>متابعة تطبيق قواعد </a:t>
                      </a:r>
                      <a:r>
                        <a:rPr lang="ar-SA" sz="1600" b="1" dirty="0" err="1">
                          <a:effectLst/>
                        </a:rPr>
                        <a:t>الحوكمة</a:t>
                      </a:r>
                      <a:r>
                        <a:rPr lang="ar-SA" sz="1600" b="1" dirty="0">
                          <a:effectLst/>
                        </a:rPr>
                        <a:t> ومدى التزام الشركة وكافة العاملين بها بالقوانين المنظمة لعملها وكذلك السياسات واللوائح الداخلية للشركة، وكذا متتابعة تنفيذ الشركة لسياستها ذات الصلة بمسئوليتها الاجتماعية والبيئية ، والقيام بمهام معاونة الإدارات المعنية </a:t>
                      </a:r>
                      <a:r>
                        <a:rPr lang="ar-SA" sz="1600" b="1" dirty="0" err="1">
                          <a:effectLst/>
                        </a:rPr>
                        <a:t>لاعداد</a:t>
                      </a:r>
                      <a:r>
                        <a:rPr lang="ar-SA" sz="1600" b="1" dirty="0">
                          <a:effectLst/>
                        </a:rPr>
                        <a:t> وتعديل إجراءات  ونماذج وتعليمات العمل ونظم الضبط والرقابة الداخلية والعمل على صيانة هذا النظام أولا بأول من خلال اجراء التعديلات عليه حتى يكون كاف وفعال في مواجهة المخاطر المحتملة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dirty="0">
                          <a:effectLst/>
                        </a:rPr>
                        <a:t>المهام</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265760">
                <a:tc>
                  <a:txBody>
                    <a:bodyPr/>
                    <a:lstStyle/>
                    <a:p>
                      <a:pPr algn="r">
                        <a:lnSpc>
                          <a:spcPct val="107000"/>
                        </a:lnSpc>
                        <a:spcAft>
                          <a:spcPts val="0"/>
                        </a:spcAft>
                      </a:pPr>
                      <a:r>
                        <a:rPr lang="ar-SA" sz="1600" b="1">
                          <a:effectLst/>
                        </a:rPr>
                        <a:t>خط الدفاع الثالث بالشركة</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خط الدفاع الثاتى بالشركة</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خط الدفاع</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265760">
                <a:tc>
                  <a:txBody>
                    <a:bodyPr/>
                    <a:lstStyle/>
                    <a:p>
                      <a:pPr algn="r">
                        <a:lnSpc>
                          <a:spcPct val="107000"/>
                        </a:lnSpc>
                        <a:spcAft>
                          <a:spcPts val="0"/>
                        </a:spcAft>
                      </a:pPr>
                      <a:r>
                        <a:rPr lang="ar-SA" sz="1600" b="1">
                          <a:effectLst/>
                        </a:rPr>
                        <a:t>يرفع الى لجنة المراجعة</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يرفع الى لجنة الحوكمة</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dirty="0">
                          <a:effectLst/>
                        </a:rPr>
                        <a:t>التقرير</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545584">
                <a:tc>
                  <a:txBody>
                    <a:bodyPr/>
                    <a:lstStyle/>
                    <a:p>
                      <a:pPr algn="r">
                        <a:lnSpc>
                          <a:spcPct val="107000"/>
                        </a:lnSpc>
                        <a:spcAft>
                          <a:spcPts val="0"/>
                        </a:spcAft>
                      </a:pPr>
                      <a:r>
                        <a:rPr lang="ar-SA" sz="1600" b="1">
                          <a:effectLst/>
                        </a:rPr>
                        <a:t>لا يسند اليه الى اعمال أخرى نظرا لطبيعة دوره .</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يمكن ان يسند اليه مهام مكافحة غسل الأموال وتمويل الارهاب</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اسناد مهام اخرى</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265760">
                <a:tc>
                  <a:txBody>
                    <a:bodyPr/>
                    <a:lstStyle/>
                    <a:p>
                      <a:pPr algn="r">
                        <a:lnSpc>
                          <a:spcPct val="107000"/>
                        </a:lnSpc>
                        <a:spcAft>
                          <a:spcPts val="0"/>
                        </a:spcAft>
                      </a:pPr>
                      <a:r>
                        <a:rPr lang="ar-SA" sz="1600" b="1" dirty="0">
                          <a:effectLst/>
                        </a:rPr>
                        <a:t>تقرير كل ثلاثة اشهر</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a:effectLst/>
                        </a:rPr>
                        <a:t>سنوى</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0"/>
                        </a:spcAft>
                      </a:pPr>
                      <a:r>
                        <a:rPr lang="ar-SA" sz="1600" b="1" dirty="0">
                          <a:effectLst/>
                        </a:rPr>
                        <a:t>دورية التقرير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482DBEBE-1583-4D6F-B932-01CBEC4B7479}" type="slidenum">
              <a:rPr lang="ar-EG" smtClean="0"/>
              <a:pPr/>
              <a:t>24</a:t>
            </a:fld>
            <a:endParaRPr lang="ar-EG"/>
          </a:p>
        </p:txBody>
      </p:sp>
      <p:pic>
        <p:nvPicPr>
          <p:cNvPr id="6" name="صورة 8" descr="C:\Users\aya\Downloads\LOGOEN-EMAIL.jpg"/>
          <p:cNvPicPr>
            <a:picLocks noChangeAspect="1" noChangeArrowheads="1"/>
          </p:cNvPicPr>
          <p:nvPr/>
        </p:nvPicPr>
        <p:blipFill>
          <a:blip r:embed="rId2"/>
          <a:srcRect/>
          <a:stretch>
            <a:fillRect/>
          </a:stretch>
        </p:blipFill>
        <p:spPr bwMode="auto">
          <a:xfrm>
            <a:off x="412756" y="127335"/>
            <a:ext cx="1926996" cy="928688"/>
          </a:xfrm>
          <a:prstGeom prst="rect">
            <a:avLst/>
          </a:prstGeom>
          <a:noFill/>
          <a:ln w="9525">
            <a:noFill/>
            <a:miter lim="800000"/>
            <a:headEnd/>
            <a:tailEnd/>
          </a:ln>
        </p:spPr>
      </p:pic>
    </p:spTree>
    <p:extLst>
      <p:ext uri="{BB962C8B-B14F-4D97-AF65-F5344CB8AC3E}">
        <p14:creationId xmlns:p14="http://schemas.microsoft.com/office/powerpoint/2010/main" val="3851711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ar-EG" sz="3200" dirty="0"/>
              <a:t>تابع البيئة الرقابية</a:t>
            </a:r>
            <a:endParaRPr lang="en-US" sz="3200" dirty="0"/>
          </a:p>
        </p:txBody>
      </p:sp>
      <p:sp>
        <p:nvSpPr>
          <p:cNvPr id="3" name="Content Placeholder 2"/>
          <p:cNvSpPr>
            <a:spLocks noGrp="1"/>
          </p:cNvSpPr>
          <p:nvPr>
            <p:ph idx="1"/>
          </p:nvPr>
        </p:nvSpPr>
        <p:spPr>
          <a:xfrm>
            <a:off x="457200" y="980728"/>
            <a:ext cx="8229600" cy="5145435"/>
          </a:xfrm>
        </p:spPr>
        <p:txBody>
          <a:bodyPr>
            <a:normAutofit fontScale="92500"/>
          </a:bodyPr>
          <a:lstStyle/>
          <a:p>
            <a:pPr marL="0" indent="0">
              <a:buNone/>
            </a:pPr>
            <a:r>
              <a:rPr lang="ar-EG" sz="2600" dirty="0"/>
              <a:t>مراقب الحسابات :</a:t>
            </a:r>
          </a:p>
          <a:p>
            <a:pPr algn="just">
              <a:buFont typeface="Wingdings" panose="05000000000000000000" pitchFamily="2" charset="2"/>
              <a:buChar char="§"/>
            </a:pPr>
            <a:r>
              <a:rPr lang="ar-SA" sz="2200" dirty="0"/>
              <a:t>يكون مراقب حسابات الشركة من ضمن المقيدين في </a:t>
            </a:r>
            <a:r>
              <a:rPr lang="ar-SA" sz="2200" dirty="0">
                <a:hlinkClick r:id="rId2"/>
              </a:rPr>
              <a:t>سجل مراقبي الحسابات</a:t>
            </a:r>
            <a:r>
              <a:rPr lang="ar-SA" sz="2200" dirty="0"/>
              <a:t> لدي الهيئة، ويعين سنويا ويجوز ان يجدد له بحد أقصى ست سنوات مالية متصلة، على ان يراعي تغييره بعد ذلك مراقب حسابات اخر مستقل لا تربطه شراكة مهنية بمراقب الحسابات الذي تم تغييرة، ولا يجوز ان يعاد تعيينه الا بعد مرور ثلاثة سنوات متتالية من انتهاء الست سنوات السابق الإشارة اليها.</a:t>
            </a:r>
            <a:endParaRPr lang="ar-EG" sz="2200" dirty="0"/>
          </a:p>
          <a:p>
            <a:pPr algn="just">
              <a:buFont typeface="Wingdings" panose="05000000000000000000" pitchFamily="2" charset="2"/>
              <a:buChar char="§"/>
            </a:pPr>
            <a:r>
              <a:rPr lang="ar-SA" sz="2400" dirty="0"/>
              <a:t>على مراقب حسابات الشركة التحقق من التزام الشركة </a:t>
            </a:r>
            <a:r>
              <a:rPr lang="ar-SA" sz="2400" dirty="0">
                <a:solidFill>
                  <a:srgbClr val="FF0000"/>
                </a:solidFill>
              </a:rPr>
              <a:t>بمعايير المحاسبة المصرية </a:t>
            </a:r>
            <a:r>
              <a:rPr lang="ar-SA" sz="2400" dirty="0"/>
              <a:t>بصورة كاملة عند إعداد القوائم المالية. كما يلتزم </a:t>
            </a:r>
            <a:r>
              <a:rPr lang="ar-SA" sz="2400" dirty="0">
                <a:solidFill>
                  <a:srgbClr val="FF0000"/>
                </a:solidFill>
              </a:rPr>
              <a:t>بمعايير المراجعة المصرية </a:t>
            </a:r>
            <a:r>
              <a:rPr lang="ar-SA" sz="2400" dirty="0"/>
              <a:t>عند قيامه بالمراجعة أو الفحص المحدود للقوائم المالية وعند إعداد تقريره.</a:t>
            </a:r>
            <a:endParaRPr lang="en-US" sz="2400" dirty="0"/>
          </a:p>
          <a:p>
            <a:pPr algn="just">
              <a:buFont typeface="Wingdings" panose="05000000000000000000" pitchFamily="2" charset="2"/>
              <a:buChar char="§"/>
            </a:pPr>
            <a:r>
              <a:rPr lang="ar-SA" sz="2400" dirty="0">
                <a:solidFill>
                  <a:srgbClr val="FF0000"/>
                </a:solidFill>
              </a:rPr>
              <a:t>لا يجوز التعاقد مع مراقب حسابات الشركة لأداء أية </a:t>
            </a:r>
            <a:r>
              <a:rPr lang="ar-SA" sz="2400" b="1" u="sng" dirty="0">
                <a:solidFill>
                  <a:srgbClr val="FF0000"/>
                </a:solidFill>
              </a:rPr>
              <a:t>أعمال إضافية </a:t>
            </a:r>
            <a:r>
              <a:rPr lang="ar-SA" sz="2400" dirty="0">
                <a:solidFill>
                  <a:srgbClr val="FF0000"/>
                </a:solidFill>
              </a:rPr>
              <a:t>للشركة إلا بعد موافقة لجنة المراجعة </a:t>
            </a:r>
            <a:r>
              <a:rPr lang="ar-EG" sz="2400" b="1" dirty="0">
                <a:solidFill>
                  <a:schemeClr val="accent1"/>
                </a:solidFill>
              </a:rPr>
              <a:t>( سؤال : لماذا ؟؟ ) </a:t>
            </a:r>
            <a:r>
              <a:rPr lang="ar-SA" sz="2400" dirty="0"/>
              <a:t>وفي جميع الأحوال </a:t>
            </a:r>
            <a:r>
              <a:rPr lang="ar-SA" sz="2400" u="sng" dirty="0"/>
              <a:t>لا يجوز أن يكون هذا العمل الإضافي من الأعمال التي تخضع لمراجعة أو تقييم أو أبداء رأي نفس </a:t>
            </a:r>
            <a:r>
              <a:rPr lang="ar-SA" sz="2400" dirty="0"/>
              <a:t>مراقب الحسابات عند مراجعته لحسابات الشركة وقوائمها المالية، كما يجب </a:t>
            </a:r>
            <a:r>
              <a:rPr lang="ar-SA" sz="2400" u="sng" dirty="0"/>
              <a:t>أن تتناسب أتعاب أداء الأعمال الإضافية مع طبيعة العمل المطلوب</a:t>
            </a:r>
            <a:r>
              <a:rPr lang="ar-SA" sz="2400" dirty="0"/>
              <a:t> </a:t>
            </a:r>
            <a:r>
              <a:rPr lang="ar-SA" sz="2400" u="sng" dirty="0"/>
              <a:t>وألا تصل قيمتها بالنسبة لأتعاب مراقب الحسابات عن أعمال المراجعة </a:t>
            </a:r>
            <a:r>
              <a:rPr lang="ar-SA" sz="2400" dirty="0"/>
              <a:t>إلي الحد الذي يهدد استقلاله في أداء عمله</a:t>
            </a:r>
            <a:r>
              <a:rPr lang="ar-EG" sz="2400" dirty="0"/>
              <a:t> </a:t>
            </a:r>
            <a:r>
              <a:rPr lang="ar-SA" sz="2400" dirty="0"/>
              <a:t>.</a:t>
            </a:r>
            <a:endParaRPr lang="en-US" sz="2400" dirty="0"/>
          </a:p>
          <a:p>
            <a:pPr algn="just">
              <a:buFont typeface="Wingdings" panose="05000000000000000000" pitchFamily="2" charset="2"/>
              <a:buChar char="§"/>
            </a:pPr>
            <a:endParaRPr lang="en-US" sz="2200"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25</a:t>
            </a:fld>
            <a:endParaRPr lang="ar-EG"/>
          </a:p>
        </p:txBody>
      </p:sp>
      <p:pic>
        <p:nvPicPr>
          <p:cNvPr id="5" name="صورة 8" descr="C:\Users\aya\Downloads\LOGOEN-EMAIL.jpg"/>
          <p:cNvPicPr>
            <a:picLocks noChangeAspect="1" noChangeArrowheads="1"/>
          </p:cNvPicPr>
          <p:nvPr/>
        </p:nvPicPr>
        <p:blipFill>
          <a:blip r:embed="rId3"/>
          <a:srcRect/>
          <a:stretch>
            <a:fillRect/>
          </a:stretch>
        </p:blipFill>
        <p:spPr bwMode="auto">
          <a:xfrm>
            <a:off x="412756" y="127335"/>
            <a:ext cx="1926996" cy="928688"/>
          </a:xfrm>
          <a:prstGeom prst="rect">
            <a:avLst/>
          </a:prstGeom>
          <a:noFill/>
          <a:ln w="9525">
            <a:noFill/>
            <a:miter lim="800000"/>
            <a:headEnd/>
            <a:tailEnd/>
          </a:ln>
        </p:spPr>
      </p:pic>
    </p:spTree>
    <p:extLst>
      <p:ext uri="{BB962C8B-B14F-4D97-AF65-F5344CB8AC3E}">
        <p14:creationId xmlns:p14="http://schemas.microsoft.com/office/powerpoint/2010/main" val="130563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486" y="1142978"/>
            <a:ext cx="8669029" cy="4752528"/>
          </a:xfrm>
        </p:spPr>
        <p:txBody>
          <a:bodyPr>
            <a:normAutofit/>
          </a:bodyPr>
          <a:lstStyle/>
          <a:p>
            <a:pPr marL="0" lvl="0" indent="0">
              <a:lnSpc>
                <a:spcPct val="120000"/>
              </a:lnSpc>
              <a:spcAft>
                <a:spcPts val="1000"/>
              </a:spcAft>
              <a:buNone/>
            </a:pPr>
            <a:r>
              <a:rPr lang="ar-EG" sz="2800" b="1" u="sng" dirty="0">
                <a:latin typeface="Calibri" panose="020F0502020204030204" pitchFamily="34" charset="0"/>
                <a:cs typeface="Simplified Arabic" panose="02020603050405020304" pitchFamily="18" charset="-78"/>
              </a:rPr>
              <a:t>اذن: </a:t>
            </a:r>
            <a:r>
              <a:rPr lang="ar-EG" sz="2800" b="1" u="sng" dirty="0">
                <a:ea typeface="Calibri" panose="020F0502020204030204" pitchFamily="34" charset="0"/>
                <a:cs typeface="Simplified Arabic" panose="02020603050405020304" pitchFamily="18" charset="-78"/>
              </a:rPr>
              <a:t>شروط قيام مراقب الحسابات بأعمال إضافية بخلاف المراجعة </a:t>
            </a:r>
            <a:r>
              <a:rPr lang="en-US" sz="2800" b="1" u="sng" dirty="0">
                <a:ea typeface="Calibri" panose="020F0502020204030204" pitchFamily="34" charset="0"/>
                <a:cs typeface="Simplified Arabic" panose="02020603050405020304" pitchFamily="18" charset="-78"/>
              </a:rPr>
              <a:t>Non auditing services</a:t>
            </a:r>
            <a:r>
              <a:rPr lang="ar-EG" sz="2800" b="1" u="sng" dirty="0">
                <a:ea typeface="Calibri" panose="020F0502020204030204" pitchFamily="34" charset="0"/>
                <a:cs typeface="Simplified Arabic" panose="02020603050405020304" pitchFamily="18" charset="-78"/>
              </a:rPr>
              <a:t> ما يلى</a:t>
            </a:r>
            <a:r>
              <a:rPr lang="ar-EG" sz="2800" b="1" u="sng" dirty="0">
                <a:latin typeface="Calibri" panose="020F0502020204030204" pitchFamily="34" charset="0"/>
                <a:cs typeface="Simplified Arabic" panose="02020603050405020304" pitchFamily="18" charset="-78"/>
              </a:rPr>
              <a:t>:</a:t>
            </a:r>
          </a:p>
          <a:p>
            <a:pPr marL="990600" indent="-457200">
              <a:buFontTx/>
              <a:buChar char="-"/>
            </a:pPr>
            <a:r>
              <a:rPr lang="ar-EG" sz="2400" dirty="0">
                <a:solidFill>
                  <a:prstClr val="black"/>
                </a:solidFill>
              </a:rPr>
              <a:t>عرض هذه الاعمال الإضافية على لجنة المراجعة والحصول على موافقتها .</a:t>
            </a:r>
          </a:p>
          <a:p>
            <a:pPr marL="990600" indent="-457200">
              <a:buFontTx/>
              <a:buChar char="-"/>
            </a:pPr>
            <a:r>
              <a:rPr lang="ar-EG" sz="2400" dirty="0">
                <a:solidFill>
                  <a:prstClr val="black"/>
                </a:solidFill>
              </a:rPr>
              <a:t>ان لا تخضع هذه الاعمال فيما بعد لمراقبة نفس مراقب حسابات الشركة .</a:t>
            </a:r>
          </a:p>
          <a:p>
            <a:pPr marL="990600" indent="-457200">
              <a:buFontTx/>
              <a:buChar char="-"/>
            </a:pP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ان تتناسب الاتعاب مقابل هذه الاعمال مع طبيعة العمل المطلوب .</a:t>
            </a:r>
          </a:p>
          <a:p>
            <a:pPr marL="990600" indent="-457200">
              <a:buFontTx/>
              <a:buChar char="-"/>
            </a:pP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الا تصل اتعاب هذه الاعمال الإضافية الى اتعاب خدمات المراجعة الأساسية الى الحد الذى قد يهدد أو يحول دون تحقق استقلال مراقب الحسابات .</a:t>
            </a:r>
          </a:p>
          <a:p>
            <a:pPr marL="990600" indent="-457200">
              <a:buFontTx/>
              <a:buChar char="-"/>
            </a:pP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يتم </a:t>
            </a:r>
            <a:r>
              <a:rPr lang="ar-EG" sz="2400" dirty="0" err="1">
                <a:solidFill>
                  <a:prstClr val="black"/>
                </a:solidFill>
                <a:latin typeface="Calibri" panose="020F0502020204030204" pitchFamily="34" charset="0"/>
                <a:ea typeface="Calibri" panose="020F0502020204030204" pitchFamily="34" charset="0"/>
                <a:cs typeface="Simplified Arabic" panose="02020603050405020304" pitchFamily="18" charset="-78"/>
              </a:rPr>
              <a:t>الاخد</a:t>
            </a: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 بعين الاعتبار ( القيمة الاجمالية </a:t>
            </a:r>
            <a:r>
              <a:rPr lang="ar-EG" sz="2400" dirty="0" err="1">
                <a:solidFill>
                  <a:prstClr val="black"/>
                </a:solidFill>
                <a:latin typeface="Calibri" panose="020F0502020204030204" pitchFamily="34" charset="0"/>
                <a:ea typeface="Calibri" panose="020F0502020204030204" pitchFamily="34" charset="0"/>
                <a:cs typeface="Simplified Arabic" panose="02020603050405020304" pitchFamily="18" charset="-78"/>
              </a:rPr>
              <a:t>لاتعاب</a:t>
            </a: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 اعمال المراجعة والاعمال الأخرى بخلاف المراجعة كنسبة من </a:t>
            </a:r>
            <a:r>
              <a:rPr lang="ar-EG" sz="2400" dirty="0" err="1">
                <a:solidFill>
                  <a:prstClr val="black"/>
                </a:solidFill>
                <a:latin typeface="Calibri" panose="020F0502020204030204" pitchFamily="34" charset="0"/>
                <a:ea typeface="Calibri" panose="020F0502020204030204" pitchFamily="34" charset="0"/>
                <a:cs typeface="Simplified Arabic" panose="02020603050405020304" pitchFamily="18" charset="-78"/>
              </a:rPr>
              <a:t>اجمالى</a:t>
            </a:r>
            <a:r>
              <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rPr>
              <a:t> إيرادات مكتب المراجعة ).</a:t>
            </a:r>
          </a:p>
          <a:p>
            <a:pPr marL="990600" indent="-457200">
              <a:buFontTx/>
              <a:buChar char="-"/>
            </a:pPr>
            <a:endParaRPr lang="ar-EG" sz="2400" dirty="0">
              <a:solidFill>
                <a:prstClr val="black"/>
              </a:solidFill>
              <a:latin typeface="Calibri" panose="020F0502020204030204" pitchFamily="34" charset="0"/>
              <a:ea typeface="Calibri" panose="020F0502020204030204" pitchFamily="34" charset="0"/>
              <a:cs typeface="Simplified Arabic" panose="02020603050405020304" pitchFamily="18" charset="-78"/>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26</a:t>
            </a:fld>
            <a:endParaRPr lang="ar-EG" dirty="0">
              <a:solidFill>
                <a:prstClr val="black">
                  <a:tint val="75000"/>
                </a:prstClr>
              </a:solidFill>
            </a:endParaRPr>
          </a:p>
        </p:txBody>
      </p:sp>
      <p:pic>
        <p:nvPicPr>
          <p:cNvPr id="6"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717681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28678"/>
            <a:ext cx="8496944" cy="1143000"/>
          </a:xfrm>
          <a:noFill/>
          <a:ln>
            <a:noFill/>
          </a:ln>
        </p:spPr>
        <p:txBody>
          <a:bodyPr anchor="ctr">
            <a:normAutofit/>
          </a:bodyPr>
          <a:lstStyle/>
          <a:p>
            <a:r>
              <a:rPr lang="ar-EG" b="1" dirty="0">
                <a:solidFill>
                  <a:schemeClr val="accent2"/>
                </a:solidFill>
              </a:rPr>
              <a:t>الاطار العام </a:t>
            </a:r>
            <a:r>
              <a:rPr lang="ar-EG" b="1" dirty="0" err="1">
                <a:solidFill>
                  <a:schemeClr val="accent2"/>
                </a:solidFill>
              </a:rPr>
              <a:t>لحوكمة</a:t>
            </a:r>
            <a:r>
              <a:rPr lang="ar-EG" b="1" dirty="0">
                <a:solidFill>
                  <a:schemeClr val="accent2"/>
                </a:solidFill>
              </a:rPr>
              <a:t> الشركات</a:t>
            </a:r>
          </a:p>
        </p:txBody>
      </p:sp>
      <p:sp>
        <p:nvSpPr>
          <p:cNvPr id="3" name="Content Placeholder 2"/>
          <p:cNvSpPr>
            <a:spLocks noGrp="1"/>
          </p:cNvSpPr>
          <p:nvPr>
            <p:ph idx="1"/>
          </p:nvPr>
        </p:nvSpPr>
        <p:spPr>
          <a:xfrm>
            <a:off x="323528" y="2559774"/>
            <a:ext cx="8496944" cy="3583870"/>
          </a:xfrm>
        </p:spPr>
        <p:txBody>
          <a:bodyPr>
            <a:normAutofit/>
          </a:bodyPr>
          <a:lstStyle/>
          <a:p>
            <a:pPr algn="just"/>
            <a:r>
              <a:rPr lang="ar-EG" sz="2400" dirty="0"/>
              <a:t>لمحة تاريخية عن </a:t>
            </a:r>
            <a:r>
              <a:rPr lang="ar-EG" sz="2400" dirty="0" err="1"/>
              <a:t>حوكمة</a:t>
            </a:r>
            <a:r>
              <a:rPr lang="ar-EG" sz="2400" dirty="0"/>
              <a:t> الشركات</a:t>
            </a:r>
            <a:r>
              <a:rPr lang="en-US" sz="2400" dirty="0"/>
              <a:t> </a:t>
            </a:r>
            <a:r>
              <a:rPr lang="ar-EG" sz="2400" dirty="0"/>
              <a:t>وأسباب ظهورها</a:t>
            </a:r>
          </a:p>
          <a:p>
            <a:pPr algn="just"/>
            <a:r>
              <a:rPr lang="ar-EG" sz="2400" dirty="0"/>
              <a:t>مفهوم </a:t>
            </a:r>
            <a:r>
              <a:rPr lang="ar-EG" sz="2400" dirty="0" err="1"/>
              <a:t>الحوكمة</a:t>
            </a:r>
            <a:endParaRPr lang="ar-EG" sz="2400" dirty="0"/>
          </a:p>
          <a:p>
            <a:pPr algn="just"/>
            <a:r>
              <a:rPr lang="ar-EG" sz="2400" dirty="0"/>
              <a:t>اطراف </a:t>
            </a:r>
            <a:r>
              <a:rPr lang="ar-EG" sz="2400" dirty="0" err="1"/>
              <a:t>الحوكمة</a:t>
            </a:r>
            <a:endParaRPr lang="ar-EG" sz="2400" dirty="0"/>
          </a:p>
          <a:p>
            <a:pPr algn="just"/>
            <a:r>
              <a:rPr lang="ar-EG" sz="2400" dirty="0"/>
              <a:t>مبادئ </a:t>
            </a:r>
            <a:r>
              <a:rPr lang="ar-EG" sz="2400" dirty="0" err="1"/>
              <a:t>الحوكمة</a:t>
            </a:r>
            <a:endParaRPr lang="ar-EG" sz="2400" dirty="0"/>
          </a:p>
          <a:p>
            <a:pPr algn="just"/>
            <a:r>
              <a:rPr lang="ar-EG" sz="2400" dirty="0"/>
              <a:t>أهمية </a:t>
            </a:r>
            <a:r>
              <a:rPr lang="ar-EG" sz="2400" dirty="0" err="1"/>
              <a:t>الحوكمة</a:t>
            </a:r>
            <a:endParaRPr lang="ar-EG" sz="2400" dirty="0"/>
          </a:p>
          <a:p>
            <a:pPr algn="just"/>
            <a:r>
              <a:rPr lang="ar-EG" sz="2400" dirty="0"/>
              <a:t>القواعد المحلية والإقليمية </a:t>
            </a:r>
            <a:r>
              <a:rPr lang="ar-EG" sz="2400" dirty="0" err="1"/>
              <a:t>للحوكمة</a:t>
            </a:r>
            <a:endParaRPr lang="en-US" sz="2400" dirty="0"/>
          </a:p>
          <a:p>
            <a:pPr marL="0" indent="0" algn="just">
              <a:buNone/>
            </a:pPr>
            <a:endParaRPr lang="ar-EG" sz="24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pPr/>
              <a:t>3</a:t>
            </a:fld>
            <a:endParaRPr lang="ar-EG" dirty="0"/>
          </a:p>
        </p:txBody>
      </p:sp>
      <p:cxnSp>
        <p:nvCxnSpPr>
          <p:cNvPr id="13" name="Straight Connector 12"/>
          <p:cNvCxnSpPr/>
          <p:nvPr/>
        </p:nvCxnSpPr>
        <p:spPr>
          <a:xfrm>
            <a:off x="323528" y="2000240"/>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78504"/>
            <a:ext cx="8496944" cy="607445"/>
          </a:xfrm>
          <a:noFill/>
          <a:ln>
            <a:noFill/>
          </a:ln>
        </p:spPr>
        <p:txBody>
          <a:bodyPr anchor="ctr">
            <a:noAutofit/>
          </a:bodyPr>
          <a:lstStyle/>
          <a:p>
            <a:r>
              <a:rPr lang="ar-EG" sz="3600" b="1" dirty="0">
                <a:solidFill>
                  <a:schemeClr val="accent2"/>
                </a:solidFill>
              </a:rPr>
              <a:t>لمحة تاريخية عن </a:t>
            </a:r>
            <a:r>
              <a:rPr lang="ar-EG" sz="3600" b="1" dirty="0" err="1">
                <a:solidFill>
                  <a:schemeClr val="accent2"/>
                </a:solidFill>
              </a:rPr>
              <a:t>حوكمة</a:t>
            </a:r>
            <a:r>
              <a:rPr lang="ar-EG" sz="3600" b="1" dirty="0">
                <a:solidFill>
                  <a:schemeClr val="accent2"/>
                </a:solidFill>
              </a:rPr>
              <a:t> الشركات وأسباب ظهورها</a:t>
            </a:r>
          </a:p>
        </p:txBody>
      </p:sp>
      <p:sp>
        <p:nvSpPr>
          <p:cNvPr id="3" name="Content Placeholder 2"/>
          <p:cNvSpPr>
            <a:spLocks noGrp="1"/>
          </p:cNvSpPr>
          <p:nvPr>
            <p:ph idx="1"/>
          </p:nvPr>
        </p:nvSpPr>
        <p:spPr>
          <a:xfrm>
            <a:off x="323528" y="2178644"/>
            <a:ext cx="8496944" cy="4536504"/>
          </a:xfrm>
        </p:spPr>
        <p:txBody>
          <a:bodyPr>
            <a:normAutofit/>
          </a:bodyPr>
          <a:lstStyle/>
          <a:p>
            <a:pPr marL="0" indent="0" algn="ctr">
              <a:buNone/>
            </a:pPr>
            <a:r>
              <a:rPr lang="ar-EG" sz="3600" dirty="0"/>
              <a:t>أسباب ظهور </a:t>
            </a:r>
            <a:r>
              <a:rPr lang="ar-EG" sz="3600" dirty="0" err="1"/>
              <a:t>الحوكمة</a:t>
            </a:r>
            <a:endParaRPr lang="ar-EG" sz="3600" dirty="0"/>
          </a:p>
          <a:p>
            <a:pPr marL="0" indent="0" algn="ctr">
              <a:buNone/>
            </a:pPr>
            <a:r>
              <a:rPr lang="ar-EG" sz="2400" b="1" dirty="0"/>
              <a:t>تقرير سير ادريان </a:t>
            </a:r>
            <a:r>
              <a:rPr lang="ar-EG" sz="2400" b="1" dirty="0" err="1"/>
              <a:t>كادبورى</a:t>
            </a:r>
            <a:r>
              <a:rPr lang="ar-EG" sz="2400" b="1" dirty="0"/>
              <a:t> -1992</a:t>
            </a:r>
          </a:p>
          <a:p>
            <a:pPr marL="0" indent="0" algn="ctr">
              <a:buNone/>
            </a:pPr>
            <a:r>
              <a:rPr lang="ar-EG" sz="2400" dirty="0"/>
              <a:t>(قواعد </a:t>
            </a:r>
            <a:r>
              <a:rPr lang="ar-EG" sz="2400" dirty="0" err="1"/>
              <a:t>حوكمة</a:t>
            </a:r>
            <a:r>
              <a:rPr lang="ar-EG" sz="2400" dirty="0"/>
              <a:t> الشركات في المملكة المتحدة 1992)</a:t>
            </a:r>
          </a:p>
          <a:p>
            <a:pPr marL="0" indent="0" algn="ctr">
              <a:buNone/>
            </a:pPr>
            <a:endParaRPr lang="ar-EG" sz="500" dirty="0"/>
          </a:p>
          <a:p>
            <a:pPr marL="0" indent="0" algn="ctr">
              <a:buNone/>
            </a:pPr>
            <a:r>
              <a:rPr lang="ar-EG" sz="2400" b="1" dirty="0"/>
              <a:t>انهيار أسواق شرق اسيا – 1997</a:t>
            </a:r>
          </a:p>
          <a:p>
            <a:pPr marL="0" indent="0" algn="ctr">
              <a:buNone/>
            </a:pPr>
            <a:r>
              <a:rPr lang="ar-EG" sz="2400" dirty="0"/>
              <a:t>(مبادئ منظمة التعاون </a:t>
            </a:r>
            <a:r>
              <a:rPr lang="ar-EG" sz="2400" dirty="0" err="1"/>
              <a:t>الاقتصادى</a:t>
            </a:r>
            <a:r>
              <a:rPr lang="ar-EG" sz="2400" dirty="0"/>
              <a:t> </a:t>
            </a:r>
            <a:r>
              <a:rPr lang="en-US" sz="2400" dirty="0"/>
              <a:t>OECD</a:t>
            </a:r>
            <a:r>
              <a:rPr lang="ar-EG" sz="2400" dirty="0"/>
              <a:t> 1999)</a:t>
            </a:r>
          </a:p>
          <a:p>
            <a:pPr marL="0" indent="0" algn="ctr">
              <a:buNone/>
            </a:pPr>
            <a:endParaRPr lang="ar-EG" sz="500" dirty="0"/>
          </a:p>
          <a:p>
            <a:pPr marL="0" indent="0" algn="ctr">
              <a:buNone/>
            </a:pPr>
            <a:r>
              <a:rPr lang="ar-EG" sz="2400" b="1" dirty="0"/>
              <a:t>انهيار عدد من الشركات الامريكية : انرون ، وورلد كوم ، </a:t>
            </a:r>
            <a:r>
              <a:rPr lang="ar-EG" sz="2400" b="1" dirty="0" err="1"/>
              <a:t>تايكون</a:t>
            </a:r>
            <a:endParaRPr lang="ar-EG" sz="2400" b="1" dirty="0"/>
          </a:p>
          <a:p>
            <a:pPr marL="0" indent="0" algn="ctr">
              <a:buNone/>
            </a:pPr>
            <a:r>
              <a:rPr lang="ar-EG" sz="2400" dirty="0"/>
              <a:t>( قانون </a:t>
            </a:r>
            <a:r>
              <a:rPr lang="ar-EG" sz="2400" dirty="0" err="1"/>
              <a:t>ساربنز</a:t>
            </a:r>
            <a:r>
              <a:rPr lang="ar-EG" sz="2400" dirty="0"/>
              <a:t> </a:t>
            </a:r>
            <a:r>
              <a:rPr lang="ar-EG" sz="2400" dirty="0" err="1"/>
              <a:t>اوكسلى</a:t>
            </a:r>
            <a:r>
              <a:rPr lang="ar-EG" sz="2400" dirty="0"/>
              <a:t> في الولايات المتحدة الامريكية 2002 )</a:t>
            </a:r>
            <a:r>
              <a:rPr lang="ar-EG" sz="3600" dirty="0"/>
              <a:t> </a:t>
            </a:r>
          </a:p>
          <a:p>
            <a:pPr algn="ctr"/>
            <a:endParaRPr lang="ar-EG" sz="3600" dirty="0"/>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pPr/>
              <a:t>4</a:t>
            </a:fld>
            <a:endParaRPr lang="ar-EG" dirty="0"/>
          </a:p>
        </p:txBody>
      </p:sp>
      <p:cxnSp>
        <p:nvCxnSpPr>
          <p:cNvPr id="13" name="Straight Connector 12"/>
          <p:cNvCxnSpPr/>
          <p:nvPr/>
        </p:nvCxnSpPr>
        <p:spPr>
          <a:xfrm>
            <a:off x="323528" y="2276872"/>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صورة 8" descr="C:\Users\aya\Downloads\LOGOEN-EMAIL.jpg"/>
          <p:cNvPicPr>
            <a:picLocks noChangeAspect="1" noChangeArrowheads="1"/>
          </p:cNvPicPr>
          <p:nvPr/>
        </p:nvPicPr>
        <p:blipFill>
          <a:blip r:embed="rId3"/>
          <a:srcRect/>
          <a:stretch>
            <a:fillRect/>
          </a:stretch>
        </p:blipFill>
        <p:spPr bwMode="auto">
          <a:xfrm>
            <a:off x="357158" y="-24"/>
            <a:ext cx="2143125" cy="928688"/>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57240"/>
            <a:ext cx="8496944" cy="1143000"/>
          </a:xfrm>
          <a:noFill/>
          <a:ln>
            <a:noFill/>
          </a:ln>
        </p:spPr>
        <p:txBody>
          <a:bodyPr anchor="ctr">
            <a:normAutofit/>
          </a:bodyPr>
          <a:lstStyle/>
          <a:p>
            <a:r>
              <a:rPr lang="ar-EG" sz="3600" b="1" dirty="0">
                <a:solidFill>
                  <a:srgbClr val="C0504D"/>
                </a:solidFill>
              </a:rPr>
              <a:t>ما هو المقصود </a:t>
            </a:r>
            <a:r>
              <a:rPr lang="ar-EG" sz="3600" b="1" dirty="0" err="1">
                <a:solidFill>
                  <a:srgbClr val="C0504D"/>
                </a:solidFill>
              </a:rPr>
              <a:t>بالحوكمة</a:t>
            </a:r>
            <a:endParaRPr lang="ar-EG" sz="3600" b="1" dirty="0">
              <a:solidFill>
                <a:schemeClr val="accent2"/>
              </a:solidFill>
            </a:endParaRPr>
          </a:p>
        </p:txBody>
      </p:sp>
      <p:sp>
        <p:nvSpPr>
          <p:cNvPr id="3" name="Content Placeholder 2"/>
          <p:cNvSpPr>
            <a:spLocks noGrp="1"/>
          </p:cNvSpPr>
          <p:nvPr>
            <p:ph idx="1"/>
          </p:nvPr>
        </p:nvSpPr>
        <p:spPr>
          <a:xfrm>
            <a:off x="323528" y="2107206"/>
            <a:ext cx="8496944" cy="4536504"/>
          </a:xfrm>
        </p:spPr>
        <p:txBody>
          <a:bodyPr>
            <a:normAutofit/>
          </a:bodyPr>
          <a:lstStyle/>
          <a:p>
            <a:pPr marL="0" indent="0" algn="ctr">
              <a:buNone/>
            </a:pPr>
            <a:r>
              <a:rPr lang="ar-EG" sz="2400" b="1" dirty="0"/>
              <a:t>يقصد بمفهوم </a:t>
            </a:r>
            <a:r>
              <a:rPr lang="ar-EG" sz="2400" b="1" dirty="0" err="1"/>
              <a:t>الحوكمة</a:t>
            </a:r>
            <a:r>
              <a:rPr lang="ar-EG" sz="2400" b="1" dirty="0"/>
              <a:t> أنه :</a:t>
            </a:r>
          </a:p>
          <a:p>
            <a:pPr marL="0" indent="0" algn="just">
              <a:buNone/>
            </a:pPr>
            <a:r>
              <a:rPr lang="ar-EG" sz="2400" b="1" dirty="0"/>
              <a:t> « مجموعة من الأسس المبادئ والنظم التي تحكم العلاقة بين</a:t>
            </a:r>
          </a:p>
          <a:p>
            <a:pPr marL="0" indent="0" algn="ctr">
              <a:buNone/>
            </a:pPr>
            <a:r>
              <a:rPr lang="ar-EG" sz="2400" b="1" u="sng" dirty="0">
                <a:solidFill>
                  <a:srgbClr val="FF0000"/>
                </a:solidFill>
              </a:rPr>
              <a:t>مجلس الإدارة</a:t>
            </a:r>
          </a:p>
          <a:p>
            <a:pPr marL="0" indent="0" algn="ctr">
              <a:buNone/>
            </a:pPr>
            <a:endParaRPr lang="ar-EG" sz="2400" b="1" u="sng" dirty="0"/>
          </a:p>
          <a:p>
            <a:pPr marL="0" indent="0" algn="ctr">
              <a:buNone/>
            </a:pPr>
            <a:r>
              <a:rPr lang="ar-EG" sz="2400" b="1" dirty="0"/>
              <a:t>من ناحية وبين</a:t>
            </a:r>
          </a:p>
          <a:p>
            <a:pPr marL="0" indent="0" algn="ctr">
              <a:buNone/>
            </a:pPr>
            <a:endParaRPr lang="ar-EG" sz="2400" b="1" u="sng" dirty="0">
              <a:solidFill>
                <a:srgbClr val="FF0000"/>
              </a:solidFill>
            </a:endParaRPr>
          </a:p>
          <a:p>
            <a:pPr marL="0" indent="0" algn="ctr">
              <a:buNone/>
            </a:pPr>
            <a:r>
              <a:rPr lang="ar-EG" sz="2400" b="1" u="sng" dirty="0">
                <a:solidFill>
                  <a:srgbClr val="FF0000"/>
                </a:solidFill>
              </a:rPr>
              <a:t>حملة الأسهم   و  الأطراف الأخرى</a:t>
            </a:r>
          </a:p>
          <a:p>
            <a:pPr marL="0" indent="0" algn="ctr">
              <a:buNone/>
            </a:pPr>
            <a:endParaRPr lang="ar-EG" sz="2400" b="1" u="sng" dirty="0">
              <a:solidFill>
                <a:srgbClr val="FF0000"/>
              </a:solidFill>
            </a:endParaRPr>
          </a:p>
          <a:p>
            <a:pPr marL="0" indent="0" algn="ctr">
              <a:buNone/>
            </a:pPr>
            <a:r>
              <a:rPr lang="ar-EG" sz="2400" b="1" dirty="0"/>
              <a:t>المتعاملة مع الشركة من ناحية أخرى «</a:t>
            </a:r>
          </a:p>
          <a:p>
            <a:pPr marL="0" indent="0" algn="ctr">
              <a:buNone/>
            </a:pPr>
            <a:endParaRPr lang="ar-EG" sz="2400" u="sng" dirty="0">
              <a:solidFill>
                <a:srgbClr val="FF0000"/>
              </a:solidFill>
            </a:endParaRPr>
          </a:p>
          <a:p>
            <a:pPr marL="0" lvl="1" indent="0" algn="just">
              <a:buNone/>
            </a:pPr>
            <a:endParaRPr lang="ar-EG" sz="2400" b="1" u="sng" dirty="0">
              <a:solidFill>
                <a:schemeClr val="tx2"/>
              </a:solidFill>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pPr/>
              <a:t>5</a:t>
            </a:fld>
            <a:endParaRPr lang="ar-EG" dirty="0"/>
          </a:p>
        </p:txBody>
      </p:sp>
      <p:cxnSp>
        <p:nvCxnSpPr>
          <p:cNvPr id="13" name="Straight Connector 12"/>
          <p:cNvCxnSpPr/>
          <p:nvPr/>
        </p:nvCxnSpPr>
        <p:spPr>
          <a:xfrm>
            <a:off x="323528" y="1928802"/>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صورة 8" descr="C:\Users\aya\Downloads\LOGOEN-EMAIL.jpg"/>
          <p:cNvPicPr>
            <a:picLocks noChangeAspect="1" noChangeArrowheads="1"/>
          </p:cNvPicPr>
          <p:nvPr/>
        </p:nvPicPr>
        <p:blipFill>
          <a:blip r:embed="rId3"/>
          <a:srcRect/>
          <a:stretch>
            <a:fillRect/>
          </a:stretch>
        </p:blipFill>
        <p:spPr bwMode="auto">
          <a:xfrm>
            <a:off x="357158" y="71414"/>
            <a:ext cx="2143125" cy="928688"/>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57295"/>
            <a:ext cx="8741037" cy="4921263"/>
          </a:xfrm>
        </p:spPr>
        <p:txBody>
          <a:bodyPr>
            <a:noAutofit/>
          </a:bodyPr>
          <a:lstStyle/>
          <a:p>
            <a:pPr marL="0" indent="0" algn="ctr">
              <a:spcAft>
                <a:spcPts val="1000"/>
              </a:spcAft>
              <a:buNone/>
            </a:pPr>
            <a:r>
              <a:rPr lang="ar-EG" sz="3600" b="1" dirty="0">
                <a:solidFill>
                  <a:schemeClr val="accent2"/>
                </a:solidFill>
                <a:latin typeface="+mj-lt"/>
                <a:ea typeface="+mj-ea"/>
                <a:cs typeface="+mj-cs"/>
              </a:rPr>
              <a:t>أطراف </a:t>
            </a:r>
            <a:r>
              <a:rPr lang="ar-EG" sz="3600" b="1" dirty="0" err="1">
                <a:solidFill>
                  <a:schemeClr val="accent2"/>
                </a:solidFill>
                <a:latin typeface="+mj-lt"/>
                <a:ea typeface="+mj-ea"/>
                <a:cs typeface="+mj-cs"/>
              </a:rPr>
              <a:t>الحوكمة</a:t>
            </a:r>
            <a:r>
              <a:rPr lang="ar-EG" sz="3600" b="1" dirty="0">
                <a:solidFill>
                  <a:schemeClr val="accent2"/>
                </a:solidFill>
                <a:latin typeface="+mj-lt"/>
                <a:ea typeface="+mj-ea"/>
                <a:cs typeface="+mj-cs"/>
              </a:rPr>
              <a:t> </a:t>
            </a:r>
          </a:p>
          <a:p>
            <a:pPr marL="0" indent="0" algn="just">
              <a:spcAft>
                <a:spcPts val="1000"/>
              </a:spcAft>
              <a:buNone/>
            </a:pPr>
            <a:endParaRPr lang="ar-EG" sz="2400" b="1" u="sng" dirty="0">
              <a:solidFill>
                <a:srgbClr val="C00000"/>
              </a:solidFill>
              <a:latin typeface="Calibri" panose="020F0502020204030204" pitchFamily="34" charset="0"/>
              <a:cs typeface="Simplified Arabic" panose="02020603050405020304" pitchFamily="18" charset="-78"/>
            </a:endParaRPr>
          </a:p>
          <a:p>
            <a:pPr marL="88900" indent="0" algn="just">
              <a:spcAft>
                <a:spcPts val="1000"/>
              </a:spcAft>
              <a:buNone/>
              <a:tabLst>
                <a:tab pos="538163" algn="l"/>
              </a:tabLst>
            </a:pPr>
            <a:endParaRPr lang="ar-EG" sz="2000" dirty="0">
              <a:latin typeface="Calibri" panose="020F0502020204030204" pitchFamily="34" charset="0"/>
              <a:cs typeface="Simplified Arabic" panose="02020603050405020304" pitchFamily="18" charset="-78"/>
            </a:endParaRPr>
          </a:p>
          <a:p>
            <a:pPr marL="1162050" indent="271463" algn="just">
              <a:spcAft>
                <a:spcPts val="1000"/>
              </a:spcAft>
              <a:tabLst>
                <a:tab pos="538163" algn="l"/>
              </a:tabLst>
            </a:pPr>
            <a:endParaRPr lang="ar-EG" sz="2000" dirty="0">
              <a:latin typeface="Calibri" panose="020F0502020204030204" pitchFamily="34" charset="0"/>
              <a:cs typeface="Simplified Arabic" panose="02020603050405020304" pitchFamily="18" charset="-78"/>
            </a:endParaRPr>
          </a:p>
          <a:p>
            <a:pPr marL="1162050" indent="271463" algn="just">
              <a:spcAft>
                <a:spcPts val="1000"/>
              </a:spcAft>
              <a:tabLst>
                <a:tab pos="538163" algn="l"/>
              </a:tabLst>
            </a:pPr>
            <a:endParaRPr lang="ar-EG" sz="2000" dirty="0">
              <a:latin typeface="Calibri" panose="020F0502020204030204" pitchFamily="34" charset="0"/>
              <a:cs typeface="Simplified Arabic" panose="02020603050405020304" pitchFamily="18" charset="-78"/>
            </a:endParaRPr>
          </a:p>
          <a:p>
            <a:pPr marL="87313" indent="0" algn="just">
              <a:spcAft>
                <a:spcPts val="1000"/>
              </a:spcAft>
              <a:buNone/>
              <a:tabLst>
                <a:tab pos="538163" algn="l"/>
              </a:tabLst>
            </a:pPr>
            <a:endParaRPr lang="ar-EG" sz="2000" dirty="0">
              <a:latin typeface="Calibri" panose="020F0502020204030204" pitchFamily="34" charset="0"/>
              <a:cs typeface="Simplified Arabic" panose="02020603050405020304" pitchFamily="18" charset="-78"/>
            </a:endParaRPr>
          </a:p>
          <a:p>
            <a:pPr marL="87313" indent="0" algn="just">
              <a:spcAft>
                <a:spcPts val="1000"/>
              </a:spcAft>
              <a:buNone/>
              <a:tabLst>
                <a:tab pos="538163" algn="l"/>
              </a:tabLst>
            </a:pPr>
            <a:endParaRPr lang="ar-EG" sz="2000" dirty="0">
              <a:latin typeface="Calibri" panose="020F0502020204030204" pitchFamily="34" charset="0"/>
              <a:cs typeface="Simplified Arabic" panose="02020603050405020304" pitchFamily="18" charset="-78"/>
            </a:endParaRPr>
          </a:p>
          <a:p>
            <a:pPr marL="87313" indent="0" algn="just">
              <a:spcAft>
                <a:spcPts val="1000"/>
              </a:spcAft>
              <a:buNone/>
              <a:tabLst>
                <a:tab pos="538163" algn="l"/>
              </a:tabLst>
            </a:pPr>
            <a:endParaRPr lang="ar-EG" sz="2000" dirty="0">
              <a:latin typeface="Calibri" panose="020F0502020204030204" pitchFamily="34" charset="0"/>
              <a:cs typeface="Simplified Arabic" panose="02020603050405020304" pitchFamily="18" charset="-78"/>
            </a:endParaRPr>
          </a:p>
          <a:p>
            <a:pPr marL="87313" indent="0" algn="just">
              <a:spcAft>
                <a:spcPts val="1000"/>
              </a:spcAft>
              <a:buNone/>
              <a:tabLst>
                <a:tab pos="538163" algn="l"/>
              </a:tabLst>
            </a:pPr>
            <a:endParaRPr lang="ar-EG" sz="2000" dirty="0">
              <a:latin typeface="Calibri" panose="020F0502020204030204" pitchFamily="34" charset="0"/>
              <a:cs typeface="Simplified Arabic" panose="02020603050405020304" pitchFamily="18" charset="-78"/>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6</a:t>
            </a:fld>
            <a:endParaRPr lang="ar-EG" dirty="0">
              <a:solidFill>
                <a:prstClr val="black">
                  <a:tint val="75000"/>
                </a:prstClr>
              </a:solidFill>
            </a:endParaRPr>
          </a:p>
        </p:txBody>
      </p:sp>
      <p:pic>
        <p:nvPicPr>
          <p:cNvPr id="6"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cxnSp>
        <p:nvCxnSpPr>
          <p:cNvPr id="7" name="Straight Connector 6"/>
          <p:cNvCxnSpPr/>
          <p:nvPr/>
        </p:nvCxnSpPr>
        <p:spPr>
          <a:xfrm>
            <a:off x="423605" y="2204864"/>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lowchart: Connector 1"/>
          <p:cNvSpPr/>
          <p:nvPr/>
        </p:nvSpPr>
        <p:spPr>
          <a:xfrm>
            <a:off x="3586249" y="2773810"/>
            <a:ext cx="2736304" cy="2088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مجلس الإدارة</a:t>
            </a:r>
          </a:p>
          <a:p>
            <a:pPr algn="ctr"/>
            <a:r>
              <a:rPr lang="en-US" dirty="0"/>
              <a:t>Board of director</a:t>
            </a:r>
          </a:p>
        </p:txBody>
      </p:sp>
      <p:sp>
        <p:nvSpPr>
          <p:cNvPr id="9" name="Flowchart: Connector 8"/>
          <p:cNvSpPr/>
          <p:nvPr/>
        </p:nvSpPr>
        <p:spPr>
          <a:xfrm>
            <a:off x="4824028" y="4289397"/>
            <a:ext cx="2628292" cy="2088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المساهمين</a:t>
            </a:r>
          </a:p>
          <a:p>
            <a:pPr algn="ctr"/>
            <a:r>
              <a:rPr lang="en-US" dirty="0"/>
              <a:t>Share - holders</a:t>
            </a:r>
          </a:p>
        </p:txBody>
      </p:sp>
      <p:sp>
        <p:nvSpPr>
          <p:cNvPr id="10" name="Flowchart: Connector 9"/>
          <p:cNvSpPr/>
          <p:nvPr/>
        </p:nvSpPr>
        <p:spPr>
          <a:xfrm>
            <a:off x="2528490" y="4383224"/>
            <a:ext cx="2664296" cy="2088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الأطراف الأخرى</a:t>
            </a:r>
          </a:p>
          <a:p>
            <a:pPr algn="ctr"/>
            <a:r>
              <a:rPr lang="en-US" dirty="0"/>
              <a:t>Stake - holders</a:t>
            </a:r>
          </a:p>
        </p:txBody>
      </p:sp>
    </p:spTree>
    <p:extLst>
      <p:ext uri="{BB962C8B-B14F-4D97-AF65-F5344CB8AC3E}">
        <p14:creationId xmlns:p14="http://schemas.microsoft.com/office/powerpoint/2010/main" val="399811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605" y="1052736"/>
            <a:ext cx="8496944" cy="5256584"/>
          </a:xfrm>
        </p:spPr>
        <p:txBody>
          <a:bodyPr>
            <a:noAutofit/>
          </a:bodyPr>
          <a:lstStyle/>
          <a:p>
            <a:pPr marL="0" indent="0" algn="ctr">
              <a:spcAft>
                <a:spcPts val="1000"/>
              </a:spcAft>
              <a:buNone/>
              <a:tabLst>
                <a:tab pos="538163" algn="l"/>
              </a:tabLst>
            </a:pPr>
            <a:r>
              <a:rPr lang="ar-EG" sz="3600" b="1" dirty="0">
                <a:solidFill>
                  <a:schemeClr val="accent2"/>
                </a:solidFill>
                <a:latin typeface="+mj-lt"/>
                <a:ea typeface="+mj-ea"/>
                <a:cs typeface="+mj-cs"/>
              </a:rPr>
              <a:t>مبادئ </a:t>
            </a:r>
            <a:r>
              <a:rPr lang="ar-EG" sz="3600" b="1" dirty="0" err="1">
                <a:solidFill>
                  <a:schemeClr val="accent2"/>
                </a:solidFill>
                <a:latin typeface="+mj-lt"/>
                <a:ea typeface="+mj-ea"/>
                <a:cs typeface="+mj-cs"/>
              </a:rPr>
              <a:t>الحوكمة</a:t>
            </a:r>
            <a:r>
              <a:rPr lang="ar-EG" sz="3600" b="1" dirty="0">
                <a:solidFill>
                  <a:schemeClr val="accent2"/>
                </a:solidFill>
                <a:latin typeface="+mj-lt"/>
                <a:ea typeface="+mj-ea"/>
                <a:cs typeface="+mj-cs"/>
              </a:rPr>
              <a:t> </a:t>
            </a:r>
          </a:p>
          <a:p>
            <a:pPr marL="87313" indent="0" algn="just">
              <a:spcAft>
                <a:spcPts val="1000"/>
              </a:spcAft>
              <a:buNone/>
              <a:tabLst>
                <a:tab pos="538163" algn="l"/>
              </a:tabLst>
            </a:pPr>
            <a:r>
              <a:rPr lang="ar-EG" sz="2400" dirty="0">
                <a:latin typeface="Calibri" panose="020F0502020204030204" pitchFamily="34" charset="0"/>
                <a:cs typeface="Simplified Arabic" panose="02020603050405020304" pitchFamily="18" charset="-78"/>
              </a:rPr>
              <a:t> </a:t>
            </a:r>
          </a:p>
          <a:p>
            <a:pPr marL="87313" indent="0" algn="ctr">
              <a:spcAft>
                <a:spcPts val="1000"/>
              </a:spcAft>
              <a:buNone/>
              <a:tabLst>
                <a:tab pos="538163" algn="l"/>
              </a:tabLst>
            </a:pPr>
            <a:r>
              <a:rPr lang="ar-EG" sz="2400" b="1" dirty="0">
                <a:solidFill>
                  <a:schemeClr val="accent6">
                    <a:lumMod val="75000"/>
                  </a:schemeClr>
                </a:solidFill>
                <a:latin typeface="Calibri" panose="020F0502020204030204" pitchFamily="34" charset="0"/>
                <a:cs typeface="Simplified Arabic" panose="02020603050405020304" pitchFamily="18" charset="-78"/>
              </a:rPr>
              <a:t>الاعمدة الأربعة الرئيسية </a:t>
            </a:r>
            <a:r>
              <a:rPr lang="ar-EG" sz="2400" b="1" dirty="0" err="1">
                <a:solidFill>
                  <a:schemeClr val="accent6">
                    <a:lumMod val="75000"/>
                  </a:schemeClr>
                </a:solidFill>
                <a:latin typeface="Calibri" panose="020F0502020204030204" pitchFamily="34" charset="0"/>
                <a:cs typeface="Simplified Arabic" panose="02020603050405020304" pitchFamily="18" charset="-78"/>
              </a:rPr>
              <a:t>لحوكمة</a:t>
            </a:r>
            <a:r>
              <a:rPr lang="ar-EG" sz="2400" b="1" dirty="0">
                <a:solidFill>
                  <a:schemeClr val="accent6">
                    <a:lumMod val="75000"/>
                  </a:schemeClr>
                </a:solidFill>
                <a:latin typeface="Calibri" panose="020F0502020204030204" pitchFamily="34" charset="0"/>
                <a:cs typeface="Simplified Arabic" panose="02020603050405020304" pitchFamily="18" charset="-78"/>
              </a:rPr>
              <a:t> الشركات </a:t>
            </a:r>
          </a:p>
          <a:p>
            <a:pPr marL="87313" indent="0" algn="just">
              <a:spcAft>
                <a:spcPts val="1000"/>
              </a:spcAft>
              <a:buNone/>
              <a:tabLst>
                <a:tab pos="538163" algn="l"/>
              </a:tabLst>
            </a:pPr>
            <a:r>
              <a:rPr lang="ar-EG" sz="2400" dirty="0">
                <a:solidFill>
                  <a:srgbClr val="FF0000"/>
                </a:solidFill>
                <a:latin typeface="Calibri" panose="020F0502020204030204" pitchFamily="34" charset="0"/>
                <a:cs typeface="Simplified Arabic" panose="02020603050405020304" pitchFamily="18" charset="-78"/>
              </a:rPr>
              <a:t>المحاسبة : </a:t>
            </a:r>
            <a:r>
              <a:rPr lang="ar-EG" sz="2400" dirty="0">
                <a:latin typeface="Calibri" panose="020F0502020204030204" pitchFamily="34" charset="0"/>
                <a:cs typeface="Simplified Arabic" panose="02020603050405020304" pitchFamily="18" charset="-78"/>
              </a:rPr>
              <a:t>تضمن </a:t>
            </a:r>
            <a:r>
              <a:rPr lang="ar-EG" sz="2400" dirty="0" err="1">
                <a:latin typeface="Calibri" panose="020F0502020204030204" pitchFamily="34" charset="0"/>
                <a:cs typeface="Simplified Arabic" panose="02020603050405020304" pitchFamily="18" charset="-78"/>
              </a:rPr>
              <a:t>مسؤلية</a:t>
            </a:r>
            <a:r>
              <a:rPr lang="ar-EG" sz="2400" dirty="0">
                <a:latin typeface="Calibri" panose="020F0502020204030204" pitchFamily="34" charset="0"/>
                <a:cs typeface="Simplified Arabic" panose="02020603050405020304" pitchFamily="18" charset="-78"/>
              </a:rPr>
              <a:t> الإدارة التنفيذية امام مجلس الإدارة وتضمن </a:t>
            </a:r>
            <a:r>
              <a:rPr lang="ar-EG" sz="2400" dirty="0" err="1">
                <a:latin typeface="Calibri" panose="020F0502020204030204" pitchFamily="34" charset="0"/>
                <a:cs typeface="Simplified Arabic" panose="02020603050405020304" pitchFamily="18" charset="-78"/>
              </a:rPr>
              <a:t>مسؤلية</a:t>
            </a:r>
            <a:r>
              <a:rPr lang="ar-EG" sz="2400" dirty="0">
                <a:latin typeface="Calibri" panose="020F0502020204030204" pitchFamily="34" charset="0"/>
                <a:cs typeface="Simplified Arabic" panose="02020603050405020304" pitchFamily="18" charset="-78"/>
              </a:rPr>
              <a:t> المجلس امام المساهمين .</a:t>
            </a:r>
          </a:p>
          <a:p>
            <a:pPr marL="87313" indent="0" algn="just">
              <a:spcAft>
                <a:spcPts val="1000"/>
              </a:spcAft>
              <a:buNone/>
              <a:tabLst>
                <a:tab pos="538163" algn="l"/>
              </a:tabLst>
            </a:pPr>
            <a:r>
              <a:rPr lang="ar-EG" sz="2400" dirty="0">
                <a:solidFill>
                  <a:srgbClr val="FF0000"/>
                </a:solidFill>
                <a:latin typeface="Calibri" panose="020F0502020204030204" pitchFamily="34" charset="0"/>
                <a:cs typeface="Simplified Arabic" panose="02020603050405020304" pitchFamily="18" charset="-78"/>
              </a:rPr>
              <a:t>الشفافية : </a:t>
            </a:r>
            <a:r>
              <a:rPr lang="ar-EG" sz="2400" dirty="0">
                <a:latin typeface="Calibri" panose="020F0502020204030204" pitchFamily="34" charset="0"/>
                <a:cs typeface="Simplified Arabic" panose="02020603050405020304" pitchFamily="18" charset="-78"/>
              </a:rPr>
              <a:t>تضمن القيام </a:t>
            </a:r>
            <a:r>
              <a:rPr lang="ar-EG" sz="2400" dirty="0" err="1">
                <a:latin typeface="Calibri" panose="020F0502020204030204" pitchFamily="34" charset="0"/>
                <a:cs typeface="Simplified Arabic" panose="02020603050405020304" pitchFamily="18" charset="-78"/>
              </a:rPr>
              <a:t>بالافصاح</a:t>
            </a:r>
            <a:r>
              <a:rPr lang="ar-EG" sz="2400" dirty="0">
                <a:latin typeface="Calibri" panose="020F0502020204030204" pitchFamily="34" charset="0"/>
                <a:cs typeface="Simplified Arabic" panose="02020603050405020304" pitchFamily="18" charset="-78"/>
              </a:rPr>
              <a:t> في موعده وبدقة سواء بيانات مالية او افصاح خاص </a:t>
            </a:r>
            <a:r>
              <a:rPr lang="ar-EG" sz="2400" dirty="0" err="1">
                <a:latin typeface="Calibri" panose="020F0502020204030204" pitchFamily="34" charset="0"/>
                <a:cs typeface="Simplified Arabic" panose="02020603050405020304" pitchFamily="18" charset="-78"/>
              </a:rPr>
              <a:t>بنواحى</a:t>
            </a:r>
            <a:r>
              <a:rPr lang="ar-EG" sz="2400" dirty="0">
                <a:latin typeface="Calibri" panose="020F0502020204030204" pitchFamily="34" charset="0"/>
                <a:cs typeface="Simplified Arabic" panose="02020603050405020304" pitchFamily="18" charset="-78"/>
              </a:rPr>
              <a:t> الأداء ، هيكل الملكية ، الهيكل </a:t>
            </a:r>
            <a:r>
              <a:rPr lang="ar-EG" sz="2400" dirty="0" err="1">
                <a:latin typeface="Calibri" panose="020F0502020204030204" pitchFamily="34" charset="0"/>
                <a:cs typeface="Simplified Arabic" panose="02020603050405020304" pitchFamily="18" charset="-78"/>
              </a:rPr>
              <a:t>الادارى</a:t>
            </a:r>
            <a:r>
              <a:rPr lang="ar-EG" sz="2400" dirty="0">
                <a:latin typeface="Calibri" panose="020F0502020204030204" pitchFamily="34" charset="0"/>
                <a:cs typeface="Simplified Arabic" panose="02020603050405020304" pitchFamily="18" charset="-78"/>
              </a:rPr>
              <a:t> ، </a:t>
            </a:r>
            <a:r>
              <a:rPr lang="ar-EG" sz="2400" dirty="0" err="1">
                <a:latin typeface="Calibri" panose="020F0502020204030204" pitchFamily="34" charset="0"/>
                <a:cs typeface="Simplified Arabic" panose="02020603050405020304" pitchFamily="18" charset="-78"/>
              </a:rPr>
              <a:t>الحوكمة</a:t>
            </a:r>
            <a:r>
              <a:rPr lang="ar-EG" sz="2400" dirty="0">
                <a:latin typeface="Calibri" panose="020F0502020204030204" pitchFamily="34" charset="0"/>
                <a:cs typeface="Simplified Arabic" panose="02020603050405020304" pitchFamily="18" charset="-78"/>
              </a:rPr>
              <a:t> .</a:t>
            </a:r>
          </a:p>
          <a:p>
            <a:pPr marL="87313" indent="0" algn="just">
              <a:spcAft>
                <a:spcPts val="1000"/>
              </a:spcAft>
              <a:buNone/>
              <a:tabLst>
                <a:tab pos="538163" algn="l"/>
              </a:tabLst>
            </a:pPr>
            <a:r>
              <a:rPr lang="ar-EG" sz="2400" dirty="0">
                <a:solidFill>
                  <a:srgbClr val="FF0000"/>
                </a:solidFill>
                <a:latin typeface="Calibri" panose="020F0502020204030204" pitchFamily="34" charset="0"/>
                <a:cs typeface="Simplified Arabic" panose="02020603050405020304" pitchFamily="18" charset="-78"/>
              </a:rPr>
              <a:t>العدالة : </a:t>
            </a:r>
            <a:r>
              <a:rPr lang="ar-EG" sz="2400" dirty="0">
                <a:latin typeface="Calibri" panose="020F0502020204030204" pitchFamily="34" charset="0"/>
                <a:cs typeface="Simplified Arabic" panose="02020603050405020304" pitchFamily="18" charset="-78"/>
              </a:rPr>
              <a:t>تحمى حقوق المساهمين بما فيهم </a:t>
            </a:r>
            <a:r>
              <a:rPr lang="ar-EG" sz="2400" dirty="0" err="1">
                <a:latin typeface="Calibri" panose="020F0502020204030204" pitchFamily="34" charset="0"/>
                <a:cs typeface="Simplified Arabic" panose="02020603050405020304" pitchFamily="18" charset="-78"/>
              </a:rPr>
              <a:t>مساهمى</a:t>
            </a:r>
            <a:r>
              <a:rPr lang="ar-EG" sz="2400" dirty="0">
                <a:latin typeface="Calibri" panose="020F0502020204030204" pitchFamily="34" charset="0"/>
                <a:cs typeface="Simplified Arabic" panose="02020603050405020304" pitchFamily="18" charset="-78"/>
              </a:rPr>
              <a:t> الأقلية</a:t>
            </a:r>
          </a:p>
          <a:p>
            <a:pPr marL="87313" indent="0" algn="just">
              <a:spcAft>
                <a:spcPts val="1000"/>
              </a:spcAft>
              <a:buNone/>
              <a:tabLst>
                <a:tab pos="538163" algn="l"/>
              </a:tabLst>
            </a:pPr>
            <a:r>
              <a:rPr lang="ar-EG" sz="2400" dirty="0">
                <a:solidFill>
                  <a:srgbClr val="FF0000"/>
                </a:solidFill>
                <a:latin typeface="Calibri" panose="020F0502020204030204" pitchFamily="34" charset="0"/>
                <a:cs typeface="Simplified Arabic" panose="02020603050405020304" pitchFamily="18" charset="-78"/>
              </a:rPr>
              <a:t>المسئولية : </a:t>
            </a:r>
            <a:r>
              <a:rPr lang="ar-EG" sz="2400" dirty="0">
                <a:latin typeface="Calibri" panose="020F0502020204030204" pitchFamily="34" charset="0"/>
                <a:cs typeface="Simplified Arabic" panose="02020603050405020304" pitchFamily="18" charset="-78"/>
              </a:rPr>
              <a:t>تقر بالحقوق القانونية للمساهمين</a:t>
            </a:r>
          </a:p>
          <a:p>
            <a:pPr marL="87313" indent="0" algn="just">
              <a:spcAft>
                <a:spcPts val="1000"/>
              </a:spcAft>
              <a:buNone/>
              <a:tabLst>
                <a:tab pos="538163" algn="l"/>
              </a:tabLst>
            </a:pPr>
            <a:endParaRPr lang="ar-EG" sz="2400" dirty="0">
              <a:latin typeface="Calibri" panose="020F0502020204030204" pitchFamily="34" charset="0"/>
              <a:cs typeface="Simplified Arabic" panose="02020603050405020304" pitchFamily="18" charset="-78"/>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7</a:t>
            </a:fld>
            <a:endParaRPr lang="ar-EG" dirty="0">
              <a:solidFill>
                <a:prstClr val="black">
                  <a:tint val="75000"/>
                </a:prstClr>
              </a:solidFill>
            </a:endParaRPr>
          </a:p>
        </p:txBody>
      </p:sp>
      <p:pic>
        <p:nvPicPr>
          <p:cNvPr id="6" name="صورة 8" descr="C:\Users\aya\Downloads\LOGOEN-EMAIL.jpg"/>
          <p:cNvPicPr>
            <a:picLocks noChangeAspect="1" noChangeArrowheads="1"/>
          </p:cNvPicPr>
          <p:nvPr/>
        </p:nvPicPr>
        <p:blipFill>
          <a:blip r:embed="rId3"/>
          <a:srcRect/>
          <a:stretch>
            <a:fillRect/>
          </a:stretch>
        </p:blipFill>
        <p:spPr bwMode="auto">
          <a:xfrm>
            <a:off x="357158" y="-24"/>
            <a:ext cx="2143125" cy="928688"/>
          </a:xfrm>
          <a:prstGeom prst="rect">
            <a:avLst/>
          </a:prstGeom>
          <a:noFill/>
          <a:ln w="9525">
            <a:noFill/>
            <a:miter lim="800000"/>
            <a:headEnd/>
            <a:tailEnd/>
          </a:ln>
        </p:spPr>
      </p:pic>
      <p:cxnSp>
        <p:nvCxnSpPr>
          <p:cNvPr id="7" name="Straight Connector 6"/>
          <p:cNvCxnSpPr/>
          <p:nvPr/>
        </p:nvCxnSpPr>
        <p:spPr>
          <a:xfrm>
            <a:off x="423605" y="1916832"/>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142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753898" cy="5112568"/>
          </a:xfrm>
        </p:spPr>
        <p:txBody>
          <a:bodyPr>
            <a:noAutofit/>
          </a:bodyPr>
          <a:lstStyle/>
          <a:p>
            <a:pPr marL="0" lvl="0" indent="0" algn="ctr">
              <a:spcAft>
                <a:spcPts val="1000"/>
              </a:spcAft>
              <a:buNone/>
              <a:tabLst>
                <a:tab pos="538163" algn="l"/>
              </a:tabLst>
            </a:pPr>
            <a:r>
              <a:rPr lang="ar-EG" sz="3600" b="1" dirty="0">
                <a:solidFill>
                  <a:schemeClr val="accent2"/>
                </a:solidFill>
                <a:latin typeface="+mj-lt"/>
                <a:ea typeface="+mj-ea"/>
                <a:cs typeface="+mj-cs"/>
              </a:rPr>
              <a:t>أهمية </a:t>
            </a:r>
            <a:r>
              <a:rPr lang="ar-EG" sz="3600" b="1" dirty="0" err="1">
                <a:solidFill>
                  <a:schemeClr val="accent2"/>
                </a:solidFill>
                <a:latin typeface="+mj-lt"/>
                <a:ea typeface="+mj-ea"/>
                <a:cs typeface="+mj-cs"/>
              </a:rPr>
              <a:t>الحوكمة</a:t>
            </a:r>
            <a:r>
              <a:rPr lang="ar-EG" sz="3600" b="1" dirty="0">
                <a:solidFill>
                  <a:schemeClr val="accent2"/>
                </a:solidFill>
                <a:latin typeface="+mj-lt"/>
                <a:ea typeface="+mj-ea"/>
                <a:cs typeface="+mj-cs"/>
              </a:rPr>
              <a:t>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حماية التوازن ما بين المساهمين والقائمين على إدارة الشركة وأصحاب المصالح الأخرى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زيادة ثقة المتعاملين مع الشركة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حماية حقوق الأقلية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تدنية المخاطر التي يمكن ان تتعرض لها الشركة وتخفيضها الى ادنى مستوى يمكن قبوله نسبيا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وضع النظم الرقابية التي من شأنها الحد من الغش والتلاعب والاختلاس .</a:t>
            </a:r>
          </a:p>
          <a:p>
            <a:pPr marL="523875" lvl="0" algn="just">
              <a:spcAft>
                <a:spcPts val="1000"/>
              </a:spcAft>
              <a:tabLst>
                <a:tab pos="180975" algn="l"/>
              </a:tabLst>
            </a:pPr>
            <a:r>
              <a:rPr lang="ar-EG" sz="2400" dirty="0">
                <a:solidFill>
                  <a:prstClr val="black"/>
                </a:solidFill>
                <a:latin typeface="Calibri" panose="020F0502020204030204" pitchFamily="34" charset="0"/>
                <a:cs typeface="Simplified Arabic" panose="02020603050405020304" pitchFamily="18" charset="-78"/>
              </a:rPr>
              <a:t>منع تعارض المصالح .</a:t>
            </a:r>
          </a:p>
          <a:p>
            <a:pPr marL="180975" lvl="0" indent="0" algn="just">
              <a:spcAft>
                <a:spcPts val="1000"/>
              </a:spcAft>
              <a:buNone/>
              <a:tabLst>
                <a:tab pos="180975" algn="l"/>
              </a:tabLst>
            </a:pPr>
            <a:endParaRPr lang="ar-EG" sz="2400" dirty="0">
              <a:solidFill>
                <a:prstClr val="black"/>
              </a:solidFill>
              <a:latin typeface="Calibri" panose="020F0502020204030204" pitchFamily="34" charset="0"/>
              <a:cs typeface="Simplified Arabic" panose="02020603050405020304" pitchFamily="18" charset="-78"/>
            </a:endParaRPr>
          </a:p>
        </p:txBody>
      </p:sp>
      <p:sp>
        <p:nvSpPr>
          <p:cNvPr id="8" name="Slide Number Placeholder 7"/>
          <p:cNvSpPr>
            <a:spLocks noGrp="1"/>
          </p:cNvSpPr>
          <p:nvPr>
            <p:ph type="sldNum" sz="quarter" idx="12"/>
          </p:nvPr>
        </p:nvSpPr>
        <p:spPr>
          <a:xfrm>
            <a:off x="179512" y="6492875"/>
            <a:ext cx="2133600" cy="365125"/>
          </a:xfrm>
        </p:spPr>
        <p:txBody>
          <a:bodyPr/>
          <a:lstStyle/>
          <a:p>
            <a:fld id="{4DA8E781-9E0A-4F44-B091-677E5B3837CB}" type="slidenum">
              <a:rPr lang="ar-EG" smtClean="0">
                <a:solidFill>
                  <a:prstClr val="black">
                    <a:tint val="75000"/>
                  </a:prstClr>
                </a:solidFill>
              </a:rPr>
              <a:pPr/>
              <a:t>8</a:t>
            </a:fld>
            <a:endParaRPr lang="ar-EG" dirty="0">
              <a:solidFill>
                <a:prstClr val="black">
                  <a:tint val="75000"/>
                </a:prstClr>
              </a:solidFill>
            </a:endParaRPr>
          </a:p>
        </p:txBody>
      </p:sp>
      <p:pic>
        <p:nvPicPr>
          <p:cNvPr id="7" name="صورة 8" descr="C:\Users\aya\Downloads\LOGOEN-EMAIL.jpg"/>
          <p:cNvPicPr>
            <a:picLocks noChangeAspect="1" noChangeArrowheads="1"/>
          </p:cNvPicPr>
          <p:nvPr/>
        </p:nvPicPr>
        <p:blipFill>
          <a:blip r:embed="rId3"/>
          <a:srcRect/>
          <a:stretch>
            <a:fillRect/>
          </a:stretch>
        </p:blipFill>
        <p:spPr bwMode="auto">
          <a:xfrm>
            <a:off x="357158" y="214290"/>
            <a:ext cx="2143125" cy="928688"/>
          </a:xfrm>
          <a:prstGeom prst="rect">
            <a:avLst/>
          </a:prstGeom>
          <a:noFill/>
          <a:ln w="9525">
            <a:noFill/>
            <a:miter lim="800000"/>
            <a:headEnd/>
            <a:tailEnd/>
          </a:ln>
        </p:spPr>
      </p:pic>
      <p:cxnSp>
        <p:nvCxnSpPr>
          <p:cNvPr id="9" name="Straight Connector 8"/>
          <p:cNvCxnSpPr/>
          <p:nvPr/>
        </p:nvCxnSpPr>
        <p:spPr>
          <a:xfrm>
            <a:off x="423605" y="1916832"/>
            <a:ext cx="8496944"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228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just">
              <a:spcBef>
                <a:spcPct val="20000"/>
              </a:spcBef>
              <a:spcAft>
                <a:spcPts val="1000"/>
              </a:spcAft>
            </a:pPr>
            <a:r>
              <a:rPr lang="ar-EG" sz="2400" b="1" u="sng" dirty="0">
                <a:latin typeface="Calibri" panose="020F0502020204030204" pitchFamily="34" charset="0"/>
                <a:ea typeface="+mn-ea"/>
                <a:cs typeface="Simplified Arabic" panose="02020603050405020304" pitchFamily="18" charset="-78"/>
              </a:rPr>
              <a:t>القواعد المحلية والإقليمية </a:t>
            </a:r>
            <a:r>
              <a:rPr lang="ar-EG" sz="2400" b="1" u="sng" dirty="0" err="1">
                <a:latin typeface="Calibri" panose="020F0502020204030204" pitchFamily="34" charset="0"/>
                <a:ea typeface="+mn-ea"/>
                <a:cs typeface="Simplified Arabic" panose="02020603050405020304" pitchFamily="18" charset="-78"/>
              </a:rPr>
              <a:t>للحوكمة</a:t>
            </a:r>
            <a:endParaRPr lang="en-US" sz="2400" b="1" u="sng" dirty="0">
              <a:latin typeface="Calibri" panose="020F0502020204030204" pitchFamily="34" charset="0"/>
              <a:ea typeface="+mn-ea"/>
              <a:cs typeface="Simplified Arabic" panose="02020603050405020304" pitchFamily="18" charset="-78"/>
            </a:endParaRPr>
          </a:p>
        </p:txBody>
      </p:sp>
      <p:sp>
        <p:nvSpPr>
          <p:cNvPr id="3" name="Content Placeholder 2"/>
          <p:cNvSpPr>
            <a:spLocks noGrp="1"/>
          </p:cNvSpPr>
          <p:nvPr>
            <p:ph idx="1"/>
          </p:nvPr>
        </p:nvSpPr>
        <p:spPr>
          <a:xfrm>
            <a:off x="457200" y="1067331"/>
            <a:ext cx="8229600" cy="5025965"/>
          </a:xfrm>
        </p:spPr>
        <p:txBody>
          <a:bodyPr>
            <a:normAutofit lnSpcReduction="10000"/>
          </a:bodyPr>
          <a:lstStyle/>
          <a:p>
            <a:pPr algn="just"/>
            <a:r>
              <a:rPr lang="ar-EG" sz="2000" dirty="0">
                <a:latin typeface="Calibri" panose="020F0502020204030204" pitchFamily="34" charset="0"/>
                <a:cs typeface="Simplified Arabic" panose="02020603050405020304" pitchFamily="18" charset="-78"/>
              </a:rPr>
              <a:t>قانون البنك </a:t>
            </a:r>
            <a:r>
              <a:rPr lang="ar-EG" sz="2000" dirty="0" err="1">
                <a:latin typeface="Calibri" panose="020F0502020204030204" pitchFamily="34" charset="0"/>
                <a:cs typeface="Simplified Arabic" panose="02020603050405020304" pitchFamily="18" charset="-78"/>
              </a:rPr>
              <a:t>المركزى</a:t>
            </a:r>
            <a:r>
              <a:rPr lang="ar-EG" sz="2000" dirty="0">
                <a:latin typeface="Calibri" panose="020F0502020204030204" pitchFamily="34" charset="0"/>
                <a:cs typeface="Simplified Arabic" panose="02020603050405020304" pitchFamily="18" charset="-78"/>
              </a:rPr>
              <a:t> </a:t>
            </a:r>
            <a:r>
              <a:rPr lang="ar-EG" sz="2000" dirty="0" err="1">
                <a:latin typeface="Calibri" panose="020F0502020204030204" pitchFamily="34" charset="0"/>
                <a:cs typeface="Simplified Arabic" panose="02020603050405020304" pitchFamily="18" charset="-78"/>
              </a:rPr>
              <a:t>المصرى</a:t>
            </a:r>
            <a:r>
              <a:rPr lang="ar-EG" sz="2000" dirty="0">
                <a:latin typeface="Calibri" panose="020F0502020204030204" pitchFamily="34" charset="0"/>
                <a:cs typeface="Simplified Arabic" panose="02020603050405020304" pitchFamily="18" charset="-78"/>
              </a:rPr>
              <a:t> رقم 88 لسنة 2003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في مصر 2005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شركات قطاع الاعمال العام 2006 .</a:t>
            </a:r>
          </a:p>
          <a:p>
            <a:pPr algn="just"/>
            <a:r>
              <a:rPr lang="ar-EG" sz="2000" dirty="0">
                <a:latin typeface="Calibri" panose="020F0502020204030204" pitchFamily="34" charset="0"/>
                <a:cs typeface="Simplified Arabic" panose="02020603050405020304" pitchFamily="18" charset="-78"/>
              </a:rPr>
              <a:t>لائحة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السعودية 2006.</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شركات الأوراق المالية المصرية 2007 .</a:t>
            </a:r>
          </a:p>
          <a:p>
            <a:pPr algn="just"/>
            <a:r>
              <a:rPr lang="ar-EG" sz="2000" dirty="0">
                <a:latin typeface="Calibri" panose="020F0502020204030204" pitchFamily="34" charset="0"/>
                <a:cs typeface="Simplified Arabic" panose="02020603050405020304" pitchFamily="18" charset="-78"/>
              </a:rPr>
              <a:t>متطلبات </a:t>
            </a:r>
            <a:r>
              <a:rPr lang="ar-EG" sz="2000" dirty="0" err="1">
                <a:latin typeface="Calibri" panose="020F0502020204030204" pitchFamily="34" charset="0"/>
                <a:cs typeface="Simplified Arabic" panose="02020603050405020304" pitchFamily="18" charset="-78"/>
              </a:rPr>
              <a:t>الحوكمة</a:t>
            </a:r>
            <a:r>
              <a:rPr lang="ar-EG" sz="2000" dirty="0">
                <a:latin typeface="Calibri" panose="020F0502020204030204" pitchFamily="34" charset="0"/>
                <a:cs typeface="Simplified Arabic" panose="02020603050405020304" pitchFamily="18" charset="-78"/>
              </a:rPr>
              <a:t> في الامارات 2007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في قطر 2009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في البحرين 2010</a:t>
            </a:r>
          </a:p>
          <a:p>
            <a:pPr algn="just"/>
            <a:r>
              <a:rPr lang="ar-EG" sz="2000" dirty="0">
                <a:latin typeface="Calibri" panose="020F0502020204030204" pitchFamily="34" charset="0"/>
                <a:cs typeface="Simplified Arabic" panose="02020603050405020304" pitchFamily="18" charset="-78"/>
              </a:rPr>
              <a:t>تعديلات على دليل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a:t>
            </a:r>
            <a:r>
              <a:rPr lang="ar-EG" sz="2000" dirty="0" err="1">
                <a:latin typeface="Calibri" panose="020F0502020204030204" pitchFamily="34" charset="0"/>
                <a:cs typeface="Simplified Arabic" panose="02020603050405020304" pitchFamily="18" charset="-78"/>
              </a:rPr>
              <a:t>المصرى</a:t>
            </a:r>
            <a:r>
              <a:rPr lang="ar-EG" sz="2000" dirty="0">
                <a:latin typeface="Calibri" panose="020F0502020204030204" pitchFamily="34" charset="0"/>
                <a:cs typeface="Simplified Arabic" panose="02020603050405020304" pitchFamily="18" charset="-78"/>
              </a:rPr>
              <a:t> 2011 .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a:t>
            </a:r>
            <a:r>
              <a:rPr lang="ar-EG" sz="2000" dirty="0" err="1">
                <a:latin typeface="Calibri" panose="020F0502020204030204" pitchFamily="34" charset="0"/>
                <a:cs typeface="Simplified Arabic" panose="02020603050405020304" pitchFamily="18" charset="-78"/>
              </a:rPr>
              <a:t>فى</a:t>
            </a:r>
            <a:r>
              <a:rPr lang="ar-EG" sz="2000" dirty="0">
                <a:latin typeface="Calibri" panose="020F0502020204030204" pitchFamily="34" charset="0"/>
                <a:cs typeface="Simplified Arabic" panose="02020603050405020304" pitchFamily="18" charset="-78"/>
              </a:rPr>
              <a:t> الكويت 2013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للشركات المصرية المقيدة بالبورصة 2014.</a:t>
            </a:r>
          </a:p>
          <a:p>
            <a:pPr algn="just"/>
            <a:r>
              <a:rPr lang="ar-EG" sz="2000" dirty="0">
                <a:latin typeface="Calibri" panose="020F0502020204030204" pitchFamily="34" charset="0"/>
                <a:cs typeface="Simplified Arabic" panose="02020603050405020304" pitchFamily="18" charset="-78"/>
              </a:rPr>
              <a:t>ميثاق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المقيدة بسلطنة عمان 2015 .</a:t>
            </a:r>
          </a:p>
          <a:p>
            <a:pPr algn="just"/>
            <a:r>
              <a:rPr lang="ar-EG" sz="2000" dirty="0">
                <a:latin typeface="Calibri" panose="020F0502020204030204" pitchFamily="34" charset="0"/>
                <a:cs typeface="Simplified Arabic" panose="02020603050405020304" pitchFamily="18" charset="-78"/>
              </a:rPr>
              <a:t>الدليل </a:t>
            </a:r>
            <a:r>
              <a:rPr lang="ar-EG" sz="2000" dirty="0" err="1">
                <a:latin typeface="Calibri" panose="020F0502020204030204" pitchFamily="34" charset="0"/>
                <a:cs typeface="Simplified Arabic" panose="02020603050405020304" pitchFamily="18" charset="-78"/>
              </a:rPr>
              <a:t>المصرى</a:t>
            </a:r>
            <a:r>
              <a:rPr lang="ar-EG" sz="2000" dirty="0">
                <a:latin typeface="Calibri" panose="020F0502020204030204" pitchFamily="34" charset="0"/>
                <a:cs typeface="Simplified Arabic" panose="02020603050405020304" pitchFamily="18" charset="-78"/>
              </a:rPr>
              <a:t> </a:t>
            </a:r>
            <a:r>
              <a:rPr lang="ar-EG" sz="2000" dirty="0" err="1">
                <a:latin typeface="Calibri" panose="020F0502020204030204" pitchFamily="34" charset="0"/>
                <a:cs typeface="Simplified Arabic" panose="02020603050405020304" pitchFamily="18" charset="-78"/>
              </a:rPr>
              <a:t>لحوكمة</a:t>
            </a:r>
            <a:r>
              <a:rPr lang="ar-EG" sz="2000" dirty="0">
                <a:latin typeface="Calibri" panose="020F0502020204030204" pitchFamily="34" charset="0"/>
                <a:cs typeface="Simplified Arabic" panose="02020603050405020304" pitchFamily="18" charset="-78"/>
              </a:rPr>
              <a:t> الشركات ( الإصدار الثالث : 2016 )</a:t>
            </a:r>
          </a:p>
          <a:p>
            <a:pPr algn="just"/>
            <a:r>
              <a:rPr lang="ar-EG" sz="2000" dirty="0">
                <a:latin typeface="Calibri" panose="020F0502020204030204" pitchFamily="34" charset="0"/>
                <a:cs typeface="Simplified Arabic" panose="02020603050405020304" pitchFamily="18" charset="-78"/>
              </a:rPr>
              <a:t>قواعد </a:t>
            </a:r>
            <a:r>
              <a:rPr lang="ar-EG" sz="2000" dirty="0" err="1">
                <a:latin typeface="Calibri" panose="020F0502020204030204" pitchFamily="34" charset="0"/>
                <a:cs typeface="Simplified Arabic" panose="02020603050405020304" pitchFamily="18" charset="-78"/>
              </a:rPr>
              <a:t>حوكمة</a:t>
            </a:r>
            <a:r>
              <a:rPr lang="ar-EG" sz="2000" dirty="0">
                <a:latin typeface="Calibri" panose="020F0502020204030204" pitchFamily="34" charset="0"/>
                <a:cs typeface="Simplified Arabic" panose="02020603050405020304" pitchFamily="18" charset="-78"/>
              </a:rPr>
              <a:t> الشركات العاملة في مجال الأنشطة المالية غير المصرفية 2020 .</a:t>
            </a:r>
            <a:endParaRPr lang="en-US" sz="2000" dirty="0">
              <a:latin typeface="Calibri" panose="020F0502020204030204" pitchFamily="34" charset="0"/>
              <a:cs typeface="Simplified Arabic" panose="02020603050405020304" pitchFamily="18" charset="-78"/>
            </a:endParaRPr>
          </a:p>
          <a:p>
            <a:pPr algn="just"/>
            <a:endParaRPr lang="en-US" sz="2000" dirty="0">
              <a:latin typeface="Calibri" panose="020F0502020204030204" pitchFamily="34" charset="0"/>
              <a:cs typeface="Simplified Arabic" panose="02020603050405020304" pitchFamily="18" charset="-78"/>
            </a:endParaRPr>
          </a:p>
          <a:p>
            <a:endParaRPr lang="en-US" dirty="0"/>
          </a:p>
        </p:txBody>
      </p:sp>
      <p:sp>
        <p:nvSpPr>
          <p:cNvPr id="4" name="Slide Number Placeholder 3"/>
          <p:cNvSpPr>
            <a:spLocks noGrp="1"/>
          </p:cNvSpPr>
          <p:nvPr>
            <p:ph type="sldNum" sz="quarter" idx="12"/>
          </p:nvPr>
        </p:nvSpPr>
        <p:spPr/>
        <p:txBody>
          <a:bodyPr/>
          <a:lstStyle/>
          <a:p>
            <a:fld id="{482DBEBE-1583-4D6F-B932-01CBEC4B7479}" type="slidenum">
              <a:rPr lang="ar-EG" smtClean="0"/>
              <a:pPr/>
              <a:t>9</a:t>
            </a:fld>
            <a:endParaRPr lang="ar-EG"/>
          </a:p>
        </p:txBody>
      </p:sp>
      <p:pic>
        <p:nvPicPr>
          <p:cNvPr id="5" name="صورة 8" descr="C:\Users\aya\Downloads\LOGOEN-EMAIL.jpg"/>
          <p:cNvPicPr>
            <a:picLocks noChangeAspect="1" noChangeArrowheads="1"/>
          </p:cNvPicPr>
          <p:nvPr/>
        </p:nvPicPr>
        <p:blipFill>
          <a:blip r:embed="rId2"/>
          <a:srcRect/>
          <a:stretch>
            <a:fillRect/>
          </a:stretch>
        </p:blipFill>
        <p:spPr bwMode="auto">
          <a:xfrm>
            <a:off x="357158" y="214290"/>
            <a:ext cx="2143125" cy="928688"/>
          </a:xfrm>
          <a:prstGeom prst="rect">
            <a:avLst/>
          </a:prstGeom>
          <a:noFill/>
          <a:ln w="9525">
            <a:noFill/>
            <a:miter lim="800000"/>
            <a:headEnd/>
            <a:tailEnd/>
          </a:ln>
        </p:spPr>
      </p:pic>
    </p:spTree>
    <p:extLst>
      <p:ext uri="{BB962C8B-B14F-4D97-AF65-F5344CB8AC3E}">
        <p14:creationId xmlns:p14="http://schemas.microsoft.com/office/powerpoint/2010/main" val="2395957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5458</TotalTime>
  <Words>2850</Words>
  <Application>Microsoft Office PowerPoint</Application>
  <PresentationFormat>On-screen Show (4:3)</PresentationFormat>
  <Paragraphs>266</Paragraphs>
  <Slides>26</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vt:lpstr>
      <vt:lpstr>Wingdings</vt:lpstr>
      <vt:lpstr>Office Theme</vt:lpstr>
      <vt:lpstr>PowerPoint Presentation</vt:lpstr>
      <vt:lpstr>المحتويات</vt:lpstr>
      <vt:lpstr>الاطار العام لحوكمة الشركات</vt:lpstr>
      <vt:lpstr>لمحة تاريخية عن حوكمة الشركات وأسباب ظهورها</vt:lpstr>
      <vt:lpstr>ما هو المقصود بالحوكمة</vt:lpstr>
      <vt:lpstr>PowerPoint Presentation</vt:lpstr>
      <vt:lpstr>PowerPoint Presentation</vt:lpstr>
      <vt:lpstr>PowerPoint Presentation</vt:lpstr>
      <vt:lpstr>القواعد المحلية والإقليمية للحوكمة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تابع الإفصاح :</vt:lpstr>
      <vt:lpstr>مكونات البيئة الرقابية</vt:lpstr>
      <vt:lpstr>البيئة الرقابية </vt:lpstr>
      <vt:lpstr>تابع البيئة الرقابية </vt:lpstr>
      <vt:lpstr>تابع البيئة الرقابية </vt:lpstr>
      <vt:lpstr>تابع البيئة الرقابية </vt:lpstr>
      <vt:lpstr>الفرق بين المراقب الداخلي والمراجع الداخلي</vt:lpstr>
      <vt:lpstr>تابع البيئة الرقابية</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khaled.ahmed</dc:creator>
  <cp:lastModifiedBy>Ahmed Meatmed</cp:lastModifiedBy>
  <cp:revision>790</cp:revision>
  <dcterms:created xsi:type="dcterms:W3CDTF">2017-03-19T08:06:15Z</dcterms:created>
  <dcterms:modified xsi:type="dcterms:W3CDTF">2022-05-11T09:27:45Z</dcterms:modified>
</cp:coreProperties>
</file>