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041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FBAD-3F37-4F09-92A0-617BCF90CCEB}" type="datetimeFigureOut">
              <a:rPr lang="ar-EG" smtClean="0"/>
              <a:t>26/08/1443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35C6-1A06-412E-A8A0-8A95BC854C4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0258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FBAD-3F37-4F09-92A0-617BCF90CCEB}" type="datetimeFigureOut">
              <a:rPr lang="ar-EG" smtClean="0"/>
              <a:t>26/08/1443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35C6-1A06-412E-A8A0-8A95BC854C4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8135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FBAD-3F37-4F09-92A0-617BCF90CCEB}" type="datetimeFigureOut">
              <a:rPr lang="ar-EG" smtClean="0"/>
              <a:t>26/08/1443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35C6-1A06-412E-A8A0-8A95BC854C4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0214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FBAD-3F37-4F09-92A0-617BCF90CCEB}" type="datetimeFigureOut">
              <a:rPr lang="ar-EG" smtClean="0"/>
              <a:t>26/08/1443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35C6-1A06-412E-A8A0-8A95BC854C4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2401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FBAD-3F37-4F09-92A0-617BCF90CCEB}" type="datetimeFigureOut">
              <a:rPr lang="ar-EG" smtClean="0"/>
              <a:t>26/08/1443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35C6-1A06-412E-A8A0-8A95BC854C4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8447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FBAD-3F37-4F09-92A0-617BCF90CCEB}" type="datetimeFigureOut">
              <a:rPr lang="ar-EG" smtClean="0"/>
              <a:t>26/08/1443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35C6-1A06-412E-A8A0-8A95BC854C4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9554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FBAD-3F37-4F09-92A0-617BCF90CCEB}" type="datetimeFigureOut">
              <a:rPr lang="ar-EG" smtClean="0"/>
              <a:t>26/08/1443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35C6-1A06-412E-A8A0-8A95BC854C4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9495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FBAD-3F37-4F09-92A0-617BCF90CCEB}" type="datetimeFigureOut">
              <a:rPr lang="ar-EG" smtClean="0"/>
              <a:t>26/08/1443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35C6-1A06-412E-A8A0-8A95BC854C4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2626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FBAD-3F37-4F09-92A0-617BCF90CCEB}" type="datetimeFigureOut">
              <a:rPr lang="ar-EG" smtClean="0"/>
              <a:t>26/08/1443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35C6-1A06-412E-A8A0-8A95BC854C4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5477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FBAD-3F37-4F09-92A0-617BCF90CCEB}" type="datetimeFigureOut">
              <a:rPr lang="ar-EG" smtClean="0"/>
              <a:t>26/08/1443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35C6-1A06-412E-A8A0-8A95BC854C4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0302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FBAD-3F37-4F09-92A0-617BCF90CCEB}" type="datetimeFigureOut">
              <a:rPr lang="ar-EG" smtClean="0"/>
              <a:t>26/08/1443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635C6-1A06-412E-A8A0-8A95BC854C4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9013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DFBAD-3F37-4F09-92A0-617BCF90CCEB}" type="datetimeFigureOut">
              <a:rPr lang="ar-EG" smtClean="0"/>
              <a:t>26/08/1443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635C6-1A06-412E-A8A0-8A95BC854C4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5339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 dirty="0" smtClean="0"/>
          </a:p>
          <a:p>
            <a:r>
              <a:rPr lang="ar-E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وائل زكي</a:t>
            </a:r>
          </a:p>
          <a:p>
            <a:r>
              <a:rPr lang="ar-E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مدير عام . الإدارة المركزية لحوكمة الشركات </a:t>
            </a:r>
            <a:endParaRPr lang="ar-E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ar-EG" dirty="0" smtClean="0"/>
          </a:p>
        </p:txBody>
      </p:sp>
      <p:sp>
        <p:nvSpPr>
          <p:cNvPr id="4" name="AutoShape 2" descr="التمويل متناهى الصغر"/>
          <p:cNvSpPr>
            <a:spLocks noChangeAspect="1" noChangeArrowheads="1"/>
          </p:cNvSpPr>
          <p:nvPr/>
        </p:nvSpPr>
        <p:spPr bwMode="auto">
          <a:xfrm>
            <a:off x="360526" y="969962"/>
            <a:ext cx="1647109" cy="164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7" y="239712"/>
            <a:ext cx="2381250" cy="127635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ar-E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قواعد حوكمة الشركات العاملة في مجال الأنشطة المالية غير المصرفية </a:t>
            </a:r>
            <a:endParaRPr lang="ar-E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80306" y="5552880"/>
            <a:ext cx="75160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Building bridges not walls </a:t>
            </a:r>
          </a:p>
        </p:txBody>
      </p:sp>
    </p:spTree>
    <p:extLst>
      <p:ext uri="{BB962C8B-B14F-4D97-AF65-F5344CB8AC3E}">
        <p14:creationId xmlns:p14="http://schemas.microsoft.com/office/powerpoint/2010/main" val="216148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7" y="239712"/>
            <a:ext cx="2381250" cy="12763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ar-EG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cs typeface="Simplified Arabic" panose="02010000000000000000" pitchFamily="2" charset="-78"/>
              </a:rPr>
              <a:t>نبذة تعريفية عن إدارة حوكمة الشركات</a:t>
            </a:r>
            <a:endParaRPr lang="ar-E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implified Arabic" panose="020100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80306" y="5552880"/>
            <a:ext cx="75160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Building bridges not walls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ar-EG" b="1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دراسة واعتماد محاضر الجمعيات التأسيسية والعادية  والغير عادية ومجالس الإدارة.</a:t>
            </a:r>
          </a:p>
          <a:p>
            <a:r>
              <a:rPr lang="ar-EG" b="1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شكاوى المساهمين وأعضاء مجلس الإدارة .</a:t>
            </a:r>
          </a:p>
          <a:p>
            <a:r>
              <a:rPr lang="ar-EG" b="1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وقف قرارات الجمعيات المختلفة .</a:t>
            </a:r>
          </a:p>
          <a:p>
            <a:r>
              <a:rPr lang="ar-EG" b="1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تعديل الأنظمة الأساسية للشركات الخاضعة لرقابة الهيئة والبنوك .</a:t>
            </a:r>
          </a:p>
          <a:p>
            <a:r>
              <a:rPr lang="ar-EG" b="1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دراسة نظم الاثابة والتحفيز. </a:t>
            </a:r>
          </a:p>
          <a:p>
            <a:r>
              <a:rPr lang="ar-EG" b="1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شهادات عدم خصخصة .</a:t>
            </a:r>
          </a:p>
          <a:p>
            <a:r>
              <a:rPr lang="ar-EG" b="1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وقف نشاط الشركات اختياريا او تصفية عملياتها كليا وفقا للقرارات واللوائح المنظمة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62382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7" y="239712"/>
            <a:ext cx="2381250" cy="12763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ar-EG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الجمعية التأسيسية للشركة ومجلس الإدارة والجمعيات العامة العادية وغير العادية</a:t>
            </a:r>
            <a:endParaRPr lang="ar-EG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80306" y="5552880"/>
            <a:ext cx="75160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Building bridges not walls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ar-EG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الجمعية التأسيسية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ar-EG" dirty="0"/>
              <a:t> </a:t>
            </a:r>
            <a:r>
              <a:rPr lang="ar-EG" dirty="0" smtClean="0"/>
              <a:t>دعوة الجمعية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ar-EG" dirty="0"/>
              <a:t> </a:t>
            </a:r>
            <a:r>
              <a:rPr lang="ar-EG" dirty="0" smtClean="0"/>
              <a:t>النصاب القانوني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ar-EG" dirty="0" smtClean="0"/>
              <a:t>انعقاد الجمعية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ar-EG" dirty="0" smtClean="0"/>
              <a:t>جدول اعمال الجمعية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ar-EG" dirty="0" smtClean="0"/>
              <a:t>الحصة العينية </a:t>
            </a:r>
            <a:endParaRPr lang="ar-EG" dirty="0" smtClean="0"/>
          </a:p>
          <a:p>
            <a:pPr marL="0" indent="0">
              <a:buNone/>
            </a:pPr>
            <a:endParaRPr lang="ar-EG" dirty="0" smtClean="0"/>
          </a:p>
          <a:p>
            <a:pPr>
              <a:buFont typeface="Wingdings" panose="05000000000000000000" pitchFamily="2" charset="2"/>
              <a:buChar char="q"/>
            </a:pPr>
            <a:endParaRPr lang="ar-EG" dirty="0" smtClean="0"/>
          </a:p>
          <a:p>
            <a:pPr>
              <a:buFont typeface="Wingdings" panose="05000000000000000000" pitchFamily="2" charset="2"/>
              <a:buChar char="q"/>
            </a:pPr>
            <a:endParaRPr lang="ar-EG" dirty="0" smtClean="0"/>
          </a:p>
        </p:txBody>
      </p:sp>
    </p:spTree>
    <p:extLst>
      <p:ext uri="{BB962C8B-B14F-4D97-AF65-F5344CB8AC3E}">
        <p14:creationId xmlns:p14="http://schemas.microsoft.com/office/powerpoint/2010/main" val="193082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7" y="239712"/>
            <a:ext cx="2381250" cy="12763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ar-E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الجمعية التأسيسية للشركة ومجلس الإدارة والجمعيات العامة العادية وغير العادية</a:t>
            </a:r>
            <a:endParaRPr lang="ar-EG" dirty="0"/>
          </a:p>
        </p:txBody>
      </p:sp>
      <p:sp>
        <p:nvSpPr>
          <p:cNvPr id="6" name="Rectangle 5"/>
          <p:cNvSpPr/>
          <p:nvPr/>
        </p:nvSpPr>
        <p:spPr>
          <a:xfrm>
            <a:off x="2180306" y="5552880"/>
            <a:ext cx="75160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Building bridges not walls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33240" y="1825625"/>
            <a:ext cx="5520559" cy="4351338"/>
          </a:xfrm>
        </p:spPr>
        <p:txBody>
          <a:bodyPr/>
          <a:lstStyle/>
          <a:p>
            <a:r>
              <a:rPr lang="ar-EG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مجلس الإدارة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ar-EG" dirty="0" smtClean="0"/>
              <a:t>الاختصاص بالإدارة                                    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ar-EG" dirty="0" smtClean="0"/>
              <a:t>تشكيل المجلس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ar-EG" dirty="0" smtClean="0"/>
              <a:t>توجيه الدعوة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ar-EG" dirty="0" smtClean="0"/>
              <a:t>مكان الانعقاد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ar-EG" dirty="0" smtClean="0"/>
              <a:t>تعيين أعضاء المجلس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ar-EG" dirty="0" smtClean="0"/>
              <a:t>خلو منصب احد الأعضاء </a:t>
            </a:r>
          </a:p>
          <a:p>
            <a:pPr marL="0" indent="0">
              <a:buNone/>
            </a:pPr>
            <a:endParaRPr lang="ar-E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0523" y="2695903"/>
            <a:ext cx="4792717" cy="268235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ar-EG" dirty="0" smtClean="0"/>
              <a:t> مدة العضوية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ar-EG" dirty="0" smtClean="0"/>
              <a:t>تعارض المصالح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ar-EG" dirty="0" smtClean="0"/>
              <a:t>عدد مرات الانعقاد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ar-EG" dirty="0" smtClean="0"/>
              <a:t>الشخصية الاعتبارية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ar-EG" dirty="0" smtClean="0"/>
              <a:t>شروط تعيين أعضاء مجلس الإدارة </a:t>
            </a:r>
            <a:r>
              <a:rPr lang="ar-EG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639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7" y="239712"/>
            <a:ext cx="2381250" cy="12763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ar-E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الجمعية التأسيسية للشركة ومجلس الإدارة والجمعيات العامة العادية وغير العادية</a:t>
            </a:r>
            <a:endParaRPr lang="ar-EG" dirty="0"/>
          </a:p>
        </p:txBody>
      </p:sp>
      <p:sp>
        <p:nvSpPr>
          <p:cNvPr id="6" name="Rectangle 5"/>
          <p:cNvSpPr/>
          <p:nvPr/>
        </p:nvSpPr>
        <p:spPr>
          <a:xfrm>
            <a:off x="2180306" y="5552880"/>
            <a:ext cx="75160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Building bridges not walls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675585" y="1825625"/>
            <a:ext cx="6243145" cy="3976085"/>
          </a:xfrm>
        </p:spPr>
        <p:txBody>
          <a:bodyPr>
            <a:normAutofit/>
          </a:bodyPr>
          <a:lstStyle/>
          <a:p>
            <a:r>
              <a:rPr lang="ar-EG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الجمعية العامة العادية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ar-EG" dirty="0" smtClean="0"/>
              <a:t>دعو</a:t>
            </a:r>
            <a:r>
              <a:rPr lang="ar-EG" dirty="0" smtClean="0"/>
              <a:t>ة الجمعية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ar-EG" dirty="0" smtClean="0"/>
              <a:t>بيانات اخطار الدعوة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ar-EG" dirty="0" smtClean="0"/>
              <a:t>نشر اخطار الدعوة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ar-EG" dirty="0" smtClean="0"/>
              <a:t>جدول اعمال الجمعية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ar-EG" dirty="0" smtClean="0"/>
              <a:t>صفة الحضور للجمعية </a:t>
            </a:r>
          </a:p>
          <a:p>
            <a:pPr marL="0" indent="0">
              <a:buNone/>
            </a:pPr>
            <a:endParaRPr lang="ar-E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7710" y="2554014"/>
            <a:ext cx="6243145" cy="3247696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ar-EG" dirty="0" smtClean="0"/>
              <a:t> جدول أعمال الجمعية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ar-EG" dirty="0" smtClean="0"/>
              <a:t>نصاب صحة الانعقاد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ar-EG" dirty="0" smtClean="0"/>
              <a:t>حظر التصويت على بعض القرارات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ar-EG" dirty="0" smtClean="0"/>
              <a:t>حضور مجلس الإدارة للجمعية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ar-EG" dirty="0" smtClean="0"/>
              <a:t>قصر المداولة على مسائل جدول الاعمال </a:t>
            </a:r>
          </a:p>
          <a:p>
            <a:pPr marL="0" indent="0">
              <a:buNone/>
            </a:pPr>
            <a:endParaRPr lang="ar-EG" dirty="0" smtClean="0"/>
          </a:p>
        </p:txBody>
      </p:sp>
    </p:spTree>
    <p:extLst>
      <p:ext uri="{BB962C8B-B14F-4D97-AF65-F5344CB8AC3E}">
        <p14:creationId xmlns:p14="http://schemas.microsoft.com/office/powerpoint/2010/main" val="386885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7" y="239712"/>
            <a:ext cx="2381250" cy="12763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ar-EG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الجمعية التأسيسية للشركة ومجلس الإدارة والجمعيات العامة العادية وغير العادية</a:t>
            </a:r>
            <a:endParaRPr lang="ar-EG" dirty="0"/>
          </a:p>
        </p:txBody>
      </p:sp>
      <p:sp>
        <p:nvSpPr>
          <p:cNvPr id="6" name="Rectangle 5"/>
          <p:cNvSpPr/>
          <p:nvPr/>
        </p:nvSpPr>
        <p:spPr>
          <a:xfrm>
            <a:off x="2180306" y="5552880"/>
            <a:ext cx="75160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Building bridges not walls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ar-EG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الجمعية العامة غير العادية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ar-EG" dirty="0" smtClean="0"/>
              <a:t>توجيه الدعوة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ar-EG" dirty="0" smtClean="0"/>
              <a:t>نصاب صحة الانعقاد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ar-EG" dirty="0" smtClean="0"/>
              <a:t>جدول الاعمال </a:t>
            </a:r>
          </a:p>
          <a:p>
            <a:pPr>
              <a:buFont typeface="Wingdings" panose="05000000000000000000" pitchFamily="2" charset="2"/>
              <a:buChar char="q"/>
            </a:pPr>
            <a:endParaRPr lang="ar-EG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ar-EG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03455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7" y="239712"/>
            <a:ext cx="2381250" cy="12763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463" y="945931"/>
            <a:ext cx="10515599" cy="4606949"/>
          </a:xfrm>
        </p:spPr>
        <p:txBody>
          <a:bodyPr/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ar-EG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  <a:cs typeface="Simplified Arabic" panose="02010000000000000000" pitchFamily="2" charset="-78"/>
              </a:rPr>
              <a:t>التصويت التراكمي </a:t>
            </a:r>
          </a:p>
          <a:p>
            <a:pPr marL="0" indent="0" algn="ctr">
              <a:buNone/>
            </a:pPr>
            <a:r>
              <a:rPr lang="ar-EG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  <a:cs typeface="Simplified Arabic" panose="02010000000000000000" pitchFamily="2" charset="-78"/>
              </a:rPr>
              <a:t>الآلية والتطبيق </a:t>
            </a:r>
            <a:endParaRPr lang="ar-EG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93" panose="04030905020B02020C02" pitchFamily="82" charset="0"/>
              <a:cs typeface="Simplified Arabic" panose="020100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193" y="3249405"/>
            <a:ext cx="3281627" cy="2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2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7" y="239712"/>
            <a:ext cx="2381250" cy="12763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80306" y="5552880"/>
            <a:ext cx="75160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Building bridges not walls </a:t>
            </a:r>
          </a:p>
        </p:txBody>
      </p:sp>
      <p:pic>
        <p:nvPicPr>
          <p:cNvPr id="4098" name="Picture 2" descr="11 Questions Every Runner Should Be Able to Answer. Can You? - Strength  Runni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172" y="877887"/>
            <a:ext cx="2306045" cy="307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30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7" y="239712"/>
            <a:ext cx="2381250" cy="12763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80306" y="5552880"/>
            <a:ext cx="75160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Building bridges not walls 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99650" y="1098604"/>
            <a:ext cx="4477407" cy="335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9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251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Bauhaus 93</vt:lpstr>
      <vt:lpstr>Calibri</vt:lpstr>
      <vt:lpstr>Calibri Light</vt:lpstr>
      <vt:lpstr>Sakkal Majalla</vt:lpstr>
      <vt:lpstr>Simplified Arabic</vt:lpstr>
      <vt:lpstr>Times New Roman</vt:lpstr>
      <vt:lpstr>Wingdings</vt:lpstr>
      <vt:lpstr>Office Theme</vt:lpstr>
      <vt:lpstr>قواعد حوكمة الشركات العاملة في مجال الأنشطة المالية غير المصرفية </vt:lpstr>
      <vt:lpstr>نبذة تعريفية عن إدارة حوكمة الشركات</vt:lpstr>
      <vt:lpstr>الجمعية التأسيسية للشركة ومجلس الإدارة والجمعيات العامة العادية وغير العادية</vt:lpstr>
      <vt:lpstr>الجمعية التأسيسية للشركة ومجلس الإدارة والجمعيات العامة العادية وغير العادية</vt:lpstr>
      <vt:lpstr>الجمعية التأسيسية للشركة ومجلس الإدارة والجمعيات العامة العادية وغير العادية</vt:lpstr>
      <vt:lpstr>الجمعية التأسيسية للشركة ومجلس الإدارة والجمعيات العامة العادية وغير العادية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Mohamed Zaki Mohamed</dc:creator>
  <cp:lastModifiedBy>Wael Mohamed Zaki Mohamed</cp:lastModifiedBy>
  <cp:revision>10</cp:revision>
  <dcterms:created xsi:type="dcterms:W3CDTF">2022-03-29T06:31:36Z</dcterms:created>
  <dcterms:modified xsi:type="dcterms:W3CDTF">2022-03-29T07:45:56Z</dcterms:modified>
</cp:coreProperties>
</file>