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B119"/>
    <a:srgbClr val="047954"/>
    <a:srgbClr val="0FAB7D"/>
    <a:srgbClr val="1869A6"/>
    <a:srgbClr val="33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33465-F1DE-4EDC-9D2A-16977E71BBCD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C84BF-6357-432E-88FE-3BC79B6DDFA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5517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123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71200-F01D-5C06-C086-71526698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A9BD09-710B-1CFE-3058-408150519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E38C11-8882-7FCA-F43D-DB10EFA93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1981D-0D5F-56D6-D80E-92B4BC878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55232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47B6A-20C4-A55B-B56A-8A9601103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5DB3E-2C0D-8B2A-F2F9-BB5162F80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A0EAB-5DB1-98FA-20F4-33D065DD1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600F-FBC1-7892-349C-0026BE40D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11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8770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55629-2F92-4441-5A72-07EA62F7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E6601-1F89-E42F-2466-CCDABA320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74C9C-8E1F-4EE8-61B9-C3D3D273D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E14D9-9E32-1AF1-EAFD-B3655727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6084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CC08A-8582-247A-56E4-69709488F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55BFC1-C332-A310-1A66-2C53036FE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69AB8-DB1C-636C-D3A4-637B42949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C45B-374A-EEA9-336D-E55434CFE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44705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09081-A144-8C89-2B66-F392F7DAD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7D3EF7-BDA0-AD5A-91D1-C12498B4A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12922-B170-E8ED-F0F3-C9D308430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C6649-DAD6-7FCD-A0B6-888C0835C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14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9093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9694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9A11E-621C-5472-6A8E-8E6F3588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70BA32-13DE-937F-FEFC-AD3D06472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814293-C8D7-9B9A-53B1-FF07F4204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C066-522F-6FC3-69F6-78F5E1C4E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2298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D2639-AF58-B9BF-97F3-279F11551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15FA7A-ECDE-F7B4-CFD7-348BAB9A3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78635-E0FD-DDA3-B62D-6837408FD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3E813-D299-2F60-1B30-6D48E0C50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3651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019AF-AE5C-E2FF-48D3-095CC0D5B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97729-2BEC-5A0B-FAF8-B05228FEB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A0459-33ED-6C6F-CD64-052CC5605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CDD9F-2308-C234-A1F8-AEE1757C1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384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93417-81EC-3049-32FF-7EEA0161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F380F-C026-FFD3-A80B-835BBCA99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C5465A-C0D6-B217-9C7E-AF77BB4B2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39A1-0DE2-8311-EC1B-0D3CCDC68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21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C33EE-A66F-0DA5-8DCF-76632AA41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05825-DDE6-80BA-8218-77F3E6216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52D2DF-FAED-AAE9-A932-2DA296D1A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862F8-C8D0-DB42-D701-8267C6F50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4046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7C8CF-18FF-5570-4F2A-67C47B82B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0BF4BA-E3DB-C62E-6FC5-7CFA095D8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CAA60F-6A74-5A39-FC5C-5D7C235CF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E712-24E8-DEB7-67FF-4FC211A7C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5532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34CA2-7D16-8FC3-7574-C659039B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87FDF-380B-77B2-B9C3-FFC27DD94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ACA77-3D54-66C2-F356-9E0888123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947C-A1EA-AAE6-6AAD-703B2B8E6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C84BF-6357-432E-88FE-3BC79B6DDFA1}" type="slidenum">
              <a:rPr lang="en-AE" smtClean="0"/>
              <a:t>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4016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41AB-6AEF-FFD0-81C4-E27790966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4C89C-78AC-F5A9-436C-0DF7E9EC9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F136-F6FD-9DC6-D55C-9665D72D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5480-4509-1324-11C5-82652D96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F1E6-BBA1-3ABD-FB5E-633095A0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7603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5269-23E8-EE6F-4F5F-F598FA0B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00A94-77BC-1072-0E47-476A367F9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39FC-0D6E-52AD-859D-A7BE6406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0BE8B-7706-AEFE-CA90-85C8A03B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6957-4902-C4E1-9A9A-195AAF97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9731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FB5D4-675B-6AB6-9E81-38D9EEA07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6C7B4-1E73-E1F9-52CD-F6200A5CC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8676-C915-43A0-3A14-79774462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7E53-6E81-D757-0E3A-38C7B8B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673D-08E5-0DB5-B686-314AED9F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1912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156B-8665-428A-7B6D-07EC60F3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8E2F-497F-6F82-696F-7EE03B26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F748-D69C-FC6D-CF49-1A7FFDF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5D691-AC5B-9387-4EDD-72C3F67D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3739-649B-26BE-6E03-66A232C0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2451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6817-736F-2597-9B59-DA7D042E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D636-055A-5D99-2FE7-E215817D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60DE-ED76-ECD8-8D88-27800FD2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6509-B989-470E-3982-DB8FAC67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D9F4-9BEC-EF2A-ABB2-7358FA4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830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2B7F-AF67-C6EC-3A8C-EDA6F767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D288-4C9D-7D6D-D5FC-270690C2A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B4F94-EDBD-CDF2-5DBD-77AEF83B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CAE3D-9670-D9FE-A9D4-89B6826E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F601C-1C98-D6D4-5DDD-1EAF1B25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0E9FE-62A6-9861-195F-1A02C871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9907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065C-30CC-8E11-49E6-B2617E53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C62DD-0C56-EA34-2B03-62FEB1A4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C70C-E421-775C-E292-A1F823FD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27687-9D74-D136-531B-69FD1AFED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1137A-1FC9-FC95-BC4D-8D2F02CEF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3D232-DBE6-DCD3-8472-04A67FBD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A4AE3-38B1-97FC-808F-31901C67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EEC09-B326-5161-99B0-A792DE41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540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777F-C34C-F033-0127-D8F7836B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70CD4-D88E-2500-67AF-E2DF5CDC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0012D-D1F5-16E4-6E58-F10C843A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065BC-10DF-6F6A-B140-8D9E0EDE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91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4F2CB-7306-0BF4-51BB-C5CDDEA5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9C8BE-BC44-EA9E-8D85-67DD6E75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BAD54-C571-79E8-6F81-D83357E6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679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22A-CE65-6CF2-9C3B-E554EA9F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15DB-656C-E39C-5AC0-DDBDA9C3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7F362-F513-CB2E-D882-B2701F43E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A7350-B5E0-73CC-1EF6-2E997722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3099F-C6F2-9130-D00D-503CEC4B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5C7CF-F90A-41DC-BD5B-649307FB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2204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0259-2E44-71DA-BFA5-F82EE7B2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FCD9D-A8AB-ABEA-43E7-08850E8C1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A84E0-631C-909C-8B8C-F31ECA9A7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8D57-2B71-3B6D-A1C5-C0AC0723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A536-EF04-03A1-DDD3-83BC4869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A93E-17C2-C95F-75BA-662E38E7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753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9A383-A78A-440D-6E7B-680FE13D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8E30-2E8F-346F-113E-B2446949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C601-F1BA-FD13-6879-4535BC90A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09915-EF3F-4E7B-B95C-B3BC7FF01179}" type="datetimeFigureOut">
              <a:rPr lang="en-AE" smtClean="0"/>
              <a:t>08/05/2025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1124-4C22-D11E-73A9-11B5B7131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E1CF-FF1A-A59F-4772-88E9FE85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2ACA1-7174-4C1D-83B6-605E505A487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729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E2CDA31A-2CF6-B1CB-7F27-81C8152A0F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9B08F-04E2-B18A-3704-804FE9F9193B}"/>
              </a:ext>
            </a:extLst>
          </p:cNvPr>
          <p:cNvSpPr txBox="1"/>
          <p:nvPr/>
        </p:nvSpPr>
        <p:spPr>
          <a:xfrm>
            <a:off x="3892670" y="905422"/>
            <a:ext cx="440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b="1" dirty="0">
                <a:solidFill>
                  <a:srgbClr val="047954"/>
                </a:solidFill>
              </a:rPr>
              <a:t>UK TRAIN RIDES</a:t>
            </a:r>
            <a:endParaRPr lang="en-AE" sz="4400" b="1" dirty="0">
              <a:solidFill>
                <a:srgbClr val="04795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F5FAB-9EFC-8ADE-2AEE-35522E0F6A0E}"/>
              </a:ext>
            </a:extLst>
          </p:cNvPr>
          <p:cNvSpPr txBox="1"/>
          <p:nvPr/>
        </p:nvSpPr>
        <p:spPr>
          <a:xfrm>
            <a:off x="1411829" y="2350592"/>
            <a:ext cx="873884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6EA8"/>
                </a:solidFill>
              </a:rPr>
              <a:t>Team Members </a:t>
            </a:r>
          </a:p>
          <a:p>
            <a:r>
              <a:rPr lang="en-US" sz="2400" b="1" dirty="0">
                <a:solidFill>
                  <a:srgbClr val="336EA8"/>
                </a:solidFill>
              </a:rPr>
              <a:t> -</a:t>
            </a:r>
            <a:r>
              <a:rPr lang="en-US" sz="2500" b="1" dirty="0">
                <a:solidFill>
                  <a:srgbClr val="336EA8"/>
                </a:solidFill>
              </a:rPr>
              <a:t>Mohamed Alaa </a:t>
            </a:r>
            <a:r>
              <a:rPr lang="en-US" b="1" dirty="0">
                <a:solidFill>
                  <a:srgbClr val="0FAB7D"/>
                </a:solidFill>
              </a:rPr>
              <a:t>( Team Leader )                             </a:t>
            </a:r>
            <a:r>
              <a:rPr lang="en-US" sz="2400" b="1" dirty="0">
                <a:solidFill>
                  <a:srgbClr val="336EA8"/>
                </a:solidFill>
              </a:rPr>
              <a:t>-Abd El Rahman Maher</a:t>
            </a:r>
          </a:p>
          <a:p>
            <a:endParaRPr lang="en-US" sz="2400" b="1" dirty="0">
              <a:solidFill>
                <a:srgbClr val="336EA8"/>
              </a:solidFill>
            </a:endParaRPr>
          </a:p>
          <a:p>
            <a:r>
              <a:rPr lang="en-US" sz="2400" b="1" dirty="0">
                <a:solidFill>
                  <a:srgbClr val="336EA8"/>
                </a:solidFill>
              </a:rPr>
              <a:t> -Ziad Mohamed                      -Aya Anwar                     -Amira Atef </a:t>
            </a:r>
          </a:p>
          <a:p>
            <a:endParaRPr lang="en-US" sz="2400" b="1" dirty="0">
              <a:solidFill>
                <a:srgbClr val="336EA8"/>
              </a:solidFill>
            </a:endParaRPr>
          </a:p>
          <a:p>
            <a:r>
              <a:rPr lang="en-US" sz="2400" b="1" dirty="0">
                <a:solidFill>
                  <a:srgbClr val="336EA8"/>
                </a:solidFill>
              </a:rPr>
              <a:t>                                                       -Seif Marzouk </a:t>
            </a:r>
          </a:p>
          <a:p>
            <a:br>
              <a:rPr lang="en-US" sz="2400" dirty="0">
                <a:solidFill>
                  <a:srgbClr val="336EA8"/>
                </a:solidFill>
              </a:rPr>
            </a:br>
            <a:r>
              <a:rPr lang="en-US" sz="2400" b="1" i="0" u="none" strike="noStrike" dirty="0">
                <a:solidFill>
                  <a:srgbClr val="D7B119"/>
                </a:solidFill>
                <a:effectLst/>
                <a:latin typeface="Arial" panose="020B0604020202020204" pitchFamily="34" charset="0"/>
              </a:rPr>
              <a:t>Date: 17/5/2025</a:t>
            </a:r>
            <a:endParaRPr lang="en-AE" sz="2400" b="1" dirty="0">
              <a:solidFill>
                <a:srgbClr val="D7B11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67EF4-C833-572B-3E48-3D7BA66013EE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4B3675-0061-8E61-4B35-22102EBC73EA}"/>
              </a:ext>
            </a:extLst>
          </p:cNvPr>
          <p:cNvSpPr/>
          <p:nvPr/>
        </p:nvSpPr>
        <p:spPr>
          <a:xfrm>
            <a:off x="874291" y="6423433"/>
            <a:ext cx="2688418" cy="312952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17/5/24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3507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0E84A-F0CB-981A-9EC8-7A5270743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740765-21AD-2E20-EF38-5E263AFE5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37554073-102D-D5E8-0150-F36C90D2E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5FACAA-7744-E6F4-DE14-49EF2FA26101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715105-3E4D-62A5-7B14-C6C586B56178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8BC1C-FBDC-3B7A-4F63-60D2995AEF7D}"/>
              </a:ext>
            </a:extLst>
          </p:cNvPr>
          <p:cNvSpPr txBox="1"/>
          <p:nvPr/>
        </p:nvSpPr>
        <p:spPr>
          <a:xfrm>
            <a:off x="2989826" y="874098"/>
            <a:ext cx="519278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47954"/>
                </a:solidFill>
                <a:latin typeface="+mj-lt"/>
              </a:rPr>
              <a:t>Refunds &amp; Customer Loyalty (RQ5)</a:t>
            </a:r>
            <a:endParaRPr lang="en-US" sz="2600" dirty="0">
              <a:solidFill>
                <a:srgbClr val="047954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48A39-E1D3-2DB7-C479-79ABDD14FB6C}"/>
              </a:ext>
            </a:extLst>
          </p:cNvPr>
          <p:cNvSpPr txBox="1"/>
          <p:nvPr/>
        </p:nvSpPr>
        <p:spPr>
          <a:xfrm>
            <a:off x="848412" y="2552831"/>
            <a:ext cx="51927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47954"/>
                </a:solidFill>
              </a:rPr>
              <a:t>Standard Class: </a:t>
            </a:r>
            <a:r>
              <a:rPr lang="en-US" sz="2000" b="1" dirty="0">
                <a:solidFill>
                  <a:srgbClr val="336EA8"/>
                </a:solidFill>
              </a:rPr>
              <a:t>83.62% of refunds.</a:t>
            </a:r>
          </a:p>
          <a:p>
            <a:endParaRPr lang="en-US" b="1" dirty="0">
              <a:solidFill>
                <a:srgbClr val="336EA8"/>
              </a:solidFill>
            </a:endParaRPr>
          </a:p>
          <a:p>
            <a:endParaRPr lang="en-US" sz="2000" b="1" dirty="0">
              <a:solidFill>
                <a:srgbClr val="336EA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47954"/>
                </a:solidFill>
              </a:rPr>
              <a:t>First Class: </a:t>
            </a:r>
            <a:r>
              <a:rPr lang="en-US" sz="2000" b="1" dirty="0">
                <a:solidFill>
                  <a:srgbClr val="336EA8"/>
                </a:solidFill>
              </a:rPr>
              <a:t>16.44% of refunds.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336EA8"/>
              </a:solidFill>
            </a:endParaRPr>
          </a:p>
          <a:p>
            <a:endParaRPr lang="en-US" dirty="0"/>
          </a:p>
          <a:p>
            <a:r>
              <a:rPr lang="en-US" sz="2200" b="1" i="1" dirty="0">
                <a:solidFill>
                  <a:srgbClr val="D7B119"/>
                </a:solidFill>
              </a:rPr>
              <a:t>Insights : </a:t>
            </a:r>
            <a:r>
              <a:rPr lang="en-US" b="1" dirty="0">
                <a:solidFill>
                  <a:srgbClr val="0FAB7D"/>
                </a:solidFill>
              </a:rPr>
              <a:t>Improve Standard Class reliability.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32FCA-373F-405D-0039-E27207510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831" y="1397318"/>
            <a:ext cx="3914506" cy="49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6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6F6FC5-8D6B-997A-FA50-09D60A69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53F725-51D0-FD83-E674-08811259A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7B02ABE8-C01F-AFE9-55D2-3ABC8CA15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6D02D0-FB97-51EC-6211-6724CCB54203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6021A-BFF2-CF3A-4577-478FC5B3C6BD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F0E38-D877-5E26-5CD6-E5AE39619EF4}"/>
              </a:ext>
            </a:extLst>
          </p:cNvPr>
          <p:cNvSpPr txBox="1"/>
          <p:nvPr/>
        </p:nvSpPr>
        <p:spPr>
          <a:xfrm>
            <a:off x="4422122" y="1225377"/>
            <a:ext cx="3238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954"/>
                </a:solidFill>
                <a:latin typeface="+mj-lt"/>
              </a:rPr>
              <a:t>Trends &amp; Anomalies</a:t>
            </a:r>
            <a:endParaRPr lang="en-US" sz="2800" dirty="0">
              <a:solidFill>
                <a:srgbClr val="047954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B2101-D234-99E9-9899-D9EE3943F243}"/>
              </a:ext>
            </a:extLst>
          </p:cNvPr>
          <p:cNvSpPr txBox="1"/>
          <p:nvPr/>
        </p:nvSpPr>
        <p:spPr>
          <a:xfrm>
            <a:off x="3289609" y="2302595"/>
            <a:ext cx="51927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D7B119"/>
                </a:solidFill>
              </a:rPr>
              <a:t>Revenue</a:t>
            </a:r>
            <a:r>
              <a:rPr lang="en-US" sz="2200" b="1" dirty="0">
                <a:solidFill>
                  <a:srgbClr val="1869A6"/>
                </a:solidFill>
              </a:rPr>
              <a:t> peaks in January.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1869A6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D7B119"/>
                </a:solidFill>
              </a:rPr>
              <a:t>Peak-hour </a:t>
            </a:r>
            <a:r>
              <a:rPr lang="en-US" sz="2200" b="1" dirty="0">
                <a:solidFill>
                  <a:srgbClr val="1869A6"/>
                </a:solidFill>
              </a:rPr>
              <a:t>dominance (80% of daily revenue).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1869A6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D7B119"/>
                </a:solidFill>
              </a:rPr>
              <a:t>100% </a:t>
            </a:r>
            <a:r>
              <a:rPr lang="en-US" sz="2200" b="1" dirty="0">
                <a:solidFill>
                  <a:srgbClr val="1869A6"/>
                </a:solidFill>
              </a:rPr>
              <a:t>delay on Edinburgh Waverley → London Kings Cross route.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1869A6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1869A6"/>
                </a:solidFill>
              </a:rPr>
              <a:t>Advance ticket </a:t>
            </a:r>
            <a:r>
              <a:rPr lang="en-US" sz="2200" b="1" dirty="0">
                <a:solidFill>
                  <a:srgbClr val="D7B119"/>
                </a:solidFill>
              </a:rPr>
              <a:t>high refund rate </a:t>
            </a:r>
            <a:r>
              <a:rPr lang="en-US" sz="2200" b="1" dirty="0">
                <a:solidFill>
                  <a:srgbClr val="1869A6"/>
                </a:solidFill>
              </a:rPr>
              <a:t>despite high revenue.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2AA60E-EC79-48CF-40AD-2545F467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95562A-527D-AF30-3564-6C98714F2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FC0D9B82-14E1-8671-8BD5-03BEDA876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796055-C197-59B4-C39B-273FFE8DEF79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A3459-F65F-38D4-FEFF-049517802B97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A610E-C3CD-96C9-A7E4-2B144276FEF9}"/>
              </a:ext>
            </a:extLst>
          </p:cNvPr>
          <p:cNvSpPr txBox="1"/>
          <p:nvPr/>
        </p:nvSpPr>
        <p:spPr>
          <a:xfrm>
            <a:off x="4271394" y="990485"/>
            <a:ext cx="34646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954"/>
                </a:solidFill>
                <a:latin typeface="+mj-lt"/>
              </a:rPr>
              <a:t>Recommendations</a:t>
            </a:r>
            <a:endParaRPr lang="en-US" sz="2800" dirty="0">
              <a:solidFill>
                <a:srgbClr val="047954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C4D05-9738-8563-F1A6-B78A704ADCEF}"/>
              </a:ext>
            </a:extLst>
          </p:cNvPr>
          <p:cNvSpPr txBox="1"/>
          <p:nvPr/>
        </p:nvSpPr>
        <p:spPr>
          <a:xfrm>
            <a:off x="3201723" y="2031588"/>
            <a:ext cx="51927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869A6"/>
                </a:solidFill>
              </a:rPr>
              <a:t>Dynamic pricing for Advance tickets.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1869A6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869A6"/>
                </a:solidFill>
              </a:rPr>
              <a:t>Loyalty programs for Standard class.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1869A6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869A6"/>
                </a:solidFill>
              </a:rPr>
              <a:t>Staff allocation for delay-prone routes.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1869A6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869A6"/>
                </a:solidFill>
              </a:rPr>
              <a:t>Predictive maintenance.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1869A6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869A6"/>
                </a:solidFill>
              </a:rPr>
              <a:t>Real-time updates for delays.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1869A6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869A6"/>
                </a:solidFill>
              </a:rPr>
              <a:t>Route-based promotional strategies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7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E99D55-E414-01FD-E646-BA994F5A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DA7E81-BB7E-D96C-C5A5-39EEE0394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F87B33B9-55B6-CC6E-CC0D-21ACA9E2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51502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3C443A-11E4-8252-92EC-2A4F3F9A08A3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6781F-6D73-6D11-3C86-697F0709A9CF}"/>
              </a:ext>
            </a:extLst>
          </p:cNvPr>
          <p:cNvSpPr/>
          <p:nvPr/>
        </p:nvSpPr>
        <p:spPr>
          <a:xfrm>
            <a:off x="842941" y="6457707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C64F1-44BD-AD0F-F2BC-4F2704F758A0}"/>
              </a:ext>
            </a:extLst>
          </p:cNvPr>
          <p:cNvSpPr txBox="1"/>
          <p:nvPr/>
        </p:nvSpPr>
        <p:spPr>
          <a:xfrm>
            <a:off x="4785803" y="882012"/>
            <a:ext cx="2617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47954"/>
                </a:solidFill>
                <a:latin typeface="+mj-lt"/>
              </a:rPr>
              <a:t>Conclusion</a:t>
            </a:r>
            <a:endParaRPr lang="en-US" sz="3600" dirty="0">
              <a:solidFill>
                <a:srgbClr val="047954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BD4BB-5BDF-43FA-AF0E-931B19BCAAAC}"/>
              </a:ext>
            </a:extLst>
          </p:cNvPr>
          <p:cNvSpPr txBox="1"/>
          <p:nvPr/>
        </p:nvSpPr>
        <p:spPr>
          <a:xfrm>
            <a:off x="3417030" y="2015654"/>
            <a:ext cx="5192786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1869A6"/>
                </a:solidFill>
              </a:rPr>
              <a:t>Objectives successfully achieved.</a:t>
            </a:r>
          </a:p>
          <a:p>
            <a:pPr algn="ctr"/>
            <a:endParaRPr lang="en-US" sz="2500" b="1" dirty="0">
              <a:solidFill>
                <a:srgbClr val="1869A6"/>
              </a:solidFill>
            </a:endParaRPr>
          </a:p>
          <a:p>
            <a:pPr algn="ctr"/>
            <a:r>
              <a:rPr lang="en-US" sz="2500" b="1" dirty="0">
                <a:solidFill>
                  <a:srgbClr val="0FAB7D"/>
                </a:solidFill>
              </a:rPr>
              <a:t>Estimated improvements:</a:t>
            </a:r>
          </a:p>
          <a:p>
            <a:pPr lvl="1" algn="ctr"/>
            <a:r>
              <a:rPr lang="en-US" sz="2500" b="1" dirty="0">
                <a:solidFill>
                  <a:srgbClr val="0FAB7D"/>
                </a:solidFill>
              </a:rPr>
              <a:t>Revenue increase: 10–15%.</a:t>
            </a:r>
          </a:p>
          <a:p>
            <a:pPr lvl="1" algn="ctr"/>
            <a:r>
              <a:rPr lang="en-US" sz="2500" b="1" dirty="0">
                <a:solidFill>
                  <a:srgbClr val="0FAB7D"/>
                </a:solidFill>
              </a:rPr>
              <a:t>Refund reduction: 20%.</a:t>
            </a:r>
          </a:p>
          <a:p>
            <a:pPr lvl="1" algn="ctr"/>
            <a:endParaRPr lang="en-US" sz="2200" b="1" dirty="0">
              <a:solidFill>
                <a:srgbClr val="0FAB7D"/>
              </a:solidFill>
            </a:endParaRPr>
          </a:p>
          <a:p>
            <a:pPr lvl="1" algn="ctr"/>
            <a:endParaRPr lang="en-US" sz="2500" b="1" dirty="0">
              <a:solidFill>
                <a:srgbClr val="1869A6"/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D7B119"/>
                </a:solidFill>
              </a:rPr>
              <a:t> Power BI dashboard supports       data-driven decision-making.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4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A3BE6-6BCC-17A2-CCDB-7C948C7C7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366A80A4-84FF-CCC0-B918-016C5BB6B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AFEADF-4361-E38D-9042-743435F95571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323345-4034-EC88-9774-37C04F26ECF1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0AC53-4399-B995-E926-E49DC2202552}"/>
              </a:ext>
            </a:extLst>
          </p:cNvPr>
          <p:cNvSpPr txBox="1"/>
          <p:nvPr/>
        </p:nvSpPr>
        <p:spPr>
          <a:xfrm>
            <a:off x="3087235" y="2269813"/>
            <a:ext cx="5612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D7B119"/>
                </a:solidFill>
                <a:latin typeface="Eras Bold ITC" panose="020B0907030504020204" pitchFamily="34" charset="0"/>
              </a:rPr>
              <a:t>Thank you</a:t>
            </a:r>
            <a:r>
              <a:rPr lang="en-US" sz="5000" b="1" i="1" dirty="0">
                <a:solidFill>
                  <a:srgbClr val="D7B119"/>
                </a:solidFill>
                <a:latin typeface="Eras Bold ITC" panose="020B0907030504020204" pitchFamily="34" charset="0"/>
              </a:rPr>
              <a:t>,</a:t>
            </a:r>
          </a:p>
          <a:p>
            <a:pPr algn="ctr"/>
            <a:endParaRPr lang="en-US" dirty="0">
              <a:latin typeface="Eras Bold ITC" panose="020B0907030504020204" pitchFamily="34" charset="0"/>
            </a:endParaRPr>
          </a:p>
          <a:p>
            <a:pPr algn="ctr"/>
            <a:endParaRPr lang="en-US" sz="4000" dirty="0">
              <a:latin typeface="Eras Bold ITC" panose="020B0907030504020204" pitchFamily="34" charset="0"/>
            </a:endParaRPr>
          </a:p>
          <a:p>
            <a:pPr algn="ctr"/>
            <a:r>
              <a:rPr lang="en-US" sz="4000" b="1" dirty="0">
                <a:solidFill>
                  <a:srgbClr val="047954"/>
                </a:solidFill>
                <a:latin typeface="Eras Bold ITC" panose="020B0907030504020204" pitchFamily="34" charset="0"/>
              </a:rPr>
              <a:t>Kindly waiting for your feedback.</a:t>
            </a:r>
          </a:p>
        </p:txBody>
      </p:sp>
    </p:spTree>
    <p:extLst>
      <p:ext uri="{BB962C8B-B14F-4D97-AF65-F5344CB8AC3E}">
        <p14:creationId xmlns:p14="http://schemas.microsoft.com/office/powerpoint/2010/main" val="22936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3022A2CB-B7D1-52E9-C5EC-A335720E8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48139B-DC9A-13E9-1BB5-810AAC8CA37B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45460-3345-71B2-B406-31F381110439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BD602-3D49-B938-24ED-FD88B86472F0}"/>
              </a:ext>
            </a:extLst>
          </p:cNvPr>
          <p:cNvSpPr txBox="1"/>
          <p:nvPr/>
        </p:nvSpPr>
        <p:spPr>
          <a:xfrm>
            <a:off x="4152551" y="1198715"/>
            <a:ext cx="350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954"/>
                </a:solidFill>
                <a:latin typeface="+mj-lt"/>
              </a:rPr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4875C-64C2-B5D2-7F94-E9CABCF23693}"/>
              </a:ext>
            </a:extLst>
          </p:cNvPr>
          <p:cNvSpPr txBox="1"/>
          <p:nvPr/>
        </p:nvSpPr>
        <p:spPr>
          <a:xfrm>
            <a:off x="3151465" y="2122985"/>
            <a:ext cx="573807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047954"/>
                </a:solidFill>
              </a:rPr>
              <a:t>Analyzing UK train ride data to: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500" b="1" dirty="0">
              <a:solidFill>
                <a:srgbClr val="047954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rgbClr val="1869A6"/>
                </a:solidFill>
              </a:rPr>
              <a:t>Optimize revenue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500" b="1" dirty="0">
              <a:solidFill>
                <a:srgbClr val="1869A6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rgbClr val="1869A6"/>
                </a:solidFill>
              </a:rPr>
              <a:t>Enhance operational efficiency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500" b="1" dirty="0">
              <a:solidFill>
                <a:srgbClr val="1869A6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rgbClr val="1869A6"/>
                </a:solidFill>
              </a:rPr>
              <a:t>Improve passenger satisfaction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1" dirty="0">
                <a:solidFill>
                  <a:srgbClr val="D7B119"/>
                </a:solidFill>
              </a:rPr>
              <a:t>Focus</a:t>
            </a:r>
            <a:r>
              <a:rPr lang="en-US" sz="2500" dirty="0"/>
              <a:t> </a:t>
            </a:r>
            <a:r>
              <a:rPr lang="en-US" sz="2500" b="1" dirty="0">
                <a:solidFill>
                  <a:srgbClr val="0FAB7D"/>
                </a:solidFill>
              </a:rPr>
              <a:t>on</a:t>
            </a:r>
            <a:r>
              <a:rPr lang="en-US" sz="2500" b="1" dirty="0"/>
              <a:t> </a:t>
            </a:r>
            <a:r>
              <a:rPr lang="en-US" sz="2500" b="1" dirty="0">
                <a:solidFill>
                  <a:srgbClr val="0FAB7D"/>
                </a:solidFill>
              </a:rPr>
              <a:t>ticket pricing, delays, and route profitability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7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F4D8B-50E8-F5C7-E0FB-25A4529DE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91E0B8-9C68-874B-9D58-8F655CFC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E807EC52-F185-7D52-1B02-61FE6193A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3D308D-CA54-C1AA-66BB-282AB85D229D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B0B82-7453-97DE-C29D-328641DDE697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CC6041-9B00-B30C-260C-345336F0C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784" y="2170890"/>
            <a:ext cx="5527221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cs typeface="Arial" panose="020B0604020202020204" pitchFamily="34" charset="0"/>
              </a:rPr>
              <a:t>                   </a:t>
            </a:r>
            <a:r>
              <a:rPr kumimoji="0" lang="en-US" altLang="en-US" sz="2500" b="1" i="1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+mj-lt"/>
                <a:cs typeface="Arial" panose="020B0604020202020204" pitchFamily="34" charset="0"/>
              </a:rPr>
              <a:t>Challenges Faced: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rgbClr val="0FAB7D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1869A6"/>
                </a:solidFill>
                <a:effectLst/>
                <a:cs typeface="Arial" panose="020B0604020202020204" pitchFamily="34" charset="0"/>
              </a:rPr>
              <a:t>Unpredictable passenger 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rgbClr val="1869A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1869A6"/>
                </a:solidFill>
                <a:effectLst/>
                <a:cs typeface="Arial" panose="020B0604020202020204" pitchFamily="34" charset="0"/>
              </a:rPr>
              <a:t>Revenue fluctuations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rgbClr val="1869A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1869A6"/>
                </a:solidFill>
                <a:effectLst/>
                <a:cs typeface="Arial" panose="020B0604020202020204" pitchFamily="34" charset="0"/>
              </a:rPr>
              <a:t>Frequent delays and refunds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rgbClr val="1869A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1869A6"/>
                </a:solidFill>
                <a:effectLst/>
                <a:cs typeface="Arial" panose="020B0604020202020204" pitchFamily="34" charset="0"/>
              </a:rPr>
              <a:t>Lack of data-driven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8E913-7E78-9D95-DD87-192CB055D3EE}"/>
              </a:ext>
            </a:extLst>
          </p:cNvPr>
          <p:cNvSpPr txBox="1"/>
          <p:nvPr/>
        </p:nvSpPr>
        <p:spPr>
          <a:xfrm>
            <a:off x="4278473" y="1149100"/>
            <a:ext cx="323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47954"/>
                </a:solidFill>
                <a:latin typeface="+mj-lt"/>
              </a:rPr>
              <a:t>Business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7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E83C78-57E4-25A5-D7EE-D4D046CA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CA0AFD-8197-B3B7-82D7-1BB8C9779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867EB061-6171-39BF-F5BC-45A890339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26E5D2-B875-5050-669F-7A107A36595D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F48-53BB-C26C-6C39-714D4C307FAA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44BCFE-1865-7B23-71F4-901DFCC9D95A}"/>
              </a:ext>
            </a:extLst>
          </p:cNvPr>
          <p:cNvSpPr txBox="1"/>
          <p:nvPr/>
        </p:nvSpPr>
        <p:spPr>
          <a:xfrm>
            <a:off x="4320330" y="1143503"/>
            <a:ext cx="36827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954"/>
                </a:solidFill>
                <a:latin typeface="+mj-lt"/>
              </a:rPr>
              <a:t>Project Objectives</a:t>
            </a:r>
            <a:endParaRPr lang="en-US" sz="2800" dirty="0">
              <a:solidFill>
                <a:srgbClr val="047954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BD5CA-8AA3-BCC8-F5ED-56727D92CAF4}"/>
              </a:ext>
            </a:extLst>
          </p:cNvPr>
          <p:cNvSpPr txBox="1"/>
          <p:nvPr/>
        </p:nvSpPr>
        <p:spPr>
          <a:xfrm>
            <a:off x="2923089" y="2267399"/>
            <a:ext cx="60557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i="1" dirty="0">
                <a:solidFill>
                  <a:srgbClr val="D7B119"/>
                </a:solidFill>
                <a:latin typeface="+mj-lt"/>
              </a:rPr>
              <a:t>Identify</a:t>
            </a:r>
            <a:r>
              <a:rPr lang="en-US" sz="2500" b="1" dirty="0">
                <a:solidFill>
                  <a:srgbClr val="1869A6"/>
                </a:solidFill>
                <a:latin typeface="+mj-lt"/>
              </a:rPr>
              <a:t> drivers of revenue and sales.</a:t>
            </a:r>
          </a:p>
          <a:p>
            <a:endParaRPr lang="en-US" sz="2500" b="1" dirty="0">
              <a:solidFill>
                <a:srgbClr val="1869A6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i="1" dirty="0">
                <a:solidFill>
                  <a:srgbClr val="D7B119"/>
                </a:solidFill>
                <a:latin typeface="+mj-lt"/>
              </a:rPr>
              <a:t>Analyze</a:t>
            </a:r>
            <a:r>
              <a:rPr lang="en-US" sz="2500" b="1" dirty="0">
                <a:solidFill>
                  <a:srgbClr val="D7B119"/>
                </a:solidFill>
                <a:latin typeface="+mj-lt"/>
              </a:rPr>
              <a:t> </a:t>
            </a:r>
            <a:r>
              <a:rPr lang="en-US" sz="2500" b="1" dirty="0">
                <a:solidFill>
                  <a:srgbClr val="1869A6"/>
                </a:solidFill>
                <a:latin typeface="+mj-lt"/>
              </a:rPr>
              <a:t>the impact of delays.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b="1" dirty="0">
              <a:solidFill>
                <a:srgbClr val="1869A6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i="1" dirty="0">
                <a:solidFill>
                  <a:srgbClr val="D7B119"/>
                </a:solidFill>
                <a:latin typeface="+mj-lt"/>
              </a:rPr>
              <a:t>Assess</a:t>
            </a:r>
            <a:r>
              <a:rPr lang="en-US" sz="2500" b="1" dirty="0">
                <a:solidFill>
                  <a:srgbClr val="1869A6"/>
                </a:solidFill>
                <a:latin typeface="+mj-lt"/>
              </a:rPr>
              <a:t> route profitability.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b="1" dirty="0">
              <a:solidFill>
                <a:srgbClr val="1869A6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i="1" dirty="0">
                <a:solidFill>
                  <a:srgbClr val="D7B119"/>
                </a:solidFill>
                <a:latin typeface="+mj-lt"/>
              </a:rPr>
              <a:t>Recommend</a:t>
            </a:r>
            <a:r>
              <a:rPr lang="en-US" sz="2500" b="1" i="1" dirty="0">
                <a:solidFill>
                  <a:srgbClr val="1869A6"/>
                </a:solidFill>
                <a:latin typeface="+mj-lt"/>
              </a:rPr>
              <a:t> </a:t>
            </a:r>
            <a:r>
              <a:rPr lang="en-US" sz="2500" b="1" dirty="0">
                <a:solidFill>
                  <a:srgbClr val="1869A6"/>
                </a:solidFill>
                <a:latin typeface="+mj-lt"/>
              </a:rPr>
              <a:t>strategies for pricing and customer retention.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91EA8-B581-9031-188E-EA69F42AC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9DA19C-DC4F-28F6-5D25-0EBFB46D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CAE220DE-3CB7-C19E-13AE-84037A449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B7D00A-9BAB-22FA-614F-A713F6EE79DE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4E57B-EEDD-F681-8BD3-9DAE19019303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7AA50-F4E1-B816-6589-F0ECAEF68A0E}"/>
              </a:ext>
            </a:extLst>
          </p:cNvPr>
          <p:cNvSpPr txBox="1"/>
          <p:nvPr/>
        </p:nvSpPr>
        <p:spPr>
          <a:xfrm>
            <a:off x="4077050" y="1330377"/>
            <a:ext cx="421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954"/>
                </a:solidFill>
                <a:latin typeface="+mj-lt"/>
              </a:rPr>
              <a:t>Methodology Overview</a:t>
            </a:r>
            <a:endParaRPr lang="en-US" sz="2800" dirty="0">
              <a:solidFill>
                <a:srgbClr val="047954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2C2F9-88D2-0EC4-FC0B-621F6FF4E876}"/>
              </a:ext>
            </a:extLst>
          </p:cNvPr>
          <p:cNvSpPr txBox="1"/>
          <p:nvPr/>
        </p:nvSpPr>
        <p:spPr>
          <a:xfrm>
            <a:off x="848412" y="2357524"/>
            <a:ext cx="52475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47954"/>
                </a:solidFill>
              </a:rPr>
              <a:t>Data Sources: </a:t>
            </a:r>
            <a:r>
              <a:rPr lang="en-US" sz="2000" b="1" dirty="0">
                <a:solidFill>
                  <a:srgbClr val="336EA8"/>
                </a:solidFill>
              </a:rPr>
              <a:t>E Youth,    Eng. </a:t>
            </a:r>
            <a:r>
              <a:rPr lang="en-US" sz="2200" b="1" dirty="0" err="1">
                <a:solidFill>
                  <a:srgbClr val="336EA8"/>
                </a:solidFill>
              </a:rPr>
              <a:t>Sherihan</a:t>
            </a:r>
            <a:r>
              <a:rPr lang="en-US" sz="2200" b="1" dirty="0">
                <a:solidFill>
                  <a:srgbClr val="336EA8"/>
                </a:solidFill>
              </a:rPr>
              <a:t> Ali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336EA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47954"/>
                </a:solidFill>
              </a:rPr>
              <a:t>Data Cleaning: </a:t>
            </a:r>
            <a:r>
              <a:rPr lang="en-US" sz="2000" b="1" dirty="0">
                <a:solidFill>
                  <a:srgbClr val="336EA8"/>
                </a:solidFill>
              </a:rPr>
              <a:t>Handled missing values, corrected categories.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336EA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47954"/>
                </a:solidFill>
              </a:rPr>
              <a:t>Tools: </a:t>
            </a:r>
            <a:r>
              <a:rPr lang="en-US" sz="2000" b="1" dirty="0">
                <a:solidFill>
                  <a:srgbClr val="1869A6"/>
                </a:solidFill>
              </a:rPr>
              <a:t>Power BI, Excel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1869A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47954"/>
                </a:solidFill>
              </a:rPr>
              <a:t>Techniques: </a:t>
            </a:r>
            <a:r>
              <a:rPr lang="en-US" sz="2000" b="1" dirty="0">
                <a:solidFill>
                  <a:srgbClr val="1869A6"/>
                </a:solidFill>
              </a:rPr>
              <a:t>Descriptive and diagnostic analytics, DAX for KPIs.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0230D-29F8-8BDA-2B63-8B8A95C0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214" y="5125221"/>
            <a:ext cx="713594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5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ED183-E12E-8D07-9F15-6A4B0C06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4BD59C-D118-EB61-6D44-C7C0039E1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00566EE7-A5D4-0A63-3C2D-480EE9F3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98A3A4-4F50-4320-F340-62B3A68D6876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1A299-3207-5B68-B158-E0150175E058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440C5-94E2-7BF3-A971-899B42F11C8D}"/>
              </a:ext>
            </a:extLst>
          </p:cNvPr>
          <p:cNvSpPr txBox="1"/>
          <p:nvPr/>
        </p:nvSpPr>
        <p:spPr>
          <a:xfrm>
            <a:off x="3582186" y="943950"/>
            <a:ext cx="45636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47954"/>
                </a:solidFill>
              </a:rPr>
              <a:t>Power BI Dashboard Overview</a:t>
            </a:r>
            <a:endParaRPr lang="en-US" sz="2500" dirty="0">
              <a:solidFill>
                <a:srgbClr val="047954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47BA8-5CD7-7157-E3C1-B7C57D4D5673}"/>
              </a:ext>
            </a:extLst>
          </p:cNvPr>
          <p:cNvSpPr txBox="1"/>
          <p:nvPr/>
        </p:nvSpPr>
        <p:spPr>
          <a:xfrm>
            <a:off x="846888" y="3105834"/>
            <a:ext cx="514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BA93807-9557-67B1-7CB9-C7D787A1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88" y="2443924"/>
            <a:ext cx="373350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1" u="none" strike="noStrike" cap="none" normalizeH="0" baseline="0" dirty="0">
                <a:ln>
                  <a:noFill/>
                </a:ln>
                <a:solidFill>
                  <a:srgbClr val="047954"/>
                </a:solidFill>
                <a:effectLst/>
                <a:latin typeface="+mj-lt"/>
              </a:rPr>
              <a:t>Interactive visuals: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1" i="1" u="none" strike="noStrike" cap="none" normalizeH="0" baseline="0" dirty="0">
              <a:ln>
                <a:noFill/>
              </a:ln>
              <a:solidFill>
                <a:srgbClr val="047954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</a:rPr>
              <a:t>Revenue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6EA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</a:rPr>
              <a:t>Delay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6EA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</a:rPr>
              <a:t>Refund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6EA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</a:rPr>
              <a:t>Route profitability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217F1-D2F1-2DE8-1363-E2040E20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770" y="1525312"/>
            <a:ext cx="6228884" cy="445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3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99E95-3757-08B9-1C25-CEF2B3214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F90159-DA66-7413-1971-45B67698A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CC7AB1F9-3536-B5B0-F671-6866C2D78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67D53-21F8-66A3-FE84-F64F39ACF2C3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1C78E-3338-1370-A0CC-D21DBC742FE5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5B926-BA92-75AB-014E-A4FF63390A73}"/>
              </a:ext>
            </a:extLst>
          </p:cNvPr>
          <p:cNvSpPr txBox="1"/>
          <p:nvPr/>
        </p:nvSpPr>
        <p:spPr>
          <a:xfrm>
            <a:off x="3766657" y="1262681"/>
            <a:ext cx="39847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954"/>
                </a:solidFill>
                <a:latin typeface="+mj-lt"/>
              </a:rPr>
              <a:t>Revenue Analysis (RQ1)</a:t>
            </a:r>
            <a:endParaRPr lang="en-US" sz="2800" dirty="0">
              <a:solidFill>
                <a:srgbClr val="047954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E0025-69F8-DEF5-D965-F222CEBEDA11}"/>
              </a:ext>
            </a:extLst>
          </p:cNvPr>
          <p:cNvSpPr txBox="1"/>
          <p:nvPr/>
        </p:nvSpPr>
        <p:spPr>
          <a:xfrm>
            <a:off x="566256" y="2671604"/>
            <a:ext cx="51927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47954"/>
                </a:solidFill>
              </a:rPr>
              <a:t>Advance tickets: </a:t>
            </a:r>
            <a:r>
              <a:rPr lang="en-US" sz="2000" b="1" dirty="0">
                <a:solidFill>
                  <a:srgbClr val="1869A6"/>
                </a:solidFill>
              </a:rPr>
              <a:t>42% of revenue (£294k).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47954"/>
                </a:solidFill>
              </a:rPr>
              <a:t>Peak hours (6–9 AM): </a:t>
            </a:r>
            <a:r>
              <a:rPr lang="en-US" sz="2000" b="1" dirty="0">
                <a:solidFill>
                  <a:srgbClr val="1869A6"/>
                </a:solidFill>
              </a:rPr>
              <a:t>£600k revenue.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47954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47954"/>
                </a:solidFill>
              </a:rPr>
              <a:t>Late-night rides: </a:t>
            </a:r>
            <a:r>
              <a:rPr lang="en-US" sz="2000" b="1" dirty="0">
                <a:solidFill>
                  <a:srgbClr val="1869A6"/>
                </a:solidFill>
              </a:rPr>
              <a:t>Only £50k.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1869A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rgbClr val="D7B119"/>
                </a:solidFill>
              </a:rPr>
              <a:t>Insight: </a:t>
            </a:r>
            <a:r>
              <a:rPr lang="en-US" sz="2000" b="1" dirty="0">
                <a:solidFill>
                  <a:srgbClr val="0FAB7D"/>
                </a:solidFill>
              </a:rPr>
              <a:t>Need dynamic off-peak pricing.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0E521-3137-3054-4656-A505AE1F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807" y="1754244"/>
            <a:ext cx="4751331" cy="45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351F95-8CAE-834E-74BF-EAD7697B5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7C65EE-6497-7935-754F-AD91065F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5D587C2F-6C21-7E12-4E93-6988F60DF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80C5A4-FB40-05D6-70AD-5CF16EF998D6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C42573-7D6D-693F-976B-4A4079124B39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0BD27-8D6A-3058-02AD-2659CBF4B73F}"/>
              </a:ext>
            </a:extLst>
          </p:cNvPr>
          <p:cNvSpPr txBox="1"/>
          <p:nvPr/>
        </p:nvSpPr>
        <p:spPr>
          <a:xfrm>
            <a:off x="3877112" y="1083623"/>
            <a:ext cx="39833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954"/>
                </a:solidFill>
                <a:latin typeface="+mj-lt"/>
              </a:rPr>
              <a:t>Route Profitability (RQ3</a:t>
            </a:r>
            <a:r>
              <a:rPr lang="en-US" sz="2800" b="1" dirty="0">
                <a:solidFill>
                  <a:srgbClr val="047954"/>
                </a:solidFill>
              </a:rPr>
              <a:t>)</a:t>
            </a:r>
            <a:endParaRPr lang="en-US" sz="2800" dirty="0">
              <a:solidFill>
                <a:srgbClr val="047954"/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121A0-A83C-18DD-BCED-220E05477844}"/>
              </a:ext>
            </a:extLst>
          </p:cNvPr>
          <p:cNvSpPr txBox="1"/>
          <p:nvPr/>
        </p:nvSpPr>
        <p:spPr>
          <a:xfrm>
            <a:off x="878497" y="4799962"/>
            <a:ext cx="26151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D7B119"/>
                </a:solidFill>
              </a:rPr>
              <a:t>Top Route: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336EA8"/>
                </a:solidFill>
              </a:rPr>
              <a:t>London Kings Cross → York (£179k).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F4BD7-752E-650D-9816-B7065A4E05FD}"/>
              </a:ext>
            </a:extLst>
          </p:cNvPr>
          <p:cNvSpPr txBox="1"/>
          <p:nvPr/>
        </p:nvSpPr>
        <p:spPr>
          <a:xfrm>
            <a:off x="4597782" y="4567903"/>
            <a:ext cx="302873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D7B119"/>
                </a:solidFill>
              </a:rPr>
              <a:t>Underperforming Route: </a:t>
            </a:r>
            <a:r>
              <a:rPr lang="en-US" sz="2000" b="1" i="1" dirty="0">
                <a:solidFill>
                  <a:srgbClr val="336EA8"/>
                </a:solidFill>
              </a:rPr>
              <a:t>Edinburgh Waverly</a:t>
            </a:r>
            <a:r>
              <a:rPr lang="en-US" sz="2000" b="1" dirty="0">
                <a:solidFill>
                  <a:srgbClr val="336EA8"/>
                </a:solidFill>
              </a:rPr>
              <a:t> → London Kings Cross Street (£52k).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2FF0E-AEC5-4B4A-3D8B-6FC42FD9AEA5}"/>
              </a:ext>
            </a:extLst>
          </p:cNvPr>
          <p:cNvSpPr txBox="1"/>
          <p:nvPr/>
        </p:nvSpPr>
        <p:spPr>
          <a:xfrm>
            <a:off x="8311972" y="4515398"/>
            <a:ext cx="39833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D7B119"/>
                </a:solidFill>
              </a:rPr>
              <a:t>Highest journey count: </a:t>
            </a:r>
            <a:r>
              <a:rPr lang="en-US" sz="2000" b="1" dirty="0">
                <a:solidFill>
                  <a:srgbClr val="336EA8"/>
                </a:solidFill>
              </a:rPr>
              <a:t>Manchester → Liverpool (4628 journeys).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2F1518-BA44-53B3-F60A-BCF8AF9BD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1" y="1819709"/>
            <a:ext cx="2947053" cy="29789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E62977-F025-6B91-C642-D0230F891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450" y="1862770"/>
            <a:ext cx="3661291" cy="29371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4DFB8C-A691-C492-72EB-B63410F16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633" y="1862770"/>
            <a:ext cx="3292649" cy="29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9DF58-8535-7F84-383F-9FC0BF345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BAC5-FB34-AE2E-DDEE-3AC2E3414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background with blue and green lines">
            <a:extLst>
              <a:ext uri="{FF2B5EF4-FFF2-40B4-BE49-F238E27FC236}">
                <a16:creationId xmlns:a16="http://schemas.microsoft.com/office/drawing/2014/main" id="{89619854-292C-5DE1-6C39-C59B92AFA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A13D92-8428-5AA7-ADA3-2363E276D56A}"/>
              </a:ext>
            </a:extLst>
          </p:cNvPr>
          <p:cNvSpPr/>
          <p:nvPr/>
        </p:nvSpPr>
        <p:spPr>
          <a:xfrm>
            <a:off x="10991654" y="6372520"/>
            <a:ext cx="443059" cy="414779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CAC72-F01F-5B65-2CA5-D034E7FA7E25}"/>
              </a:ext>
            </a:extLst>
          </p:cNvPr>
          <p:cNvSpPr/>
          <p:nvPr/>
        </p:nvSpPr>
        <p:spPr>
          <a:xfrm>
            <a:off x="848412" y="6372520"/>
            <a:ext cx="2733774" cy="348791"/>
          </a:xfrm>
          <a:prstGeom prst="rect">
            <a:avLst/>
          </a:prstGeom>
          <a:solidFill>
            <a:srgbClr val="1869A6"/>
          </a:solidFill>
          <a:ln>
            <a:solidFill>
              <a:srgbClr val="1869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17/5/24</a:t>
            </a:r>
            <a:endParaRPr lang="en-A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09DB7-020C-C9AD-C2A8-E2172B38FDDF}"/>
              </a:ext>
            </a:extLst>
          </p:cNvPr>
          <p:cNvSpPr txBox="1"/>
          <p:nvPr/>
        </p:nvSpPr>
        <p:spPr>
          <a:xfrm>
            <a:off x="4021304" y="882517"/>
            <a:ext cx="37247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7954"/>
                </a:solidFill>
                <a:latin typeface="+mj-lt"/>
              </a:rPr>
              <a:t>Delay Analysis (RQ2)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8E79B-77FD-AF5E-156C-8A5117C01035}"/>
              </a:ext>
            </a:extLst>
          </p:cNvPr>
          <p:cNvSpPr txBox="1"/>
          <p:nvPr/>
        </p:nvSpPr>
        <p:spPr>
          <a:xfrm>
            <a:off x="848412" y="2085823"/>
            <a:ext cx="42153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7B119"/>
                </a:solidFill>
              </a:rPr>
              <a:t>On-Time Performance: </a:t>
            </a:r>
          </a:p>
          <a:p>
            <a:r>
              <a:rPr lang="en-US" b="1" dirty="0">
                <a:solidFill>
                  <a:srgbClr val="1869A6"/>
                </a:solidFill>
              </a:rPr>
              <a:t>                                         </a:t>
            </a:r>
            <a:r>
              <a:rPr lang="en-US" sz="2000" b="1" dirty="0">
                <a:solidFill>
                  <a:srgbClr val="1869A6"/>
                </a:solidFill>
              </a:rPr>
              <a:t>86.82%.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7B119"/>
                </a:solidFill>
              </a:rPr>
              <a:t>Main delay causes:</a:t>
            </a:r>
          </a:p>
          <a:p>
            <a:endParaRPr lang="en-US" b="1" dirty="0">
              <a:solidFill>
                <a:srgbClr val="D7B11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869A6"/>
                </a:solidFill>
              </a:rPr>
              <a:t>Weather (67%)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869A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869A6"/>
                </a:solidFill>
              </a:rPr>
              <a:t>Technical issues (55%)</a:t>
            </a:r>
          </a:p>
          <a:p>
            <a:pPr lvl="1"/>
            <a:endParaRPr lang="en-US" b="1" dirty="0">
              <a:solidFill>
                <a:srgbClr val="1869A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869A6"/>
                </a:solidFill>
              </a:rPr>
              <a:t>Staff shortages (30%)</a:t>
            </a:r>
          </a:p>
          <a:p>
            <a:pPr lvl="1"/>
            <a:endParaRPr lang="en-US" b="1" dirty="0">
              <a:solidFill>
                <a:srgbClr val="1869A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7B119"/>
                </a:solidFill>
              </a:rPr>
              <a:t>Refund rate:</a:t>
            </a:r>
          </a:p>
          <a:p>
            <a:r>
              <a:rPr lang="en-US" b="1" dirty="0">
                <a:solidFill>
                  <a:srgbClr val="D7B119"/>
                </a:solidFill>
              </a:rPr>
              <a:t>                               </a:t>
            </a:r>
            <a:r>
              <a:rPr lang="en-US" sz="2000" b="1" dirty="0">
                <a:solidFill>
                  <a:srgbClr val="336EA8"/>
                </a:solidFill>
              </a:rPr>
              <a:t>3.53% (£39k).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C3A5-97F4-2FCF-DA47-3F0BA0AE4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681" y="1406762"/>
            <a:ext cx="4865298" cy="48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454</Words>
  <Application>Microsoft Office PowerPoint</Application>
  <PresentationFormat>Widescreen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Eras Bold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Wld-Otiba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Abdelhamid Abdelrahman</dc:creator>
  <cp:lastModifiedBy>Abdelhamid Abdelrahman</cp:lastModifiedBy>
  <cp:revision>9</cp:revision>
  <dcterms:created xsi:type="dcterms:W3CDTF">2025-04-22T09:37:53Z</dcterms:created>
  <dcterms:modified xsi:type="dcterms:W3CDTF">2025-05-08T14:23:54Z</dcterms:modified>
</cp:coreProperties>
</file>