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9"/>
  </p:notesMasterIdLst>
  <p:handoutMasterIdLst>
    <p:handoutMasterId r:id="rId10"/>
  </p:handoutMasterIdLst>
  <p:sldIdLst>
    <p:sldId id="265" r:id="rId5"/>
    <p:sldId id="271" r:id="rId6"/>
    <p:sldId id="272" r:id="rId7"/>
    <p:sldId id="27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7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D81DDF-98D4-498E-A94D-DDD7A807A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91BFCE-55A1-4C09-B4B5-9359AD6F4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4FA28-26D5-4BDF-9A75-C27596ADE055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EB1F3-97EE-4F0D-B402-E34820EC6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4877F-A04A-4D6A-A0A8-95CC6E2D2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07CFE-5866-4B40-8953-42375E9B5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50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D6F-8584-4A53-833D-DCA47225B220}" type="datetimeFigureOut">
              <a:rPr lang="en-US" smtClean="0"/>
              <a:t>9/12/2021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3874D-A20A-4B3E-9C12-F524953D5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0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/>
          <a:lstStyle/>
          <a:p>
            <a:fld id="{2D202488-4139-4052-B998-251C9C912739}" type="datetimeFigureOut">
              <a:rPr lang="en-US" noProof="0" smtClean="0"/>
              <a:t>9/12/2021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9/12/2021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/>
          <a:lstStyle>
            <a:lvl1pPr algn="r">
              <a:defRPr/>
            </a:lvl1pPr>
          </a:lstStyle>
          <a:p>
            <a:fld id="{2D202488-4139-4052-B998-251C9C912739}" type="datetimeFigureOut">
              <a:rPr lang="en-US" noProof="0" smtClean="0"/>
              <a:pPr/>
              <a:t>9/12/2021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9/12/2021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9/12/2021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9/12/2021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9/12/2021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9/12/2021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9/12/2021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A680F6-C147-410B-94DF-19850752D7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4656" y="1865037"/>
            <a:ext cx="8802688" cy="31279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02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9/12/2021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 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9/12/2021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D202488-4139-4052-B998-251C9C912739}" type="datetimeFigureOut">
              <a:rPr lang="en-US" noProof="0" smtClean="0"/>
              <a:pPr/>
              <a:t>9/12/2021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Footer Here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7" r:id="rId7"/>
    <p:sldLayoutId id="2147483691" r:id="rId8"/>
    <p:sldLayoutId id="2147483692" r:id="rId9"/>
    <p:sldLayoutId id="2147483696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ARMA </a:t>
            </a:r>
            <a:r>
              <a:rPr lang="en-US" sz="4000" dirty="0"/>
              <a:t>Model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4"/>
            <a:ext cx="8637072" cy="977621"/>
          </a:xfrm>
        </p:spPr>
        <p:txBody>
          <a:bodyPr/>
          <a:lstStyle/>
          <a:p>
            <a:endParaRPr lang="en-US" sz="20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771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FD6815-A2FC-4F9F-BD12-D89F83985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62" y="1453025"/>
            <a:ext cx="10256776" cy="4275653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endParaRPr lang="en-US" dirty="0">
              <a:latin typeface="charter"/>
            </a:endParaRPr>
          </a:p>
          <a:p>
            <a:pPr lvl="1"/>
            <a:r>
              <a:rPr lang="en-US" dirty="0"/>
              <a:t>ARMA stands for Auto Regressive Moving </a:t>
            </a:r>
            <a:r>
              <a:rPr lang="en-US" dirty="0" smtClean="0"/>
              <a:t>Average.</a:t>
            </a:r>
          </a:p>
          <a:p>
            <a:pPr lvl="1"/>
            <a:r>
              <a:rPr lang="en-US" dirty="0" smtClean="0"/>
              <a:t>An ARMA </a:t>
            </a:r>
            <a:r>
              <a:rPr lang="en-US" dirty="0"/>
              <a:t>model </a:t>
            </a:r>
            <a:r>
              <a:rPr lang="en-US" dirty="0" smtClean="0"/>
              <a:t>is a class of statistical models used to describe weakly stationary time series.</a:t>
            </a:r>
            <a:endParaRPr lang="en-US" dirty="0"/>
          </a:p>
          <a:p>
            <a:pPr lvl="1"/>
            <a:r>
              <a:rPr lang="en-US" dirty="0" smtClean="0"/>
              <a:t>We use ACF &amp; PACF plots to check parameters and see if there’s a need to use differencing.</a:t>
            </a:r>
            <a:endParaRPr lang="en-US" dirty="0"/>
          </a:p>
          <a:p>
            <a:pPr lvl="1"/>
            <a:r>
              <a:rPr lang="en-US" dirty="0"/>
              <a:t>An </a:t>
            </a:r>
            <a:r>
              <a:rPr lang="en-US" dirty="0" smtClean="0"/>
              <a:t>ARMA </a:t>
            </a:r>
            <a:r>
              <a:rPr lang="en-US" dirty="0"/>
              <a:t>model can be created using the statsmodels library as follows:</a:t>
            </a:r>
          </a:p>
          <a:p>
            <a:pPr lvl="2"/>
            <a:r>
              <a:rPr lang="en-US" dirty="0"/>
              <a:t>Define the model by calling </a:t>
            </a:r>
            <a:r>
              <a:rPr lang="en-US" dirty="0" smtClean="0"/>
              <a:t>ARMA</a:t>
            </a:r>
            <a:r>
              <a:rPr lang="en-US" dirty="0"/>
              <a:t>() and passing in the p, d, and q parameters.</a:t>
            </a:r>
          </a:p>
          <a:p>
            <a:pPr lvl="2"/>
            <a:r>
              <a:rPr lang="en-US" dirty="0"/>
              <a:t>The model is prepared on the training data by calling the fit() function.</a:t>
            </a:r>
          </a:p>
          <a:p>
            <a:pPr lvl="2"/>
            <a:r>
              <a:rPr lang="en-US" dirty="0"/>
              <a:t>Predictions can be made by calling the predict() function and specifying the index of the time or times to be predicted</a:t>
            </a:r>
          </a:p>
          <a:p>
            <a:pPr lvl="1"/>
            <a:r>
              <a:rPr lang="en-US" dirty="0"/>
              <a:t>The parameters of the </a:t>
            </a:r>
            <a:r>
              <a:rPr lang="en-US" dirty="0" smtClean="0"/>
              <a:t>ARMA </a:t>
            </a:r>
            <a:r>
              <a:rPr lang="en-US" dirty="0"/>
              <a:t>model are defined as follows:</a:t>
            </a:r>
          </a:p>
          <a:p>
            <a:pPr lvl="2"/>
            <a:r>
              <a:rPr lang="en-US" dirty="0"/>
              <a:t>p: The number of lag observations included in the model, also called </a:t>
            </a:r>
            <a:r>
              <a:rPr lang="en-US" dirty="0" smtClean="0"/>
              <a:t>the autoregressive order</a:t>
            </a:r>
            <a:r>
              <a:rPr lang="en-US" dirty="0" smtClean="0"/>
              <a:t>.</a:t>
            </a:r>
            <a:endParaRPr lang="en-US" dirty="0"/>
          </a:p>
          <a:p>
            <a:pPr lvl="2"/>
            <a:r>
              <a:rPr lang="en-US" dirty="0"/>
              <a:t>d: The number of times that the raw observations are differenced, also called the degree of differencing.</a:t>
            </a:r>
          </a:p>
          <a:p>
            <a:pPr lvl="2"/>
            <a:r>
              <a:rPr lang="en-US" dirty="0"/>
              <a:t>q: The size of the moving average window, also called the order of moving average.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72BEE0-A55B-4AD5-A8A7-042C3C5D3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introduction to </a:t>
            </a:r>
            <a:r>
              <a:rPr lang="en-US" dirty="0" smtClean="0"/>
              <a:t>ARMA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477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588887-C23C-41F1-9BF3-B7A5CE67FBA0}"/>
              </a:ext>
            </a:extLst>
          </p:cNvPr>
          <p:cNvSpPr txBox="1"/>
          <p:nvPr/>
        </p:nvSpPr>
        <p:spPr>
          <a:xfrm>
            <a:off x="1625600" y="5064369"/>
            <a:ext cx="53379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effectLst/>
                <a:latin typeface="Sakkal Majalla" panose="02000000000000000000" pitchFamily="2" charset="-78"/>
                <a:ea typeface="Times New Roman" panose="02020603050405020304" pitchFamily="18" charset="0"/>
              </a:rPr>
              <a:t>Result “Mean Square </a:t>
            </a:r>
            <a:r>
              <a:rPr lang="en-US" sz="2200" dirty="0" smtClean="0">
                <a:effectLst/>
                <a:latin typeface="Sakkal Majalla" panose="02000000000000000000" pitchFamily="2" charset="-78"/>
                <a:ea typeface="Times New Roman" panose="02020603050405020304" pitchFamily="18" charset="0"/>
              </a:rPr>
              <a:t>Error:3.987</a:t>
            </a:r>
            <a:endParaRPr lang="en-GB" sz="2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6289" t="32008" r="41544" b="43844"/>
          <a:stretch/>
        </p:blipFill>
        <p:spPr>
          <a:xfrm>
            <a:off x="606004" y="167639"/>
            <a:ext cx="11174516" cy="471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993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49D32B-68CF-4FED-A526-7804A8925267}"/>
              </a:ext>
            </a:extLst>
          </p:cNvPr>
          <p:cNvSpPr txBox="1"/>
          <p:nvPr/>
        </p:nvSpPr>
        <p:spPr>
          <a:xfrm>
            <a:off x="1625600" y="5064368"/>
            <a:ext cx="61315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effectLst/>
                <a:latin typeface="Sakkal Majalla" panose="02000000000000000000" pitchFamily="2" charset="-78"/>
                <a:ea typeface="Times New Roman" panose="02020603050405020304" pitchFamily="18" charset="0"/>
              </a:rPr>
              <a:t>Result “Mean Square </a:t>
            </a:r>
            <a:r>
              <a:rPr lang="en-US" sz="2200" dirty="0" smtClean="0">
                <a:effectLst/>
                <a:latin typeface="Sakkal Majalla" panose="02000000000000000000" pitchFamily="2" charset="-78"/>
                <a:ea typeface="Times New Roman" panose="02020603050405020304" pitchFamily="18" charset="0"/>
              </a:rPr>
              <a:t>Error:62.247</a:t>
            </a:r>
            <a:endParaRPr lang="en-GB" sz="2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6500" t="32282" r="40917" b="43333"/>
          <a:stretch/>
        </p:blipFill>
        <p:spPr>
          <a:xfrm>
            <a:off x="640080" y="215147"/>
            <a:ext cx="11229764" cy="472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72928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66921596_My invention presentation_AAS_v5" id="{87E5ADC5-22B1-48B6-A377-CC62C9F76903}" vid="{35D6D025-A430-4CAD-B81F-81678F6B39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9C8665-7E41-4E8E-957E-307F6F826AF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1DB373-C1A1-4924-9AF2-F04368201509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purl.org/dc/elements/1.1/"/>
    <ds:schemaRef ds:uri="http://www.w3.org/XML/1998/namespace"/>
    <ds:schemaRef ds:uri="71af3243-3dd4-4a8d-8c0d-dd76da1f02a5"/>
    <ds:schemaRef ds:uri="http://schemas.microsoft.com/office/infopath/2007/PartnerControls"/>
    <ds:schemaRef ds:uri="16c05727-aa75-4e4a-9b5f-8a80a1165891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CFA01955-FFEB-4169-B0BF-D790410D62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My invention</Template>
  <TotalTime>1403</TotalTime>
  <Words>196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charter</vt:lpstr>
      <vt:lpstr>Gill Sans MT</vt:lpstr>
      <vt:lpstr>Sakkal Majalla</vt:lpstr>
      <vt:lpstr>Tahoma</vt:lpstr>
      <vt:lpstr>Times New Roman</vt:lpstr>
      <vt:lpstr>Gallery</vt:lpstr>
      <vt:lpstr>ARMA Model </vt:lpstr>
      <vt:lpstr> introduction to ARMA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Parking space detection APP.</dc:title>
  <dc:creator>Yousef Khaled</dc:creator>
  <cp:lastModifiedBy>youssef medhat</cp:lastModifiedBy>
  <cp:revision>26</cp:revision>
  <dcterms:created xsi:type="dcterms:W3CDTF">2021-08-26T12:02:31Z</dcterms:created>
  <dcterms:modified xsi:type="dcterms:W3CDTF">2021-09-12T15:15:49Z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